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80"/>
  </p:notesMasterIdLst>
  <p:sldIdLst>
    <p:sldId id="329" r:id="rId2"/>
    <p:sldId id="330" r:id="rId3"/>
    <p:sldId id="459" r:id="rId4"/>
    <p:sldId id="256" r:id="rId5"/>
    <p:sldId id="262" r:id="rId6"/>
    <p:sldId id="263" r:id="rId7"/>
    <p:sldId id="264" r:id="rId8"/>
    <p:sldId id="270" r:id="rId9"/>
    <p:sldId id="271" r:id="rId10"/>
    <p:sldId id="273" r:id="rId11"/>
    <p:sldId id="274" r:id="rId12"/>
    <p:sldId id="307" r:id="rId13"/>
    <p:sldId id="331" r:id="rId14"/>
    <p:sldId id="332" r:id="rId15"/>
    <p:sldId id="333" r:id="rId16"/>
    <p:sldId id="334" r:id="rId17"/>
    <p:sldId id="335" r:id="rId18"/>
    <p:sldId id="336" r:id="rId19"/>
    <p:sldId id="460" r:id="rId20"/>
    <p:sldId id="280" r:id="rId21"/>
    <p:sldId id="257" r:id="rId22"/>
    <p:sldId id="258" r:id="rId23"/>
    <p:sldId id="259" r:id="rId24"/>
    <p:sldId id="260" r:id="rId25"/>
    <p:sldId id="261" r:id="rId26"/>
    <p:sldId id="281" r:id="rId27"/>
    <p:sldId id="282" r:id="rId28"/>
    <p:sldId id="266" r:id="rId29"/>
    <p:sldId id="461" r:id="rId30"/>
    <p:sldId id="347" r:id="rId31"/>
    <p:sldId id="348" r:id="rId32"/>
    <p:sldId id="462" r:id="rId33"/>
    <p:sldId id="284" r:id="rId34"/>
    <p:sldId id="285" r:id="rId35"/>
    <p:sldId id="286" r:id="rId36"/>
    <p:sldId id="287" r:id="rId37"/>
    <p:sldId id="291" r:id="rId38"/>
    <p:sldId id="292" r:id="rId39"/>
    <p:sldId id="293" r:id="rId40"/>
    <p:sldId id="269" r:id="rId41"/>
    <p:sldId id="463" r:id="rId42"/>
    <p:sldId id="295" r:id="rId43"/>
    <p:sldId id="296" r:id="rId44"/>
    <p:sldId id="297" r:id="rId45"/>
    <p:sldId id="299" r:id="rId46"/>
    <p:sldId id="268" r:id="rId47"/>
    <p:sldId id="464" r:id="rId48"/>
    <p:sldId id="309" r:id="rId49"/>
    <p:sldId id="310" r:id="rId50"/>
    <p:sldId id="311" r:id="rId51"/>
    <p:sldId id="312" r:id="rId52"/>
    <p:sldId id="313" r:id="rId53"/>
    <p:sldId id="314" r:id="rId54"/>
    <p:sldId id="315" r:id="rId55"/>
    <p:sldId id="316" r:id="rId56"/>
    <p:sldId id="317" r:id="rId57"/>
    <p:sldId id="318" r:id="rId58"/>
    <p:sldId id="339" r:id="rId59"/>
    <p:sldId id="340" r:id="rId60"/>
    <p:sldId id="341" r:id="rId61"/>
    <p:sldId id="342" r:id="rId62"/>
    <p:sldId id="343" r:id="rId63"/>
    <p:sldId id="344" r:id="rId64"/>
    <p:sldId id="349" r:id="rId65"/>
    <p:sldId id="350" r:id="rId66"/>
    <p:sldId id="465" r:id="rId67"/>
    <p:sldId id="320" r:id="rId68"/>
    <p:sldId id="321" r:id="rId69"/>
    <p:sldId id="322" r:id="rId70"/>
    <p:sldId id="323" r:id="rId71"/>
    <p:sldId id="324" r:id="rId72"/>
    <p:sldId id="325" r:id="rId73"/>
    <p:sldId id="326" r:id="rId74"/>
    <p:sldId id="327" r:id="rId75"/>
    <p:sldId id="467" r:id="rId76"/>
    <p:sldId id="345" r:id="rId77"/>
    <p:sldId id="346" r:id="rId78"/>
    <p:sldId id="466" r:id="rId79"/>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2" d="100"/>
          <a:sy n="102" d="100"/>
        </p:scale>
        <p:origin x="72" y="25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850105"/>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2677337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4226522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2283716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41586067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6500720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2496269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351218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24675773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578736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69015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69256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60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587150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310214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472491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67359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05204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99334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6729430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23902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11/13/2025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3763415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9.xml"/><Relationship Id="rId16"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4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40.png"/><Relationship Id="rId9" Type="http://schemas.openxmlformats.org/officeDocument/2006/relationships/image" Target="../media/image86.png"/><Relationship Id="rId14"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00.png"/><Relationship Id="rId1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95.png"/><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notesSlide" Target="../notesSlides/notesSlide10.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98.png"/><Relationship Id="rId5" Type="http://schemas.openxmlformats.org/officeDocument/2006/relationships/image" Target="../media/image94.png"/><Relationship Id="rId15" Type="http://schemas.openxmlformats.org/officeDocument/2006/relationships/image" Target="../media/image101.png"/><Relationship Id="rId10" Type="http://schemas.openxmlformats.org/officeDocument/2006/relationships/image" Target="../media/image97.png"/><Relationship Id="rId19" Type="http://schemas.openxmlformats.org/officeDocument/2006/relationships/image" Target="../media/image105.png"/><Relationship Id="rId4" Type="http://schemas.openxmlformats.org/officeDocument/2006/relationships/image" Target="../media/image40.png"/><Relationship Id="rId9" Type="http://schemas.openxmlformats.org/officeDocument/2006/relationships/image" Target="../media/image96.png"/><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8.png"/><Relationship Id="rId9"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png"/><Relationship Id="rId7"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10.png"/><Relationship Id="rId4" Type="http://schemas.openxmlformats.org/officeDocument/2006/relationships/image" Target="../media/image108.png"/><Relationship Id="rId9" Type="http://schemas.openxmlformats.org/officeDocument/2006/relationships/image" Target="../media/image1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17.png"/><Relationship Id="rId15" Type="http://schemas.openxmlformats.org/officeDocument/2006/relationships/image" Target="../media/image110.png"/><Relationship Id="rId10" Type="http://schemas.openxmlformats.org/officeDocument/2006/relationships/image" Target="../media/image126.png"/><Relationship Id="rId4" Type="http://schemas.openxmlformats.org/officeDocument/2006/relationships/image" Target="../media/image108.png"/><Relationship Id="rId9" Type="http://schemas.openxmlformats.org/officeDocument/2006/relationships/image" Target="../media/image125.png"/><Relationship Id="rId14" Type="http://schemas.openxmlformats.org/officeDocument/2006/relationships/image" Target="../media/image13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1.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s>
</file>

<file path=ppt/slides/_rels/slide2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21.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image" Target="../media/image1.png"/><Relationship Id="rId7" Type="http://schemas.openxmlformats.org/officeDocument/2006/relationships/image" Target="../media/image143.png"/><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notesSlide" Target="../notesSlides/notesSlide18.xml"/><Relationship Id="rId16" Type="http://schemas.openxmlformats.org/officeDocument/2006/relationships/image" Target="../media/image152.png"/><Relationship Id="rId20" Type="http://schemas.openxmlformats.org/officeDocument/2006/relationships/image" Target="../media/image156.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151.png"/><Relationship Id="rId10" Type="http://schemas.openxmlformats.org/officeDocument/2006/relationships/image" Target="../media/image146.png"/><Relationship Id="rId19" Type="http://schemas.openxmlformats.org/officeDocument/2006/relationships/image" Target="../media/image155.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2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61.png"/><Relationship Id="rId5" Type="http://schemas.openxmlformats.org/officeDocument/2006/relationships/image" Target="../media/image141.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40.png"/><Relationship Id="rId9" Type="http://schemas.openxmlformats.org/officeDocument/2006/relationships/image" Target="../media/image159.png"/><Relationship Id="rId14" Type="http://schemas.openxmlformats.org/officeDocument/2006/relationships/image" Target="../media/image164.png"/></Relationships>
</file>

<file path=ppt/slides/_rels/slide2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20.xml"/><Relationship Id="rId16" Type="http://schemas.openxmlformats.org/officeDocument/2006/relationships/image" Target="../media/image175.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70.png"/><Relationship Id="rId5" Type="http://schemas.openxmlformats.org/officeDocument/2006/relationships/image" Target="../media/image141.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40.png"/><Relationship Id="rId9" Type="http://schemas.openxmlformats.org/officeDocument/2006/relationships/image" Target="../media/image168.png"/><Relationship Id="rId14" Type="http://schemas.openxmlformats.org/officeDocument/2006/relationships/image" Target="../media/image173.png"/></Relationships>
</file>

<file path=ppt/slides/_rels/slide24.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1.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82.png"/><Relationship Id="rId5" Type="http://schemas.openxmlformats.org/officeDocument/2006/relationships/image" Target="../media/image141.png"/><Relationship Id="rId15" Type="http://schemas.openxmlformats.org/officeDocument/2006/relationships/image" Target="../media/image186.png"/><Relationship Id="rId10" Type="http://schemas.openxmlformats.org/officeDocument/2006/relationships/image" Target="../media/image181.png"/><Relationship Id="rId4" Type="http://schemas.openxmlformats.org/officeDocument/2006/relationships/image" Target="../media/image140.png"/><Relationship Id="rId9" Type="http://schemas.openxmlformats.org/officeDocument/2006/relationships/image" Target="../media/image180.png"/><Relationship Id="rId14" Type="http://schemas.openxmlformats.org/officeDocument/2006/relationships/image" Target="../media/image185.png"/></Relationships>
</file>

<file path=ppt/slides/_rels/slide25.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18" Type="http://schemas.openxmlformats.org/officeDocument/2006/relationships/image" Target="../media/image198.png"/><Relationship Id="rId3" Type="http://schemas.openxmlformats.org/officeDocument/2006/relationships/image" Target="../media/image1.png"/><Relationship Id="rId21" Type="http://schemas.openxmlformats.org/officeDocument/2006/relationships/image" Target="../media/image201.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notesSlide" Target="../notesSlides/notesSlide22.xml"/><Relationship Id="rId16" Type="http://schemas.openxmlformats.org/officeDocument/2006/relationships/image" Target="../media/image196.png"/><Relationship Id="rId20" Type="http://schemas.openxmlformats.org/officeDocument/2006/relationships/image" Target="../media/image200.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91.png"/><Relationship Id="rId5" Type="http://schemas.openxmlformats.org/officeDocument/2006/relationships/image" Target="../media/image141.png"/><Relationship Id="rId15" Type="http://schemas.openxmlformats.org/officeDocument/2006/relationships/image" Target="../media/image195.png"/><Relationship Id="rId23" Type="http://schemas.openxmlformats.org/officeDocument/2006/relationships/image" Target="../media/image203.png"/><Relationship Id="rId10" Type="http://schemas.openxmlformats.org/officeDocument/2006/relationships/image" Target="../media/image190.png"/><Relationship Id="rId19" Type="http://schemas.openxmlformats.org/officeDocument/2006/relationships/image" Target="../media/image199.png"/><Relationship Id="rId4" Type="http://schemas.openxmlformats.org/officeDocument/2006/relationships/image" Target="../media/image140.png"/><Relationship Id="rId9" Type="http://schemas.openxmlformats.org/officeDocument/2006/relationships/image" Target="../media/image189.png"/><Relationship Id="rId14" Type="http://schemas.openxmlformats.org/officeDocument/2006/relationships/image" Target="../media/image194.png"/><Relationship Id="rId22" Type="http://schemas.openxmlformats.org/officeDocument/2006/relationships/image" Target="../media/image202.png"/></Relationships>
</file>

<file path=ppt/slides/_rels/slide2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9.png"/><Relationship Id="rId18" Type="http://schemas.openxmlformats.org/officeDocument/2006/relationships/image" Target="../media/image214.png"/><Relationship Id="rId3" Type="http://schemas.openxmlformats.org/officeDocument/2006/relationships/image" Target="../media/image1.png"/><Relationship Id="rId21" Type="http://schemas.openxmlformats.org/officeDocument/2006/relationships/image" Target="../media/image217.png"/><Relationship Id="rId7" Type="http://schemas.openxmlformats.org/officeDocument/2006/relationships/image" Target="../media/image204.png"/><Relationship Id="rId12" Type="http://schemas.openxmlformats.org/officeDocument/2006/relationships/image" Target="../media/image208.png"/><Relationship Id="rId17" Type="http://schemas.openxmlformats.org/officeDocument/2006/relationships/image" Target="../media/image213.png"/><Relationship Id="rId2" Type="http://schemas.openxmlformats.org/officeDocument/2006/relationships/notesSlide" Target="../notesSlides/notesSlide23.xml"/><Relationship Id="rId16" Type="http://schemas.openxmlformats.org/officeDocument/2006/relationships/image" Target="../media/image212.png"/><Relationship Id="rId20" Type="http://schemas.openxmlformats.org/officeDocument/2006/relationships/image" Target="../media/image216.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5" Type="http://schemas.openxmlformats.org/officeDocument/2006/relationships/image" Target="../media/image211.png"/><Relationship Id="rId10" Type="http://schemas.openxmlformats.org/officeDocument/2006/relationships/image" Target="../media/image207.png"/><Relationship Id="rId19" Type="http://schemas.openxmlformats.org/officeDocument/2006/relationships/image" Target="../media/image215.png"/><Relationship Id="rId4" Type="http://schemas.openxmlformats.org/officeDocument/2006/relationships/image" Target="../media/image140.png"/><Relationship Id="rId9" Type="http://schemas.openxmlformats.org/officeDocument/2006/relationships/image" Target="../media/image206.png"/><Relationship Id="rId14" Type="http://schemas.openxmlformats.org/officeDocument/2006/relationships/image" Target="../media/image210.png"/></Relationships>
</file>

<file path=ppt/slides/_rels/slide27.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147.png"/><Relationship Id="rId18" Type="http://schemas.openxmlformats.org/officeDocument/2006/relationships/image" Target="../media/image228.png"/><Relationship Id="rId26" Type="http://schemas.openxmlformats.org/officeDocument/2006/relationships/image" Target="../media/image234.png"/><Relationship Id="rId3" Type="http://schemas.openxmlformats.org/officeDocument/2006/relationships/image" Target="../media/image218.png"/><Relationship Id="rId21" Type="http://schemas.openxmlformats.org/officeDocument/2006/relationships/image" Target="../media/image153.png"/><Relationship Id="rId7" Type="http://schemas.openxmlformats.org/officeDocument/2006/relationships/image" Target="../media/image220.png"/><Relationship Id="rId12" Type="http://schemas.openxmlformats.org/officeDocument/2006/relationships/image" Target="../media/image225.png"/><Relationship Id="rId17" Type="http://schemas.openxmlformats.org/officeDocument/2006/relationships/image" Target="../media/image151.png"/><Relationship Id="rId25" Type="http://schemas.openxmlformats.org/officeDocument/2006/relationships/image" Target="../media/image233.png"/><Relationship Id="rId2" Type="http://schemas.openxmlformats.org/officeDocument/2006/relationships/notesSlide" Target="../notesSlides/notesSlide24.xml"/><Relationship Id="rId16" Type="http://schemas.openxmlformats.org/officeDocument/2006/relationships/image" Target="../media/image227.png"/><Relationship Id="rId20" Type="http://schemas.openxmlformats.org/officeDocument/2006/relationships/image" Target="../media/image230.png"/><Relationship Id="rId29" Type="http://schemas.openxmlformats.org/officeDocument/2006/relationships/image" Target="../media/image236.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224.png"/><Relationship Id="rId24" Type="http://schemas.openxmlformats.org/officeDocument/2006/relationships/image" Target="../media/image232.png"/><Relationship Id="rId5" Type="http://schemas.openxmlformats.org/officeDocument/2006/relationships/image" Target="../media/image219.png"/><Relationship Id="rId15" Type="http://schemas.openxmlformats.org/officeDocument/2006/relationships/image" Target="../media/image149.png"/><Relationship Id="rId23" Type="http://schemas.openxmlformats.org/officeDocument/2006/relationships/image" Target="../media/image155.png"/><Relationship Id="rId28" Type="http://schemas.openxmlformats.org/officeDocument/2006/relationships/image" Target="../media/image235.png"/><Relationship Id="rId10" Type="http://schemas.openxmlformats.org/officeDocument/2006/relationships/image" Target="../media/image223.png"/><Relationship Id="rId19" Type="http://schemas.openxmlformats.org/officeDocument/2006/relationships/image" Target="../media/image229.png"/><Relationship Id="rId31" Type="http://schemas.openxmlformats.org/officeDocument/2006/relationships/image" Target="../media/image238.png"/><Relationship Id="rId4" Type="http://schemas.openxmlformats.org/officeDocument/2006/relationships/image" Target="../media/image140.png"/><Relationship Id="rId9" Type="http://schemas.openxmlformats.org/officeDocument/2006/relationships/image" Target="../media/image222.png"/><Relationship Id="rId14" Type="http://schemas.openxmlformats.org/officeDocument/2006/relationships/image" Target="../media/image226.png"/><Relationship Id="rId22" Type="http://schemas.openxmlformats.org/officeDocument/2006/relationships/image" Target="../media/image231.png"/><Relationship Id="rId27" Type="http://schemas.openxmlformats.org/officeDocument/2006/relationships/image" Target="../media/image201.png"/><Relationship Id="rId30" Type="http://schemas.openxmlformats.org/officeDocument/2006/relationships/image" Target="../media/image237.png"/></Relationships>
</file>

<file path=ppt/slides/_rels/slide2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50.png"/><Relationship Id="rId3" Type="http://schemas.openxmlformats.org/officeDocument/2006/relationships/image" Target="../media/image1.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9.png"/><Relationship Id="rId2" Type="http://schemas.openxmlformats.org/officeDocument/2006/relationships/notesSlide" Target="../notesSlides/notesSlide25.xml"/><Relationship Id="rId16" Type="http://schemas.openxmlformats.org/officeDocument/2006/relationships/image" Target="../media/image248.png"/><Relationship Id="rId20" Type="http://schemas.openxmlformats.org/officeDocument/2006/relationships/image" Target="../media/image252.png"/><Relationship Id="rId1" Type="http://schemas.openxmlformats.org/officeDocument/2006/relationships/slideLayout" Target="../slideLayouts/slideLayout12.xml"/><Relationship Id="rId6" Type="http://schemas.openxmlformats.org/officeDocument/2006/relationships/image" Target="../media/image142.png"/><Relationship Id="rId11" Type="http://schemas.openxmlformats.org/officeDocument/2006/relationships/image" Target="../media/image243.png"/><Relationship Id="rId5" Type="http://schemas.openxmlformats.org/officeDocument/2006/relationships/image" Target="../media/image141.png"/><Relationship Id="rId15" Type="http://schemas.openxmlformats.org/officeDocument/2006/relationships/image" Target="../media/image247.png"/><Relationship Id="rId10" Type="http://schemas.openxmlformats.org/officeDocument/2006/relationships/image" Target="../media/image242.png"/><Relationship Id="rId19" Type="http://schemas.openxmlformats.org/officeDocument/2006/relationships/image" Target="../media/image251.png"/><Relationship Id="rId4" Type="http://schemas.openxmlformats.org/officeDocument/2006/relationships/image" Target="../media/image140.png"/><Relationship Id="rId9" Type="http://schemas.openxmlformats.org/officeDocument/2006/relationships/image" Target="../media/image241.png"/><Relationship Id="rId14" Type="http://schemas.openxmlformats.org/officeDocument/2006/relationships/image" Target="../media/image246.png"/></Relationships>
</file>

<file path=ppt/slides/_rels/slide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3.png"/><Relationship Id="rId7" Type="http://schemas.openxmlformats.org/officeDocument/2006/relationships/image" Target="../media/image256.png"/><Relationship Id="rId12"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108.png"/><Relationship Id="rId9" Type="http://schemas.openxmlformats.org/officeDocument/2006/relationships/image" Target="../media/image258.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70.png"/><Relationship Id="rId3" Type="http://schemas.openxmlformats.org/officeDocument/2006/relationships/image" Target="../media/image1.png"/><Relationship Id="rId7" Type="http://schemas.openxmlformats.org/officeDocument/2006/relationships/image" Target="../media/image264.png"/><Relationship Id="rId12" Type="http://schemas.openxmlformats.org/officeDocument/2006/relationships/image" Target="../media/image269.png"/><Relationship Id="rId2" Type="http://schemas.openxmlformats.org/officeDocument/2006/relationships/notesSlide" Target="../notesSlides/notesSlide28.xml"/><Relationship Id="rId16" Type="http://schemas.openxmlformats.org/officeDocument/2006/relationships/image" Target="../media/image273.png"/><Relationship Id="rId1" Type="http://schemas.openxmlformats.org/officeDocument/2006/relationships/slideLayout" Target="../slideLayouts/slideLayout12.xml"/><Relationship Id="rId6" Type="http://schemas.openxmlformats.org/officeDocument/2006/relationships/image" Target="../media/image263.png"/><Relationship Id="rId11" Type="http://schemas.openxmlformats.org/officeDocument/2006/relationships/image" Target="../media/image268.png"/><Relationship Id="rId5" Type="http://schemas.openxmlformats.org/officeDocument/2006/relationships/image" Target="../media/image262.png"/><Relationship Id="rId15" Type="http://schemas.openxmlformats.org/officeDocument/2006/relationships/image" Target="../media/image272.png"/><Relationship Id="rId10" Type="http://schemas.openxmlformats.org/officeDocument/2006/relationships/image" Target="../media/image267.png"/><Relationship Id="rId4" Type="http://schemas.openxmlformats.org/officeDocument/2006/relationships/image" Target="../media/image261.png"/><Relationship Id="rId9" Type="http://schemas.openxmlformats.org/officeDocument/2006/relationships/image" Target="../media/image266.png"/><Relationship Id="rId14" Type="http://schemas.openxmlformats.org/officeDocument/2006/relationships/image" Target="../media/image271.png"/></Relationships>
</file>

<file path=ppt/slides/_rels/slide34.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282.png"/><Relationship Id="rId3" Type="http://schemas.openxmlformats.org/officeDocument/2006/relationships/image" Target="../media/image1.png"/><Relationship Id="rId7" Type="http://schemas.openxmlformats.org/officeDocument/2006/relationships/image" Target="../media/image276.png"/><Relationship Id="rId12" Type="http://schemas.openxmlformats.org/officeDocument/2006/relationships/image" Target="../media/image281.png"/><Relationship Id="rId17" Type="http://schemas.openxmlformats.org/officeDocument/2006/relationships/image" Target="../media/image286.png"/><Relationship Id="rId2" Type="http://schemas.openxmlformats.org/officeDocument/2006/relationships/notesSlide" Target="../notesSlides/notesSlide29.xml"/><Relationship Id="rId16" Type="http://schemas.openxmlformats.org/officeDocument/2006/relationships/image" Target="../media/image285.png"/><Relationship Id="rId1" Type="http://schemas.openxmlformats.org/officeDocument/2006/relationships/slideLayout" Target="../slideLayouts/slideLayout12.xml"/><Relationship Id="rId6" Type="http://schemas.openxmlformats.org/officeDocument/2006/relationships/image" Target="../media/image275.png"/><Relationship Id="rId11" Type="http://schemas.openxmlformats.org/officeDocument/2006/relationships/image" Target="../media/image280.png"/><Relationship Id="rId5" Type="http://schemas.openxmlformats.org/officeDocument/2006/relationships/image" Target="../media/image274.png"/><Relationship Id="rId15" Type="http://schemas.openxmlformats.org/officeDocument/2006/relationships/image" Target="../media/image284.png"/><Relationship Id="rId10" Type="http://schemas.openxmlformats.org/officeDocument/2006/relationships/image" Target="../media/image279.png"/><Relationship Id="rId4" Type="http://schemas.openxmlformats.org/officeDocument/2006/relationships/image" Target="../media/image261.png"/><Relationship Id="rId9" Type="http://schemas.openxmlformats.org/officeDocument/2006/relationships/image" Target="../media/image278.png"/><Relationship Id="rId14" Type="http://schemas.openxmlformats.org/officeDocument/2006/relationships/image" Target="../media/image283.png"/></Relationships>
</file>

<file path=ppt/slides/_rels/slide3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18" Type="http://schemas.openxmlformats.org/officeDocument/2006/relationships/image" Target="../media/image300.png"/><Relationship Id="rId3" Type="http://schemas.openxmlformats.org/officeDocument/2006/relationships/image" Target="../media/image1.png"/><Relationship Id="rId7" Type="http://schemas.openxmlformats.org/officeDocument/2006/relationships/image" Target="../media/image289.png"/><Relationship Id="rId12" Type="http://schemas.openxmlformats.org/officeDocument/2006/relationships/image" Target="../media/image294.png"/><Relationship Id="rId17" Type="http://schemas.openxmlformats.org/officeDocument/2006/relationships/image" Target="../media/image299.png"/><Relationship Id="rId2" Type="http://schemas.openxmlformats.org/officeDocument/2006/relationships/notesSlide" Target="../notesSlides/notesSlide30.xml"/><Relationship Id="rId16" Type="http://schemas.openxmlformats.org/officeDocument/2006/relationships/image" Target="../media/image298.png"/><Relationship Id="rId20" Type="http://schemas.openxmlformats.org/officeDocument/2006/relationships/image" Target="../media/image302.png"/><Relationship Id="rId1" Type="http://schemas.openxmlformats.org/officeDocument/2006/relationships/slideLayout" Target="../slideLayouts/slideLayout12.xml"/><Relationship Id="rId6" Type="http://schemas.openxmlformats.org/officeDocument/2006/relationships/image" Target="../media/image288.png"/><Relationship Id="rId11" Type="http://schemas.openxmlformats.org/officeDocument/2006/relationships/image" Target="../media/image293.png"/><Relationship Id="rId5" Type="http://schemas.openxmlformats.org/officeDocument/2006/relationships/image" Target="../media/image287.png"/><Relationship Id="rId15" Type="http://schemas.openxmlformats.org/officeDocument/2006/relationships/image" Target="../media/image297.png"/><Relationship Id="rId10" Type="http://schemas.openxmlformats.org/officeDocument/2006/relationships/image" Target="../media/image292.png"/><Relationship Id="rId19" Type="http://schemas.openxmlformats.org/officeDocument/2006/relationships/image" Target="../media/image301.png"/><Relationship Id="rId4" Type="http://schemas.openxmlformats.org/officeDocument/2006/relationships/image" Target="../media/image261.png"/><Relationship Id="rId9" Type="http://schemas.openxmlformats.org/officeDocument/2006/relationships/image" Target="../media/image291.png"/><Relationship Id="rId14" Type="http://schemas.openxmlformats.org/officeDocument/2006/relationships/image" Target="../media/image296.png"/></Relationships>
</file>

<file path=ppt/slides/_rels/slide36.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311.png"/><Relationship Id="rId3" Type="http://schemas.openxmlformats.org/officeDocument/2006/relationships/image" Target="../media/image1.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notesSlide" Target="../notesSlides/notesSlide31.xml"/><Relationship Id="rId16" Type="http://schemas.openxmlformats.org/officeDocument/2006/relationships/image" Target="../media/image314.png"/><Relationship Id="rId1" Type="http://schemas.openxmlformats.org/officeDocument/2006/relationships/slideLayout" Target="../slideLayouts/slideLayout12.xml"/><Relationship Id="rId6" Type="http://schemas.openxmlformats.org/officeDocument/2006/relationships/image" Target="../media/image304.png"/><Relationship Id="rId11" Type="http://schemas.openxmlformats.org/officeDocument/2006/relationships/image" Target="../media/image309.png"/><Relationship Id="rId5" Type="http://schemas.openxmlformats.org/officeDocument/2006/relationships/image" Target="../media/image303.png"/><Relationship Id="rId15" Type="http://schemas.openxmlformats.org/officeDocument/2006/relationships/image" Target="../media/image313.png"/><Relationship Id="rId10" Type="http://schemas.openxmlformats.org/officeDocument/2006/relationships/image" Target="../media/image308.png"/><Relationship Id="rId4" Type="http://schemas.openxmlformats.org/officeDocument/2006/relationships/image" Target="../media/image261.png"/><Relationship Id="rId9" Type="http://schemas.openxmlformats.org/officeDocument/2006/relationships/image" Target="../media/image307.png"/><Relationship Id="rId14" Type="http://schemas.openxmlformats.org/officeDocument/2006/relationships/image" Target="../media/image312.png"/></Relationships>
</file>

<file path=ppt/slides/_rels/slide37.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24.png"/><Relationship Id="rId18" Type="http://schemas.openxmlformats.org/officeDocument/2006/relationships/image" Target="../media/image329.png"/><Relationship Id="rId3" Type="http://schemas.openxmlformats.org/officeDocument/2006/relationships/image" Target="../media/image315.png"/><Relationship Id="rId7" Type="http://schemas.openxmlformats.org/officeDocument/2006/relationships/image" Target="../media/image318.png"/><Relationship Id="rId12" Type="http://schemas.openxmlformats.org/officeDocument/2006/relationships/image" Target="../media/image323.png"/><Relationship Id="rId17" Type="http://schemas.openxmlformats.org/officeDocument/2006/relationships/image" Target="../media/image328.png"/><Relationship Id="rId2" Type="http://schemas.openxmlformats.org/officeDocument/2006/relationships/notesSlide" Target="../notesSlides/notesSlide32.xml"/><Relationship Id="rId16" Type="http://schemas.openxmlformats.org/officeDocument/2006/relationships/image" Target="../media/image327.png"/><Relationship Id="rId1" Type="http://schemas.openxmlformats.org/officeDocument/2006/relationships/slideLayout" Target="../slideLayouts/slideLayout12.xml"/><Relationship Id="rId6" Type="http://schemas.openxmlformats.org/officeDocument/2006/relationships/image" Target="../media/image317.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png"/><Relationship Id="rId4" Type="http://schemas.openxmlformats.org/officeDocument/2006/relationships/image" Target="../media/image261.png"/><Relationship Id="rId9" Type="http://schemas.openxmlformats.org/officeDocument/2006/relationships/image" Target="../media/image320.png"/><Relationship Id="rId14" Type="http://schemas.openxmlformats.org/officeDocument/2006/relationships/image" Target="../media/image325.png"/></Relationships>
</file>

<file path=ppt/slides/_rels/slide38.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8.png"/><Relationship Id="rId18" Type="http://schemas.openxmlformats.org/officeDocument/2006/relationships/image" Target="../media/image343.png"/><Relationship Id="rId3" Type="http://schemas.openxmlformats.org/officeDocument/2006/relationships/image" Target="../media/image330.png"/><Relationship Id="rId21" Type="http://schemas.openxmlformats.org/officeDocument/2006/relationships/image" Target="../media/image285.png"/><Relationship Id="rId7" Type="http://schemas.openxmlformats.org/officeDocument/2006/relationships/image" Target="../media/image333.png"/><Relationship Id="rId12" Type="http://schemas.openxmlformats.org/officeDocument/2006/relationships/image" Target="../media/image337.png"/><Relationship Id="rId17" Type="http://schemas.openxmlformats.org/officeDocument/2006/relationships/image" Target="../media/image342.png"/><Relationship Id="rId2" Type="http://schemas.openxmlformats.org/officeDocument/2006/relationships/notesSlide" Target="../notesSlides/notesSlide33.xml"/><Relationship Id="rId16" Type="http://schemas.openxmlformats.org/officeDocument/2006/relationships/image" Target="../media/image341.png"/><Relationship Id="rId20" Type="http://schemas.openxmlformats.org/officeDocument/2006/relationships/image" Target="../media/image345.png"/><Relationship Id="rId1" Type="http://schemas.openxmlformats.org/officeDocument/2006/relationships/slideLayout" Target="../slideLayouts/slideLayout12.xml"/><Relationship Id="rId6" Type="http://schemas.openxmlformats.org/officeDocument/2006/relationships/image" Target="../media/image332.png"/><Relationship Id="rId11" Type="http://schemas.openxmlformats.org/officeDocument/2006/relationships/image" Target="../media/image276.png"/><Relationship Id="rId24" Type="http://schemas.openxmlformats.org/officeDocument/2006/relationships/image" Target="../media/image347.png"/><Relationship Id="rId5" Type="http://schemas.openxmlformats.org/officeDocument/2006/relationships/image" Target="../media/image331.png"/><Relationship Id="rId15" Type="http://schemas.openxmlformats.org/officeDocument/2006/relationships/image" Target="../media/image340.png"/><Relationship Id="rId23" Type="http://schemas.openxmlformats.org/officeDocument/2006/relationships/image" Target="../media/image283.png"/><Relationship Id="rId10" Type="http://schemas.openxmlformats.org/officeDocument/2006/relationships/image" Target="../media/image336.png"/><Relationship Id="rId19" Type="http://schemas.openxmlformats.org/officeDocument/2006/relationships/image" Target="../media/image344.png"/><Relationship Id="rId4" Type="http://schemas.openxmlformats.org/officeDocument/2006/relationships/image" Target="../media/image261.png"/><Relationship Id="rId9" Type="http://schemas.openxmlformats.org/officeDocument/2006/relationships/image" Target="../media/image335.png"/><Relationship Id="rId14" Type="http://schemas.openxmlformats.org/officeDocument/2006/relationships/image" Target="../media/image339.png"/><Relationship Id="rId22" Type="http://schemas.openxmlformats.org/officeDocument/2006/relationships/image" Target="../media/image346.png"/></Relationships>
</file>

<file path=ppt/slides/_rels/slide39.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png"/><Relationship Id="rId18" Type="http://schemas.openxmlformats.org/officeDocument/2006/relationships/image" Target="../media/image361.png"/><Relationship Id="rId3" Type="http://schemas.openxmlformats.org/officeDocument/2006/relationships/image" Target="../media/image1.png"/><Relationship Id="rId7" Type="http://schemas.openxmlformats.org/officeDocument/2006/relationships/image" Target="../media/image350.png"/><Relationship Id="rId12" Type="http://schemas.openxmlformats.org/officeDocument/2006/relationships/image" Target="../media/image355.png"/><Relationship Id="rId17" Type="http://schemas.openxmlformats.org/officeDocument/2006/relationships/image" Target="../media/image360.png"/><Relationship Id="rId2" Type="http://schemas.openxmlformats.org/officeDocument/2006/relationships/notesSlide" Target="../notesSlides/notesSlide34.xml"/><Relationship Id="rId16" Type="http://schemas.openxmlformats.org/officeDocument/2006/relationships/image" Target="../media/image359.png"/><Relationship Id="rId1" Type="http://schemas.openxmlformats.org/officeDocument/2006/relationships/slideLayout" Target="../slideLayouts/slideLayout12.xml"/><Relationship Id="rId6" Type="http://schemas.openxmlformats.org/officeDocument/2006/relationships/image" Target="../media/image349.png"/><Relationship Id="rId11" Type="http://schemas.openxmlformats.org/officeDocument/2006/relationships/image" Target="../media/image354.png"/><Relationship Id="rId5" Type="http://schemas.openxmlformats.org/officeDocument/2006/relationships/image" Target="../media/image348.png"/><Relationship Id="rId15" Type="http://schemas.openxmlformats.org/officeDocument/2006/relationships/image" Target="../media/image358.png"/><Relationship Id="rId10" Type="http://schemas.openxmlformats.org/officeDocument/2006/relationships/image" Target="../media/image353.png"/><Relationship Id="rId4" Type="http://schemas.openxmlformats.org/officeDocument/2006/relationships/image" Target="../media/image261.png"/><Relationship Id="rId9" Type="http://schemas.openxmlformats.org/officeDocument/2006/relationships/image" Target="../media/image352.png"/><Relationship Id="rId14" Type="http://schemas.openxmlformats.org/officeDocument/2006/relationships/image" Target="../media/image357.png"/></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0.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18" Type="http://schemas.openxmlformats.org/officeDocument/2006/relationships/image" Target="../media/image310.png"/><Relationship Id="rId3" Type="http://schemas.openxmlformats.org/officeDocument/2006/relationships/image" Target="../media/image362.png"/><Relationship Id="rId21" Type="http://schemas.openxmlformats.org/officeDocument/2006/relationships/image" Target="../media/image378.png"/><Relationship Id="rId7" Type="http://schemas.openxmlformats.org/officeDocument/2006/relationships/image" Target="../media/image365.png"/><Relationship Id="rId12" Type="http://schemas.openxmlformats.org/officeDocument/2006/relationships/image" Target="../media/image370.png"/><Relationship Id="rId17" Type="http://schemas.openxmlformats.org/officeDocument/2006/relationships/image" Target="../media/image375.png"/><Relationship Id="rId2" Type="http://schemas.openxmlformats.org/officeDocument/2006/relationships/notesSlide" Target="../notesSlides/notesSlide35.xml"/><Relationship Id="rId16" Type="http://schemas.openxmlformats.org/officeDocument/2006/relationships/image" Target="../media/image374.png"/><Relationship Id="rId20" Type="http://schemas.openxmlformats.org/officeDocument/2006/relationships/image" Target="../media/image377.png"/><Relationship Id="rId1" Type="http://schemas.openxmlformats.org/officeDocument/2006/relationships/slideLayout" Target="../slideLayouts/slideLayout1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373.png"/><Relationship Id="rId10" Type="http://schemas.openxmlformats.org/officeDocument/2006/relationships/image" Target="../media/image368.png"/><Relationship Id="rId19" Type="http://schemas.openxmlformats.org/officeDocument/2006/relationships/image" Target="../media/image376.png"/><Relationship Id="rId4" Type="http://schemas.openxmlformats.org/officeDocument/2006/relationships/image" Target="../media/image261.png"/><Relationship Id="rId9" Type="http://schemas.openxmlformats.org/officeDocument/2006/relationships/image" Target="../media/image367.png"/><Relationship Id="rId14" Type="http://schemas.openxmlformats.org/officeDocument/2006/relationships/image" Target="../media/image372.png"/><Relationship Id="rId22" Type="http://schemas.openxmlformats.org/officeDocument/2006/relationships/image" Target="../media/image379.png"/></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1.png"/><Relationship Id="rId7" Type="http://schemas.openxmlformats.org/officeDocument/2006/relationships/image" Target="../media/image383.png"/><Relationship Id="rId12" Type="http://schemas.openxmlformats.org/officeDocument/2006/relationships/image" Target="../media/image388.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82.png"/><Relationship Id="rId11" Type="http://schemas.openxmlformats.org/officeDocument/2006/relationships/image" Target="../media/image387.png"/><Relationship Id="rId5" Type="http://schemas.openxmlformats.org/officeDocument/2006/relationships/image" Target="../media/image381.png"/><Relationship Id="rId10" Type="http://schemas.openxmlformats.org/officeDocument/2006/relationships/image" Target="../media/image386.png"/><Relationship Id="rId4" Type="http://schemas.openxmlformats.org/officeDocument/2006/relationships/image" Target="../media/image380.png"/><Relationship Id="rId9" Type="http://schemas.openxmlformats.org/officeDocument/2006/relationships/image" Target="../media/image385.png"/><Relationship Id="rId14" Type="http://schemas.openxmlformats.org/officeDocument/2006/relationships/image" Target="../media/image390.png"/></Relationships>
</file>

<file path=ppt/slides/_rels/slide43.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400.png"/><Relationship Id="rId18" Type="http://schemas.openxmlformats.org/officeDocument/2006/relationships/image" Target="../media/image405.png"/><Relationship Id="rId3" Type="http://schemas.openxmlformats.org/officeDocument/2006/relationships/image" Target="../media/image1.png"/><Relationship Id="rId21" Type="http://schemas.openxmlformats.org/officeDocument/2006/relationships/image" Target="../media/image408.png"/><Relationship Id="rId7" Type="http://schemas.openxmlformats.org/officeDocument/2006/relationships/image" Target="../media/image394.png"/><Relationship Id="rId12" Type="http://schemas.openxmlformats.org/officeDocument/2006/relationships/image" Target="../media/image399.png"/><Relationship Id="rId17" Type="http://schemas.openxmlformats.org/officeDocument/2006/relationships/image" Target="../media/image404.png"/><Relationship Id="rId2" Type="http://schemas.openxmlformats.org/officeDocument/2006/relationships/notesSlide" Target="../notesSlides/notesSlide37.xml"/><Relationship Id="rId16" Type="http://schemas.openxmlformats.org/officeDocument/2006/relationships/image" Target="../media/image403.png"/><Relationship Id="rId20" Type="http://schemas.openxmlformats.org/officeDocument/2006/relationships/image" Target="../media/image407.png"/><Relationship Id="rId1" Type="http://schemas.openxmlformats.org/officeDocument/2006/relationships/slideLayout" Target="../slideLayouts/slideLayout12.xml"/><Relationship Id="rId6" Type="http://schemas.openxmlformats.org/officeDocument/2006/relationships/image" Target="../media/image393.png"/><Relationship Id="rId11" Type="http://schemas.openxmlformats.org/officeDocument/2006/relationships/image" Target="../media/image398.png"/><Relationship Id="rId24" Type="http://schemas.openxmlformats.org/officeDocument/2006/relationships/image" Target="../media/image411.png"/><Relationship Id="rId5" Type="http://schemas.openxmlformats.org/officeDocument/2006/relationships/image" Target="../media/image392.png"/><Relationship Id="rId15" Type="http://schemas.openxmlformats.org/officeDocument/2006/relationships/image" Target="../media/image402.png"/><Relationship Id="rId23" Type="http://schemas.openxmlformats.org/officeDocument/2006/relationships/image" Target="../media/image410.png"/><Relationship Id="rId10" Type="http://schemas.openxmlformats.org/officeDocument/2006/relationships/image" Target="../media/image397.png"/><Relationship Id="rId19" Type="http://schemas.openxmlformats.org/officeDocument/2006/relationships/image" Target="../media/image406.png"/><Relationship Id="rId4" Type="http://schemas.openxmlformats.org/officeDocument/2006/relationships/image" Target="../media/image391.png"/><Relationship Id="rId9" Type="http://schemas.openxmlformats.org/officeDocument/2006/relationships/image" Target="../media/image396.png"/><Relationship Id="rId14" Type="http://schemas.openxmlformats.org/officeDocument/2006/relationships/image" Target="../media/image401.png"/><Relationship Id="rId22" Type="http://schemas.openxmlformats.org/officeDocument/2006/relationships/image" Target="../media/image409.png"/></Relationships>
</file>

<file path=ppt/slides/_rels/slide44.xml.rels><?xml version="1.0" encoding="UTF-8" standalone="yes"?>
<Relationships xmlns="http://schemas.openxmlformats.org/package/2006/relationships"><Relationship Id="rId8" Type="http://schemas.openxmlformats.org/officeDocument/2006/relationships/image" Target="../media/image415.png"/><Relationship Id="rId13" Type="http://schemas.openxmlformats.org/officeDocument/2006/relationships/image" Target="../media/image420.png"/><Relationship Id="rId18" Type="http://schemas.openxmlformats.org/officeDocument/2006/relationships/image" Target="../media/image425.png"/><Relationship Id="rId3" Type="http://schemas.openxmlformats.org/officeDocument/2006/relationships/image" Target="../media/image1.png"/><Relationship Id="rId7" Type="http://schemas.openxmlformats.org/officeDocument/2006/relationships/image" Target="../media/image414.png"/><Relationship Id="rId12" Type="http://schemas.openxmlformats.org/officeDocument/2006/relationships/image" Target="../media/image419.png"/><Relationship Id="rId17" Type="http://schemas.openxmlformats.org/officeDocument/2006/relationships/image" Target="../media/image424.png"/><Relationship Id="rId2" Type="http://schemas.openxmlformats.org/officeDocument/2006/relationships/notesSlide" Target="../notesSlides/notesSlide38.xml"/><Relationship Id="rId16" Type="http://schemas.openxmlformats.org/officeDocument/2006/relationships/image" Target="../media/image423.png"/><Relationship Id="rId1" Type="http://schemas.openxmlformats.org/officeDocument/2006/relationships/slideLayout" Target="../slideLayouts/slideLayout12.xml"/><Relationship Id="rId6" Type="http://schemas.openxmlformats.org/officeDocument/2006/relationships/image" Target="../media/image413.png"/><Relationship Id="rId11" Type="http://schemas.openxmlformats.org/officeDocument/2006/relationships/image" Target="../media/image418.png"/><Relationship Id="rId5" Type="http://schemas.openxmlformats.org/officeDocument/2006/relationships/image" Target="../media/image412.png"/><Relationship Id="rId15" Type="http://schemas.openxmlformats.org/officeDocument/2006/relationships/image" Target="../media/image422.png"/><Relationship Id="rId10" Type="http://schemas.openxmlformats.org/officeDocument/2006/relationships/image" Target="../media/image417.png"/><Relationship Id="rId4" Type="http://schemas.openxmlformats.org/officeDocument/2006/relationships/image" Target="../media/image391.png"/><Relationship Id="rId9" Type="http://schemas.openxmlformats.org/officeDocument/2006/relationships/image" Target="../media/image416.png"/><Relationship Id="rId14" Type="http://schemas.openxmlformats.org/officeDocument/2006/relationships/image" Target="../media/image421.png"/></Relationships>
</file>

<file path=ppt/slides/_rels/slide45.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396.png"/><Relationship Id="rId18" Type="http://schemas.openxmlformats.org/officeDocument/2006/relationships/image" Target="../media/image437.png"/><Relationship Id="rId3" Type="http://schemas.openxmlformats.org/officeDocument/2006/relationships/image" Target="../media/image1.png"/><Relationship Id="rId21" Type="http://schemas.openxmlformats.org/officeDocument/2006/relationships/image" Target="../media/image440.png"/><Relationship Id="rId7" Type="http://schemas.openxmlformats.org/officeDocument/2006/relationships/image" Target="../media/image428.png"/><Relationship Id="rId12" Type="http://schemas.openxmlformats.org/officeDocument/2006/relationships/image" Target="../media/image433.png"/><Relationship Id="rId17" Type="http://schemas.openxmlformats.org/officeDocument/2006/relationships/image" Target="../media/image436.png"/><Relationship Id="rId2" Type="http://schemas.openxmlformats.org/officeDocument/2006/relationships/notesSlide" Target="../notesSlides/notesSlide39.xml"/><Relationship Id="rId16" Type="http://schemas.openxmlformats.org/officeDocument/2006/relationships/image" Target="../media/image435.png"/><Relationship Id="rId20" Type="http://schemas.openxmlformats.org/officeDocument/2006/relationships/image" Target="../media/image439.png"/><Relationship Id="rId1" Type="http://schemas.openxmlformats.org/officeDocument/2006/relationships/slideLayout" Target="../slideLayouts/slideLayout12.xml"/><Relationship Id="rId6" Type="http://schemas.openxmlformats.org/officeDocument/2006/relationships/image" Target="../media/image427.png"/><Relationship Id="rId11" Type="http://schemas.openxmlformats.org/officeDocument/2006/relationships/image" Target="../media/image432.png"/><Relationship Id="rId5" Type="http://schemas.openxmlformats.org/officeDocument/2006/relationships/image" Target="../media/image426.png"/><Relationship Id="rId15" Type="http://schemas.openxmlformats.org/officeDocument/2006/relationships/image" Target="../media/image434.png"/><Relationship Id="rId23" Type="http://schemas.openxmlformats.org/officeDocument/2006/relationships/image" Target="../media/image442.png"/><Relationship Id="rId10" Type="http://schemas.openxmlformats.org/officeDocument/2006/relationships/image" Target="../media/image431.png"/><Relationship Id="rId19" Type="http://schemas.openxmlformats.org/officeDocument/2006/relationships/image" Target="../media/image438.png"/><Relationship Id="rId4" Type="http://schemas.openxmlformats.org/officeDocument/2006/relationships/image" Target="../media/image391.png"/><Relationship Id="rId9" Type="http://schemas.openxmlformats.org/officeDocument/2006/relationships/image" Target="../media/image430.png"/><Relationship Id="rId14" Type="http://schemas.openxmlformats.org/officeDocument/2006/relationships/image" Target="../media/image403.png"/><Relationship Id="rId22" Type="http://schemas.openxmlformats.org/officeDocument/2006/relationships/image" Target="../media/image441.png"/></Relationships>
</file>

<file path=ppt/slides/_rels/slide46.xml.rels><?xml version="1.0" encoding="UTF-8" standalone="yes"?>
<Relationships xmlns="http://schemas.openxmlformats.org/package/2006/relationships"><Relationship Id="rId8" Type="http://schemas.openxmlformats.org/officeDocument/2006/relationships/image" Target="../media/image415.png"/><Relationship Id="rId13" Type="http://schemas.openxmlformats.org/officeDocument/2006/relationships/image" Target="../media/image449.png"/><Relationship Id="rId18" Type="http://schemas.openxmlformats.org/officeDocument/2006/relationships/image" Target="../media/image454.png"/><Relationship Id="rId3" Type="http://schemas.openxmlformats.org/officeDocument/2006/relationships/image" Target="../media/image218.png"/><Relationship Id="rId7" Type="http://schemas.openxmlformats.org/officeDocument/2006/relationships/image" Target="../media/image444.png"/><Relationship Id="rId12" Type="http://schemas.openxmlformats.org/officeDocument/2006/relationships/image" Target="../media/image448.png"/><Relationship Id="rId17" Type="http://schemas.openxmlformats.org/officeDocument/2006/relationships/image" Target="../media/image453.png"/><Relationship Id="rId2" Type="http://schemas.openxmlformats.org/officeDocument/2006/relationships/notesSlide" Target="../notesSlides/notesSlide40.xml"/><Relationship Id="rId16" Type="http://schemas.openxmlformats.org/officeDocument/2006/relationships/image" Target="../media/image452.png"/><Relationship Id="rId1" Type="http://schemas.openxmlformats.org/officeDocument/2006/relationships/slideLayout" Target="../slideLayouts/slideLayout12.xml"/><Relationship Id="rId6" Type="http://schemas.openxmlformats.org/officeDocument/2006/relationships/image" Target="../media/image413.png"/><Relationship Id="rId11" Type="http://schemas.openxmlformats.org/officeDocument/2006/relationships/image" Target="../media/image447.png"/><Relationship Id="rId5" Type="http://schemas.openxmlformats.org/officeDocument/2006/relationships/image" Target="../media/image443.png"/><Relationship Id="rId15" Type="http://schemas.openxmlformats.org/officeDocument/2006/relationships/image" Target="../media/image451.png"/><Relationship Id="rId10" Type="http://schemas.openxmlformats.org/officeDocument/2006/relationships/image" Target="../media/image446.png"/><Relationship Id="rId19" Type="http://schemas.openxmlformats.org/officeDocument/2006/relationships/image" Target="../media/image455.png"/><Relationship Id="rId4" Type="http://schemas.openxmlformats.org/officeDocument/2006/relationships/image" Target="../media/image391.png"/><Relationship Id="rId9" Type="http://schemas.openxmlformats.org/officeDocument/2006/relationships/image" Target="../media/image445.png"/><Relationship Id="rId14" Type="http://schemas.openxmlformats.org/officeDocument/2006/relationships/image" Target="../media/image450.png"/></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5.png"/><Relationship Id="rId3" Type="http://schemas.openxmlformats.org/officeDocument/2006/relationships/image" Target="../media/image1.png"/><Relationship Id="rId7" Type="http://schemas.openxmlformats.org/officeDocument/2006/relationships/image" Target="../media/image459.png"/><Relationship Id="rId12" Type="http://schemas.openxmlformats.org/officeDocument/2006/relationships/image" Target="../media/image46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458.png"/><Relationship Id="rId11" Type="http://schemas.openxmlformats.org/officeDocument/2006/relationships/image" Target="../media/image463.png"/><Relationship Id="rId5" Type="http://schemas.openxmlformats.org/officeDocument/2006/relationships/image" Target="../media/image457.png"/><Relationship Id="rId15" Type="http://schemas.openxmlformats.org/officeDocument/2006/relationships/image" Target="../media/image467.png"/><Relationship Id="rId10" Type="http://schemas.openxmlformats.org/officeDocument/2006/relationships/image" Target="../media/image462.png"/><Relationship Id="rId4" Type="http://schemas.openxmlformats.org/officeDocument/2006/relationships/image" Target="../media/image456.png"/><Relationship Id="rId9" Type="http://schemas.openxmlformats.org/officeDocument/2006/relationships/image" Target="../media/image461.png"/><Relationship Id="rId14" Type="http://schemas.openxmlformats.org/officeDocument/2006/relationships/image" Target="../media/image466.png"/></Relationships>
</file>

<file path=ppt/slides/_rels/slide49.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6.png"/><Relationship Id="rId18" Type="http://schemas.openxmlformats.org/officeDocument/2006/relationships/image" Target="../media/image481.png"/><Relationship Id="rId3" Type="http://schemas.openxmlformats.org/officeDocument/2006/relationships/image" Target="../media/image1.png"/><Relationship Id="rId7" Type="http://schemas.openxmlformats.org/officeDocument/2006/relationships/image" Target="../media/image470.png"/><Relationship Id="rId12" Type="http://schemas.openxmlformats.org/officeDocument/2006/relationships/image" Target="../media/image475.png"/><Relationship Id="rId17" Type="http://schemas.openxmlformats.org/officeDocument/2006/relationships/image" Target="../media/image480.png"/><Relationship Id="rId2" Type="http://schemas.openxmlformats.org/officeDocument/2006/relationships/notesSlide" Target="../notesSlides/notesSlide42.xml"/><Relationship Id="rId16" Type="http://schemas.openxmlformats.org/officeDocument/2006/relationships/image" Target="../media/image479.png"/><Relationship Id="rId20" Type="http://schemas.openxmlformats.org/officeDocument/2006/relationships/image" Target="../media/image483.png"/><Relationship Id="rId1" Type="http://schemas.openxmlformats.org/officeDocument/2006/relationships/slideLayout" Target="../slideLayouts/slideLayout12.xml"/><Relationship Id="rId6" Type="http://schemas.openxmlformats.org/officeDocument/2006/relationships/image" Target="../media/image469.png"/><Relationship Id="rId11" Type="http://schemas.openxmlformats.org/officeDocument/2006/relationships/image" Target="../media/image474.png"/><Relationship Id="rId5" Type="http://schemas.openxmlformats.org/officeDocument/2006/relationships/image" Target="../media/image468.png"/><Relationship Id="rId15" Type="http://schemas.openxmlformats.org/officeDocument/2006/relationships/image" Target="../media/image478.png"/><Relationship Id="rId10" Type="http://schemas.openxmlformats.org/officeDocument/2006/relationships/image" Target="../media/image473.png"/><Relationship Id="rId19" Type="http://schemas.openxmlformats.org/officeDocument/2006/relationships/image" Target="../media/image482.png"/><Relationship Id="rId4" Type="http://schemas.openxmlformats.org/officeDocument/2006/relationships/image" Target="../media/image456.png"/><Relationship Id="rId9" Type="http://schemas.openxmlformats.org/officeDocument/2006/relationships/image" Target="../media/image472.png"/><Relationship Id="rId14" Type="http://schemas.openxmlformats.org/officeDocument/2006/relationships/image" Target="../media/image477.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0.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491.png"/><Relationship Id="rId18" Type="http://schemas.openxmlformats.org/officeDocument/2006/relationships/image" Target="../media/image495.png"/><Relationship Id="rId26" Type="http://schemas.openxmlformats.org/officeDocument/2006/relationships/image" Target="../media/image503.png"/><Relationship Id="rId3" Type="http://schemas.openxmlformats.org/officeDocument/2006/relationships/image" Target="../media/image484.png"/><Relationship Id="rId21" Type="http://schemas.openxmlformats.org/officeDocument/2006/relationships/image" Target="../media/image498.png"/><Relationship Id="rId7" Type="http://schemas.openxmlformats.org/officeDocument/2006/relationships/image" Target="../media/image487.png"/><Relationship Id="rId12" Type="http://schemas.openxmlformats.org/officeDocument/2006/relationships/image" Target="../media/image490.png"/><Relationship Id="rId17" Type="http://schemas.openxmlformats.org/officeDocument/2006/relationships/image" Target="../media/image494.png"/><Relationship Id="rId25" Type="http://schemas.openxmlformats.org/officeDocument/2006/relationships/image" Target="../media/image502.png"/><Relationship Id="rId2" Type="http://schemas.openxmlformats.org/officeDocument/2006/relationships/notesSlide" Target="../notesSlides/notesSlide43.xml"/><Relationship Id="rId16" Type="http://schemas.openxmlformats.org/officeDocument/2006/relationships/image" Target="../media/image493.png"/><Relationship Id="rId20" Type="http://schemas.openxmlformats.org/officeDocument/2006/relationships/image" Target="../media/image497.png"/><Relationship Id="rId1" Type="http://schemas.openxmlformats.org/officeDocument/2006/relationships/slideLayout" Target="../slideLayouts/slideLayout12.xml"/><Relationship Id="rId6" Type="http://schemas.openxmlformats.org/officeDocument/2006/relationships/image" Target="../media/image486.png"/><Relationship Id="rId11" Type="http://schemas.openxmlformats.org/officeDocument/2006/relationships/image" Target="../media/image489.png"/><Relationship Id="rId24" Type="http://schemas.openxmlformats.org/officeDocument/2006/relationships/image" Target="../media/image501.png"/><Relationship Id="rId5" Type="http://schemas.openxmlformats.org/officeDocument/2006/relationships/image" Target="../media/image468.png"/><Relationship Id="rId15" Type="http://schemas.openxmlformats.org/officeDocument/2006/relationships/image" Target="../media/image492.png"/><Relationship Id="rId23" Type="http://schemas.openxmlformats.org/officeDocument/2006/relationships/image" Target="../media/image500.png"/><Relationship Id="rId10" Type="http://schemas.openxmlformats.org/officeDocument/2006/relationships/image" Target="../media/image428.png"/><Relationship Id="rId19" Type="http://schemas.openxmlformats.org/officeDocument/2006/relationships/image" Target="../media/image496.png"/><Relationship Id="rId4" Type="http://schemas.openxmlformats.org/officeDocument/2006/relationships/image" Target="../media/image485.png"/><Relationship Id="rId9" Type="http://schemas.openxmlformats.org/officeDocument/2006/relationships/image" Target="../media/image488.png"/><Relationship Id="rId14" Type="http://schemas.openxmlformats.org/officeDocument/2006/relationships/image" Target="../media/image474.png"/><Relationship Id="rId22" Type="http://schemas.openxmlformats.org/officeDocument/2006/relationships/image" Target="../media/image499.png"/><Relationship Id="rId27" Type="http://schemas.openxmlformats.org/officeDocument/2006/relationships/image" Target="../media/image504.png"/></Relationships>
</file>

<file path=ppt/slides/_rels/slide51.xml.rels><?xml version="1.0" encoding="UTF-8" standalone="yes"?>
<Relationships xmlns="http://schemas.openxmlformats.org/package/2006/relationships"><Relationship Id="rId8" Type="http://schemas.openxmlformats.org/officeDocument/2006/relationships/image" Target="../media/image502.png"/><Relationship Id="rId13" Type="http://schemas.openxmlformats.org/officeDocument/2006/relationships/image" Target="../media/image509.png"/><Relationship Id="rId18" Type="http://schemas.openxmlformats.org/officeDocument/2006/relationships/image" Target="../media/image513.png"/><Relationship Id="rId3" Type="http://schemas.openxmlformats.org/officeDocument/2006/relationships/image" Target="../media/image1.png"/><Relationship Id="rId7" Type="http://schemas.openxmlformats.org/officeDocument/2006/relationships/image" Target="../media/image487.png"/><Relationship Id="rId12" Type="http://schemas.openxmlformats.org/officeDocument/2006/relationships/image" Target="../media/image508.png"/><Relationship Id="rId17" Type="http://schemas.openxmlformats.org/officeDocument/2006/relationships/image" Target="../media/image512.png"/><Relationship Id="rId2" Type="http://schemas.openxmlformats.org/officeDocument/2006/relationships/notesSlide" Target="../notesSlides/notesSlide44.xml"/><Relationship Id="rId16" Type="http://schemas.openxmlformats.org/officeDocument/2006/relationships/image" Target="../media/image511.png"/><Relationship Id="rId1" Type="http://schemas.openxmlformats.org/officeDocument/2006/relationships/slideLayout" Target="../slideLayouts/slideLayout12.xml"/><Relationship Id="rId6" Type="http://schemas.openxmlformats.org/officeDocument/2006/relationships/image" Target="../media/image505.png"/><Relationship Id="rId11" Type="http://schemas.openxmlformats.org/officeDocument/2006/relationships/image" Target="../media/image507.png"/><Relationship Id="rId5" Type="http://schemas.openxmlformats.org/officeDocument/2006/relationships/image" Target="../media/image468.png"/><Relationship Id="rId15" Type="http://schemas.openxmlformats.org/officeDocument/2006/relationships/image" Target="../media/image497.png"/><Relationship Id="rId10" Type="http://schemas.openxmlformats.org/officeDocument/2006/relationships/image" Target="../media/image506.png"/><Relationship Id="rId19" Type="http://schemas.openxmlformats.org/officeDocument/2006/relationships/image" Target="../media/image514.png"/><Relationship Id="rId4" Type="http://schemas.openxmlformats.org/officeDocument/2006/relationships/image" Target="../media/image456.png"/><Relationship Id="rId9" Type="http://schemas.openxmlformats.org/officeDocument/2006/relationships/image" Target="../media/image248.png"/><Relationship Id="rId14" Type="http://schemas.openxmlformats.org/officeDocument/2006/relationships/image" Target="../media/image510.png"/></Relationships>
</file>

<file path=ppt/slides/_rels/slide52.xml.rels><?xml version="1.0" encoding="UTF-8" standalone="yes"?>
<Relationships xmlns="http://schemas.openxmlformats.org/package/2006/relationships"><Relationship Id="rId8" Type="http://schemas.openxmlformats.org/officeDocument/2006/relationships/image" Target="../media/image519.png"/><Relationship Id="rId13" Type="http://schemas.openxmlformats.org/officeDocument/2006/relationships/image" Target="../media/image523.png"/><Relationship Id="rId3" Type="http://schemas.openxmlformats.org/officeDocument/2006/relationships/image" Target="../media/image515.png"/><Relationship Id="rId7" Type="http://schemas.openxmlformats.org/officeDocument/2006/relationships/image" Target="../media/image518.png"/><Relationship Id="rId12" Type="http://schemas.openxmlformats.org/officeDocument/2006/relationships/image" Target="../media/image522.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17.png"/><Relationship Id="rId11" Type="http://schemas.openxmlformats.org/officeDocument/2006/relationships/image" Target="../media/image521.png"/><Relationship Id="rId5" Type="http://schemas.openxmlformats.org/officeDocument/2006/relationships/image" Target="../media/image468.png"/><Relationship Id="rId10" Type="http://schemas.openxmlformats.org/officeDocument/2006/relationships/image" Target="../media/image520.png"/><Relationship Id="rId4" Type="http://schemas.openxmlformats.org/officeDocument/2006/relationships/image" Target="../media/image516.png"/><Relationship Id="rId9" Type="http://schemas.openxmlformats.org/officeDocument/2006/relationships/image" Target="../media/image248.png"/><Relationship Id="rId14" Type="http://schemas.openxmlformats.org/officeDocument/2006/relationships/image" Target="../media/image524.png"/></Relationships>
</file>

<file path=ppt/slides/_rels/slide53.xml.rels><?xml version="1.0" encoding="UTF-8" standalone="yes"?>
<Relationships xmlns="http://schemas.openxmlformats.org/package/2006/relationships"><Relationship Id="rId8" Type="http://schemas.openxmlformats.org/officeDocument/2006/relationships/image" Target="../media/image529.png"/><Relationship Id="rId13" Type="http://schemas.openxmlformats.org/officeDocument/2006/relationships/image" Target="../media/image534.png"/><Relationship Id="rId18" Type="http://schemas.openxmlformats.org/officeDocument/2006/relationships/image" Target="../media/image539.png"/><Relationship Id="rId3" Type="http://schemas.openxmlformats.org/officeDocument/2006/relationships/image" Target="../media/image525.png"/><Relationship Id="rId21" Type="http://schemas.openxmlformats.org/officeDocument/2006/relationships/image" Target="../media/image542.png"/><Relationship Id="rId7" Type="http://schemas.openxmlformats.org/officeDocument/2006/relationships/image" Target="../media/image528.png"/><Relationship Id="rId12" Type="http://schemas.openxmlformats.org/officeDocument/2006/relationships/image" Target="../media/image533.png"/><Relationship Id="rId17" Type="http://schemas.openxmlformats.org/officeDocument/2006/relationships/image" Target="../media/image538.png"/><Relationship Id="rId2" Type="http://schemas.openxmlformats.org/officeDocument/2006/relationships/notesSlide" Target="../notesSlides/notesSlide46.xml"/><Relationship Id="rId16" Type="http://schemas.openxmlformats.org/officeDocument/2006/relationships/image" Target="../media/image537.png"/><Relationship Id="rId20" Type="http://schemas.openxmlformats.org/officeDocument/2006/relationships/image" Target="../media/image541.png"/><Relationship Id="rId1" Type="http://schemas.openxmlformats.org/officeDocument/2006/relationships/slideLayout" Target="../slideLayouts/slideLayout12.xml"/><Relationship Id="rId6" Type="http://schemas.openxmlformats.org/officeDocument/2006/relationships/image" Target="../media/image527.png"/><Relationship Id="rId11" Type="http://schemas.openxmlformats.org/officeDocument/2006/relationships/image" Target="../media/image532.png"/><Relationship Id="rId5" Type="http://schemas.openxmlformats.org/officeDocument/2006/relationships/image" Target="../media/image468.png"/><Relationship Id="rId15" Type="http://schemas.openxmlformats.org/officeDocument/2006/relationships/image" Target="../media/image536.png"/><Relationship Id="rId10" Type="http://schemas.openxmlformats.org/officeDocument/2006/relationships/image" Target="../media/image531.png"/><Relationship Id="rId19" Type="http://schemas.openxmlformats.org/officeDocument/2006/relationships/image" Target="../media/image540.png"/><Relationship Id="rId4" Type="http://schemas.openxmlformats.org/officeDocument/2006/relationships/image" Target="../media/image526.png"/><Relationship Id="rId9" Type="http://schemas.openxmlformats.org/officeDocument/2006/relationships/image" Target="../media/image530.png"/><Relationship Id="rId14" Type="http://schemas.openxmlformats.org/officeDocument/2006/relationships/image" Target="../media/image535.png"/><Relationship Id="rId22" Type="http://schemas.openxmlformats.org/officeDocument/2006/relationships/image" Target="../media/image543.png"/></Relationships>
</file>

<file path=ppt/slides/_rels/slide54.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550.png"/><Relationship Id="rId3" Type="http://schemas.openxmlformats.org/officeDocument/2006/relationships/image" Target="../media/image544.png"/><Relationship Id="rId7" Type="http://schemas.openxmlformats.org/officeDocument/2006/relationships/image" Target="../media/image510.png"/><Relationship Id="rId12" Type="http://schemas.openxmlformats.org/officeDocument/2006/relationships/image" Target="../media/image487.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546.png"/><Relationship Id="rId11" Type="http://schemas.openxmlformats.org/officeDocument/2006/relationships/image" Target="../media/image549.png"/><Relationship Id="rId5" Type="http://schemas.openxmlformats.org/officeDocument/2006/relationships/image" Target="../media/image468.png"/><Relationship Id="rId10" Type="http://schemas.openxmlformats.org/officeDocument/2006/relationships/image" Target="../media/image548.png"/><Relationship Id="rId4" Type="http://schemas.openxmlformats.org/officeDocument/2006/relationships/image" Target="../media/image545.png"/><Relationship Id="rId9" Type="http://schemas.openxmlformats.org/officeDocument/2006/relationships/image" Target="../media/image248.png"/><Relationship Id="rId14" Type="http://schemas.openxmlformats.org/officeDocument/2006/relationships/image" Target="../media/image415.png"/></Relationships>
</file>

<file path=ppt/slides/_rels/slide55.xml.rels><?xml version="1.0" encoding="UTF-8" standalone="yes"?>
<Relationships xmlns="http://schemas.openxmlformats.org/package/2006/relationships"><Relationship Id="rId13" Type="http://schemas.openxmlformats.org/officeDocument/2006/relationships/image" Target="../media/image561.png"/><Relationship Id="rId18" Type="http://schemas.openxmlformats.org/officeDocument/2006/relationships/image" Target="../media/image566.png"/><Relationship Id="rId26" Type="http://schemas.openxmlformats.org/officeDocument/2006/relationships/image" Target="../media/image574.png"/><Relationship Id="rId39" Type="http://schemas.openxmlformats.org/officeDocument/2006/relationships/image" Target="../media/image587.png"/><Relationship Id="rId21" Type="http://schemas.openxmlformats.org/officeDocument/2006/relationships/image" Target="../media/image569.png"/><Relationship Id="rId34" Type="http://schemas.openxmlformats.org/officeDocument/2006/relationships/image" Target="../media/image582.png"/><Relationship Id="rId42" Type="http://schemas.openxmlformats.org/officeDocument/2006/relationships/image" Target="../media/image590.png"/><Relationship Id="rId47" Type="http://schemas.openxmlformats.org/officeDocument/2006/relationships/image" Target="../media/image595.png"/><Relationship Id="rId50" Type="http://schemas.openxmlformats.org/officeDocument/2006/relationships/image" Target="../media/image598.png"/><Relationship Id="rId55" Type="http://schemas.openxmlformats.org/officeDocument/2006/relationships/image" Target="../media/image603.png"/><Relationship Id="rId7" Type="http://schemas.openxmlformats.org/officeDocument/2006/relationships/image" Target="../media/image555.png"/><Relationship Id="rId2" Type="http://schemas.openxmlformats.org/officeDocument/2006/relationships/notesSlide" Target="../notesSlides/notesSlide48.xml"/><Relationship Id="rId16" Type="http://schemas.openxmlformats.org/officeDocument/2006/relationships/image" Target="../media/image564.png"/><Relationship Id="rId29" Type="http://schemas.openxmlformats.org/officeDocument/2006/relationships/image" Target="../media/image577.png"/><Relationship Id="rId11" Type="http://schemas.openxmlformats.org/officeDocument/2006/relationships/image" Target="../media/image559.png"/><Relationship Id="rId24" Type="http://schemas.openxmlformats.org/officeDocument/2006/relationships/image" Target="../media/image572.png"/><Relationship Id="rId32" Type="http://schemas.openxmlformats.org/officeDocument/2006/relationships/image" Target="../media/image580.png"/><Relationship Id="rId37" Type="http://schemas.openxmlformats.org/officeDocument/2006/relationships/image" Target="../media/image585.png"/><Relationship Id="rId40" Type="http://schemas.openxmlformats.org/officeDocument/2006/relationships/image" Target="../media/image588.png"/><Relationship Id="rId45" Type="http://schemas.openxmlformats.org/officeDocument/2006/relationships/image" Target="../media/image593.png"/><Relationship Id="rId53" Type="http://schemas.openxmlformats.org/officeDocument/2006/relationships/image" Target="../media/image601.png"/><Relationship Id="rId58" Type="http://schemas.openxmlformats.org/officeDocument/2006/relationships/image" Target="../media/image606.png"/><Relationship Id="rId5" Type="http://schemas.openxmlformats.org/officeDocument/2006/relationships/image" Target="../media/image553.png"/><Relationship Id="rId19" Type="http://schemas.openxmlformats.org/officeDocument/2006/relationships/image" Target="../media/image567.png"/><Relationship Id="rId4" Type="http://schemas.openxmlformats.org/officeDocument/2006/relationships/image" Target="../media/image552.png"/><Relationship Id="rId9" Type="http://schemas.openxmlformats.org/officeDocument/2006/relationships/image" Target="../media/image557.png"/><Relationship Id="rId14" Type="http://schemas.openxmlformats.org/officeDocument/2006/relationships/image" Target="../media/image562.png"/><Relationship Id="rId22" Type="http://schemas.openxmlformats.org/officeDocument/2006/relationships/image" Target="../media/image570.png"/><Relationship Id="rId27" Type="http://schemas.openxmlformats.org/officeDocument/2006/relationships/image" Target="../media/image575.png"/><Relationship Id="rId30" Type="http://schemas.openxmlformats.org/officeDocument/2006/relationships/image" Target="../media/image578.png"/><Relationship Id="rId35" Type="http://schemas.openxmlformats.org/officeDocument/2006/relationships/image" Target="../media/image583.png"/><Relationship Id="rId43" Type="http://schemas.openxmlformats.org/officeDocument/2006/relationships/image" Target="../media/image591.png"/><Relationship Id="rId48" Type="http://schemas.openxmlformats.org/officeDocument/2006/relationships/image" Target="../media/image596.png"/><Relationship Id="rId56" Type="http://schemas.openxmlformats.org/officeDocument/2006/relationships/image" Target="../media/image604.png"/><Relationship Id="rId8" Type="http://schemas.openxmlformats.org/officeDocument/2006/relationships/image" Target="../media/image556.png"/><Relationship Id="rId51" Type="http://schemas.openxmlformats.org/officeDocument/2006/relationships/image" Target="../media/image599.png"/><Relationship Id="rId3" Type="http://schemas.openxmlformats.org/officeDocument/2006/relationships/image" Target="../media/image551.png"/><Relationship Id="rId12" Type="http://schemas.openxmlformats.org/officeDocument/2006/relationships/image" Target="../media/image560.png"/><Relationship Id="rId17" Type="http://schemas.openxmlformats.org/officeDocument/2006/relationships/image" Target="../media/image565.png"/><Relationship Id="rId25" Type="http://schemas.openxmlformats.org/officeDocument/2006/relationships/image" Target="../media/image573.png"/><Relationship Id="rId33" Type="http://schemas.openxmlformats.org/officeDocument/2006/relationships/image" Target="../media/image581.png"/><Relationship Id="rId38" Type="http://schemas.openxmlformats.org/officeDocument/2006/relationships/image" Target="../media/image586.png"/><Relationship Id="rId46" Type="http://schemas.openxmlformats.org/officeDocument/2006/relationships/image" Target="../media/image594.png"/><Relationship Id="rId20" Type="http://schemas.openxmlformats.org/officeDocument/2006/relationships/image" Target="../media/image568.png"/><Relationship Id="rId41" Type="http://schemas.openxmlformats.org/officeDocument/2006/relationships/image" Target="../media/image589.png"/><Relationship Id="rId54" Type="http://schemas.openxmlformats.org/officeDocument/2006/relationships/image" Target="../media/image602.png"/><Relationship Id="rId1" Type="http://schemas.openxmlformats.org/officeDocument/2006/relationships/slideLayout" Target="../slideLayouts/slideLayout12.xml"/><Relationship Id="rId6" Type="http://schemas.openxmlformats.org/officeDocument/2006/relationships/image" Target="../media/image554.png"/><Relationship Id="rId15" Type="http://schemas.openxmlformats.org/officeDocument/2006/relationships/image" Target="../media/image563.png"/><Relationship Id="rId23" Type="http://schemas.openxmlformats.org/officeDocument/2006/relationships/image" Target="../media/image571.png"/><Relationship Id="rId28" Type="http://schemas.openxmlformats.org/officeDocument/2006/relationships/image" Target="../media/image576.png"/><Relationship Id="rId36" Type="http://schemas.openxmlformats.org/officeDocument/2006/relationships/image" Target="../media/image584.png"/><Relationship Id="rId49" Type="http://schemas.openxmlformats.org/officeDocument/2006/relationships/image" Target="../media/image597.png"/><Relationship Id="rId57" Type="http://schemas.openxmlformats.org/officeDocument/2006/relationships/image" Target="../media/image605.png"/><Relationship Id="rId10" Type="http://schemas.openxmlformats.org/officeDocument/2006/relationships/image" Target="../media/image558.png"/><Relationship Id="rId31" Type="http://schemas.openxmlformats.org/officeDocument/2006/relationships/image" Target="../media/image579.png"/><Relationship Id="rId44" Type="http://schemas.openxmlformats.org/officeDocument/2006/relationships/image" Target="../media/image592.png"/><Relationship Id="rId52" Type="http://schemas.openxmlformats.org/officeDocument/2006/relationships/image" Target="../media/image600.png"/></Relationships>
</file>

<file path=ppt/slides/_rels/slide56.xml.rels><?xml version="1.0" encoding="UTF-8" standalone="yes"?>
<Relationships xmlns="http://schemas.openxmlformats.org/package/2006/relationships"><Relationship Id="rId8" Type="http://schemas.openxmlformats.org/officeDocument/2006/relationships/image" Target="../media/image611.png"/><Relationship Id="rId13" Type="http://schemas.openxmlformats.org/officeDocument/2006/relationships/image" Target="../media/image615.png"/><Relationship Id="rId18" Type="http://schemas.openxmlformats.org/officeDocument/2006/relationships/image" Target="../media/image619.png"/><Relationship Id="rId26" Type="http://schemas.openxmlformats.org/officeDocument/2006/relationships/image" Target="../media/image626.png"/><Relationship Id="rId3" Type="http://schemas.openxmlformats.org/officeDocument/2006/relationships/image" Target="../media/image468.png"/><Relationship Id="rId21" Type="http://schemas.openxmlformats.org/officeDocument/2006/relationships/image" Target="../media/image621.png"/><Relationship Id="rId7" Type="http://schemas.openxmlformats.org/officeDocument/2006/relationships/image" Target="../media/image610.png"/><Relationship Id="rId12" Type="http://schemas.openxmlformats.org/officeDocument/2006/relationships/image" Target="../media/image535.png"/><Relationship Id="rId17" Type="http://schemas.openxmlformats.org/officeDocument/2006/relationships/image" Target="../media/image618.png"/><Relationship Id="rId25" Type="http://schemas.openxmlformats.org/officeDocument/2006/relationships/image" Target="../media/image625.png"/><Relationship Id="rId2" Type="http://schemas.openxmlformats.org/officeDocument/2006/relationships/notesSlide" Target="../notesSlides/notesSlide49.xml"/><Relationship Id="rId16" Type="http://schemas.openxmlformats.org/officeDocument/2006/relationships/image" Target="../media/image617.png"/><Relationship Id="rId20" Type="http://schemas.openxmlformats.org/officeDocument/2006/relationships/image" Target="../media/image620.png"/><Relationship Id="rId29" Type="http://schemas.openxmlformats.org/officeDocument/2006/relationships/image" Target="../media/image629.png"/><Relationship Id="rId1" Type="http://schemas.openxmlformats.org/officeDocument/2006/relationships/slideLayout" Target="../slideLayouts/slideLayout12.xml"/><Relationship Id="rId6" Type="http://schemas.openxmlformats.org/officeDocument/2006/relationships/image" Target="../media/image609.png"/><Relationship Id="rId11" Type="http://schemas.openxmlformats.org/officeDocument/2006/relationships/image" Target="../media/image614.png"/><Relationship Id="rId24" Type="http://schemas.openxmlformats.org/officeDocument/2006/relationships/image" Target="../media/image624.png"/><Relationship Id="rId5" Type="http://schemas.openxmlformats.org/officeDocument/2006/relationships/image" Target="../media/image608.png"/><Relationship Id="rId15" Type="http://schemas.openxmlformats.org/officeDocument/2006/relationships/image" Target="../media/image616.png"/><Relationship Id="rId23" Type="http://schemas.openxmlformats.org/officeDocument/2006/relationships/image" Target="../media/image623.png"/><Relationship Id="rId28" Type="http://schemas.openxmlformats.org/officeDocument/2006/relationships/image" Target="../media/image628.png"/><Relationship Id="rId10" Type="http://schemas.openxmlformats.org/officeDocument/2006/relationships/image" Target="../media/image613.png"/><Relationship Id="rId19" Type="http://schemas.openxmlformats.org/officeDocument/2006/relationships/image" Target="../media/image248.png"/><Relationship Id="rId4" Type="http://schemas.openxmlformats.org/officeDocument/2006/relationships/image" Target="../media/image607.png"/><Relationship Id="rId9" Type="http://schemas.openxmlformats.org/officeDocument/2006/relationships/image" Target="../media/image612.png"/><Relationship Id="rId14" Type="http://schemas.openxmlformats.org/officeDocument/2006/relationships/image" Target="../media/image536.png"/><Relationship Id="rId22" Type="http://schemas.openxmlformats.org/officeDocument/2006/relationships/image" Target="../media/image622.png"/><Relationship Id="rId27" Type="http://schemas.openxmlformats.org/officeDocument/2006/relationships/image" Target="../media/image627.png"/><Relationship Id="rId30" Type="http://schemas.openxmlformats.org/officeDocument/2006/relationships/image" Target="../media/image630.png"/></Relationships>
</file>

<file path=ppt/slides/_rels/slide5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639.png"/><Relationship Id="rId3" Type="http://schemas.openxmlformats.org/officeDocument/2006/relationships/image" Target="../media/image631.png"/><Relationship Id="rId7" Type="http://schemas.openxmlformats.org/officeDocument/2006/relationships/image" Target="../media/image634.png"/><Relationship Id="rId12" Type="http://schemas.openxmlformats.org/officeDocument/2006/relationships/image" Target="../media/image638.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633.png"/><Relationship Id="rId11" Type="http://schemas.openxmlformats.org/officeDocument/2006/relationships/image" Target="../media/image637.png"/><Relationship Id="rId5" Type="http://schemas.openxmlformats.org/officeDocument/2006/relationships/image" Target="../media/image468.png"/><Relationship Id="rId10" Type="http://schemas.openxmlformats.org/officeDocument/2006/relationships/image" Target="../media/image636.png"/><Relationship Id="rId4" Type="http://schemas.openxmlformats.org/officeDocument/2006/relationships/image" Target="../media/image632.png"/><Relationship Id="rId9" Type="http://schemas.openxmlformats.org/officeDocument/2006/relationships/image" Target="../media/image635.png"/><Relationship Id="rId14" Type="http://schemas.openxmlformats.org/officeDocument/2006/relationships/image" Target="../media/image640.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8" Type="http://schemas.openxmlformats.org/officeDocument/2006/relationships/image" Target="../media/image644.png"/><Relationship Id="rId3" Type="http://schemas.openxmlformats.org/officeDocument/2006/relationships/image" Target="../media/image1.png"/><Relationship Id="rId7" Type="http://schemas.openxmlformats.org/officeDocument/2006/relationships/image" Target="../media/image643.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642.png"/><Relationship Id="rId5" Type="http://schemas.openxmlformats.org/officeDocument/2006/relationships/image" Target="../media/image641.png"/><Relationship Id="rId4" Type="http://schemas.openxmlformats.org/officeDocument/2006/relationships/image" Target="../media/image108.png"/><Relationship Id="rId9"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646.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645.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647.png"/></Relationships>
</file>

<file path=ppt/slides/_rels/slide61.xml.rels><?xml version="1.0" encoding="UTF-8" standalone="yes"?>
<Relationships xmlns="http://schemas.openxmlformats.org/package/2006/relationships"><Relationship Id="rId8" Type="http://schemas.openxmlformats.org/officeDocument/2006/relationships/image" Target="../media/image652.png"/><Relationship Id="rId13" Type="http://schemas.openxmlformats.org/officeDocument/2006/relationships/image" Target="../media/image654.png"/><Relationship Id="rId3" Type="http://schemas.openxmlformats.org/officeDocument/2006/relationships/image" Target="../media/image648.png"/><Relationship Id="rId7" Type="http://schemas.openxmlformats.org/officeDocument/2006/relationships/image" Target="../media/image651.png"/><Relationship Id="rId12"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50.png"/><Relationship Id="rId11" Type="http://schemas.openxmlformats.org/officeDocument/2006/relationships/image" Target="../media/image646.png"/><Relationship Id="rId5" Type="http://schemas.openxmlformats.org/officeDocument/2006/relationships/image" Target="../media/image649.png"/><Relationship Id="rId10" Type="http://schemas.openxmlformats.org/officeDocument/2006/relationships/image" Target="../media/image645.png"/><Relationship Id="rId4" Type="http://schemas.openxmlformats.org/officeDocument/2006/relationships/image" Target="../media/image108.png"/><Relationship Id="rId9" Type="http://schemas.openxmlformats.org/officeDocument/2006/relationships/image" Target="../media/image653.png"/></Relationships>
</file>

<file path=ppt/slides/_rels/slide6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646.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645.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647.png"/></Relationships>
</file>

<file path=ppt/slides/_rels/slide63.xml.rels><?xml version="1.0" encoding="UTF-8" standalone="yes"?>
<Relationships xmlns="http://schemas.openxmlformats.org/package/2006/relationships"><Relationship Id="rId8" Type="http://schemas.openxmlformats.org/officeDocument/2006/relationships/image" Target="../media/image657.png"/><Relationship Id="rId3" Type="http://schemas.openxmlformats.org/officeDocument/2006/relationships/image" Target="../media/image1.png"/><Relationship Id="rId7" Type="http://schemas.openxmlformats.org/officeDocument/2006/relationships/image" Target="../media/image656.png"/><Relationship Id="rId12"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94.png"/><Relationship Id="rId11" Type="http://schemas.openxmlformats.org/officeDocument/2006/relationships/image" Target="../media/image660.png"/><Relationship Id="rId5" Type="http://schemas.openxmlformats.org/officeDocument/2006/relationships/image" Target="../media/image655.png"/><Relationship Id="rId10" Type="http://schemas.openxmlformats.org/officeDocument/2006/relationships/image" Target="../media/image659.png"/><Relationship Id="rId4" Type="http://schemas.openxmlformats.org/officeDocument/2006/relationships/image" Target="../media/image108.png"/><Relationship Id="rId9" Type="http://schemas.openxmlformats.org/officeDocument/2006/relationships/image" Target="../media/image658.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5.xml.rels><?xml version="1.0" encoding="UTF-8" standalone="yes"?>
<Relationships xmlns="http://schemas.openxmlformats.org/package/2006/relationships"><Relationship Id="rId8" Type="http://schemas.openxmlformats.org/officeDocument/2006/relationships/image" Target="../media/image645.png"/><Relationship Id="rId3" Type="http://schemas.openxmlformats.org/officeDocument/2006/relationships/image" Target="../media/image1.png"/><Relationship Id="rId7" Type="http://schemas.openxmlformats.org/officeDocument/2006/relationships/image" Target="../media/image663.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662.png"/><Relationship Id="rId11" Type="http://schemas.openxmlformats.org/officeDocument/2006/relationships/image" Target="../media/image647.png"/><Relationship Id="rId5" Type="http://schemas.openxmlformats.org/officeDocument/2006/relationships/image" Target="../media/image661.png"/><Relationship Id="rId10" Type="http://schemas.openxmlformats.org/officeDocument/2006/relationships/image" Target="../media/image110.png"/><Relationship Id="rId4" Type="http://schemas.openxmlformats.org/officeDocument/2006/relationships/image" Target="../media/image108.png"/><Relationship Id="rId9" Type="http://schemas.openxmlformats.org/officeDocument/2006/relationships/image" Target="../media/image664.png"/></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669.png"/><Relationship Id="rId13" Type="http://schemas.openxmlformats.org/officeDocument/2006/relationships/image" Target="../media/image674.png"/><Relationship Id="rId3" Type="http://schemas.openxmlformats.org/officeDocument/2006/relationships/image" Target="../media/image1.png"/><Relationship Id="rId7" Type="http://schemas.openxmlformats.org/officeDocument/2006/relationships/image" Target="../media/image668.png"/><Relationship Id="rId12" Type="http://schemas.openxmlformats.org/officeDocument/2006/relationships/image" Target="../media/image673.png"/><Relationship Id="rId17" Type="http://schemas.openxmlformats.org/officeDocument/2006/relationships/image" Target="../media/image678.png"/><Relationship Id="rId2" Type="http://schemas.openxmlformats.org/officeDocument/2006/relationships/notesSlide" Target="../notesSlides/notesSlide59.xml"/><Relationship Id="rId16" Type="http://schemas.openxmlformats.org/officeDocument/2006/relationships/image" Target="../media/image677.png"/><Relationship Id="rId1" Type="http://schemas.openxmlformats.org/officeDocument/2006/relationships/slideLayout" Target="../slideLayouts/slideLayout12.xml"/><Relationship Id="rId6" Type="http://schemas.openxmlformats.org/officeDocument/2006/relationships/image" Target="../media/image667.png"/><Relationship Id="rId11" Type="http://schemas.openxmlformats.org/officeDocument/2006/relationships/image" Target="../media/image672.png"/><Relationship Id="rId5" Type="http://schemas.openxmlformats.org/officeDocument/2006/relationships/image" Target="../media/image666.png"/><Relationship Id="rId15" Type="http://schemas.openxmlformats.org/officeDocument/2006/relationships/image" Target="../media/image676.pn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png"/><Relationship Id="rId14" Type="http://schemas.openxmlformats.org/officeDocument/2006/relationships/image" Target="../media/image675.png"/></Relationships>
</file>

<file path=ppt/slides/_rels/slide68.xml.rels><?xml version="1.0" encoding="UTF-8" standalone="yes"?>
<Relationships xmlns="http://schemas.openxmlformats.org/package/2006/relationships"><Relationship Id="rId8" Type="http://schemas.openxmlformats.org/officeDocument/2006/relationships/image" Target="../media/image529.png"/><Relationship Id="rId13" Type="http://schemas.openxmlformats.org/officeDocument/2006/relationships/image" Target="../media/image687.png"/><Relationship Id="rId3" Type="http://schemas.openxmlformats.org/officeDocument/2006/relationships/image" Target="../media/image1.png"/><Relationship Id="rId7" Type="http://schemas.openxmlformats.org/officeDocument/2006/relationships/image" Target="../media/image682.png"/><Relationship Id="rId12" Type="http://schemas.openxmlformats.org/officeDocument/2006/relationships/image" Target="../media/image686.png"/><Relationship Id="rId17" Type="http://schemas.openxmlformats.org/officeDocument/2006/relationships/image" Target="../media/image691.png"/><Relationship Id="rId2" Type="http://schemas.openxmlformats.org/officeDocument/2006/relationships/notesSlide" Target="../notesSlides/notesSlide60.xml"/><Relationship Id="rId16" Type="http://schemas.openxmlformats.org/officeDocument/2006/relationships/image" Target="../media/image690.png"/><Relationship Id="rId1" Type="http://schemas.openxmlformats.org/officeDocument/2006/relationships/slideLayout" Target="../slideLayouts/slideLayout12.xml"/><Relationship Id="rId6" Type="http://schemas.openxmlformats.org/officeDocument/2006/relationships/image" Target="../media/image681.png"/><Relationship Id="rId11" Type="http://schemas.openxmlformats.org/officeDocument/2006/relationships/image" Target="../media/image685.png"/><Relationship Id="rId5" Type="http://schemas.openxmlformats.org/officeDocument/2006/relationships/image" Target="../media/image680.png"/><Relationship Id="rId15" Type="http://schemas.openxmlformats.org/officeDocument/2006/relationships/image" Target="../media/image689.png"/><Relationship Id="rId10" Type="http://schemas.openxmlformats.org/officeDocument/2006/relationships/image" Target="../media/image684.png"/><Relationship Id="rId4" Type="http://schemas.openxmlformats.org/officeDocument/2006/relationships/image" Target="../media/image679.png"/><Relationship Id="rId9" Type="http://schemas.openxmlformats.org/officeDocument/2006/relationships/image" Target="../media/image683.png"/><Relationship Id="rId14" Type="http://schemas.openxmlformats.org/officeDocument/2006/relationships/image" Target="../media/image688.png"/></Relationships>
</file>

<file path=ppt/slides/_rels/slide69.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image" Target="../media/image700.png"/><Relationship Id="rId3" Type="http://schemas.openxmlformats.org/officeDocument/2006/relationships/image" Target="../media/image544.png"/><Relationship Id="rId7" Type="http://schemas.openxmlformats.org/officeDocument/2006/relationships/image" Target="../media/image694.png"/><Relationship Id="rId12" Type="http://schemas.openxmlformats.org/officeDocument/2006/relationships/image" Target="../media/image699.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698.png"/><Relationship Id="rId5" Type="http://schemas.openxmlformats.org/officeDocument/2006/relationships/image" Target="../media/image692.png"/><Relationship Id="rId15" Type="http://schemas.openxmlformats.org/officeDocument/2006/relationships/image" Target="../media/image702.png"/><Relationship Id="rId10" Type="http://schemas.openxmlformats.org/officeDocument/2006/relationships/image" Target="../media/image697.png"/><Relationship Id="rId4" Type="http://schemas.openxmlformats.org/officeDocument/2006/relationships/image" Target="../media/image679.png"/><Relationship Id="rId9" Type="http://schemas.openxmlformats.org/officeDocument/2006/relationships/image" Target="../media/image696.png"/><Relationship Id="rId14" Type="http://schemas.openxmlformats.org/officeDocument/2006/relationships/image" Target="../media/image701.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2.png"/><Relationship Id="rId10" Type="http://schemas.openxmlformats.org/officeDocument/2006/relationships/image" Target="../media/image56.png"/><Relationship Id="rId4" Type="http://schemas.openxmlformats.org/officeDocument/2006/relationships/image" Target="../media/image40.png"/><Relationship Id="rId9" Type="http://schemas.openxmlformats.org/officeDocument/2006/relationships/image" Target="../media/image55.png"/></Relationships>
</file>

<file path=ppt/slides/_rels/slide70.xml.rels><?xml version="1.0" encoding="UTF-8" standalone="yes"?>
<Relationships xmlns="http://schemas.openxmlformats.org/package/2006/relationships"><Relationship Id="rId8" Type="http://schemas.openxmlformats.org/officeDocument/2006/relationships/image" Target="../media/image707.png"/><Relationship Id="rId13" Type="http://schemas.openxmlformats.org/officeDocument/2006/relationships/image" Target="../media/image712.png"/><Relationship Id="rId18" Type="http://schemas.openxmlformats.org/officeDocument/2006/relationships/image" Target="../media/image717.png"/><Relationship Id="rId3" Type="http://schemas.openxmlformats.org/officeDocument/2006/relationships/image" Target="../media/image703.png"/><Relationship Id="rId21" Type="http://schemas.openxmlformats.org/officeDocument/2006/relationships/image" Target="../media/image719.png"/><Relationship Id="rId7" Type="http://schemas.openxmlformats.org/officeDocument/2006/relationships/image" Target="../media/image706.png"/><Relationship Id="rId12" Type="http://schemas.openxmlformats.org/officeDocument/2006/relationships/image" Target="../media/image711.png"/><Relationship Id="rId17" Type="http://schemas.openxmlformats.org/officeDocument/2006/relationships/image" Target="../media/image716.png"/><Relationship Id="rId2" Type="http://schemas.openxmlformats.org/officeDocument/2006/relationships/notesSlide" Target="../notesSlides/notesSlide62.xml"/><Relationship Id="rId16" Type="http://schemas.openxmlformats.org/officeDocument/2006/relationships/image" Target="../media/image715.png"/><Relationship Id="rId20" Type="http://schemas.openxmlformats.org/officeDocument/2006/relationships/image" Target="../media/image248.png"/><Relationship Id="rId1" Type="http://schemas.openxmlformats.org/officeDocument/2006/relationships/slideLayout" Target="../slideLayouts/slideLayout12.xml"/><Relationship Id="rId6" Type="http://schemas.openxmlformats.org/officeDocument/2006/relationships/image" Target="../media/image705.png"/><Relationship Id="rId11" Type="http://schemas.openxmlformats.org/officeDocument/2006/relationships/image" Target="../media/image710.png"/><Relationship Id="rId5" Type="http://schemas.openxmlformats.org/officeDocument/2006/relationships/image" Target="../media/image704.png"/><Relationship Id="rId15" Type="http://schemas.openxmlformats.org/officeDocument/2006/relationships/image" Target="../media/image714.png"/><Relationship Id="rId10" Type="http://schemas.openxmlformats.org/officeDocument/2006/relationships/image" Target="../media/image709.png"/><Relationship Id="rId19" Type="http://schemas.openxmlformats.org/officeDocument/2006/relationships/image" Target="../media/image718.png"/><Relationship Id="rId4" Type="http://schemas.openxmlformats.org/officeDocument/2006/relationships/image" Target="../media/image679.png"/><Relationship Id="rId9" Type="http://schemas.openxmlformats.org/officeDocument/2006/relationships/image" Target="../media/image708.png"/><Relationship Id="rId14" Type="http://schemas.openxmlformats.org/officeDocument/2006/relationships/image" Target="../media/image713.png"/></Relationships>
</file>

<file path=ppt/slides/_rels/slide71.xml.rels><?xml version="1.0" encoding="UTF-8" standalone="yes"?>
<Relationships xmlns="http://schemas.openxmlformats.org/package/2006/relationships"><Relationship Id="rId8" Type="http://schemas.openxmlformats.org/officeDocument/2006/relationships/image" Target="../media/image537.png"/><Relationship Id="rId13" Type="http://schemas.openxmlformats.org/officeDocument/2006/relationships/image" Target="../media/image726.png"/><Relationship Id="rId18" Type="http://schemas.openxmlformats.org/officeDocument/2006/relationships/image" Target="../media/image730.png"/><Relationship Id="rId3" Type="http://schemas.openxmlformats.org/officeDocument/2006/relationships/image" Target="../media/image720.png"/><Relationship Id="rId21" Type="http://schemas.openxmlformats.org/officeDocument/2006/relationships/image" Target="../media/image732.png"/><Relationship Id="rId7" Type="http://schemas.openxmlformats.org/officeDocument/2006/relationships/image" Target="../media/image504.png"/><Relationship Id="rId12" Type="http://schemas.openxmlformats.org/officeDocument/2006/relationships/image" Target="../media/image725.png"/><Relationship Id="rId17" Type="http://schemas.openxmlformats.org/officeDocument/2006/relationships/image" Target="../media/image542.png"/><Relationship Id="rId2" Type="http://schemas.openxmlformats.org/officeDocument/2006/relationships/notesSlide" Target="../notesSlides/notesSlide63.xml"/><Relationship Id="rId16" Type="http://schemas.openxmlformats.org/officeDocument/2006/relationships/image" Target="../media/image729.png"/><Relationship Id="rId20" Type="http://schemas.openxmlformats.org/officeDocument/2006/relationships/image" Target="../media/image731.png"/><Relationship Id="rId1" Type="http://schemas.openxmlformats.org/officeDocument/2006/relationships/slideLayout" Target="../slideLayouts/slideLayout12.xml"/><Relationship Id="rId6" Type="http://schemas.openxmlformats.org/officeDocument/2006/relationships/image" Target="../media/image722.png"/><Relationship Id="rId11" Type="http://schemas.openxmlformats.org/officeDocument/2006/relationships/image" Target="../media/image724.png"/><Relationship Id="rId5" Type="http://schemas.openxmlformats.org/officeDocument/2006/relationships/image" Target="../media/image721.png"/><Relationship Id="rId15" Type="http://schemas.openxmlformats.org/officeDocument/2006/relationships/image" Target="../media/image728.png"/><Relationship Id="rId10" Type="http://schemas.openxmlformats.org/officeDocument/2006/relationships/image" Target="../media/image536.png"/><Relationship Id="rId19" Type="http://schemas.openxmlformats.org/officeDocument/2006/relationships/image" Target="../media/image541.png"/><Relationship Id="rId4" Type="http://schemas.openxmlformats.org/officeDocument/2006/relationships/image" Target="../media/image679.png"/><Relationship Id="rId9" Type="http://schemas.openxmlformats.org/officeDocument/2006/relationships/image" Target="../media/image723.png"/><Relationship Id="rId14" Type="http://schemas.openxmlformats.org/officeDocument/2006/relationships/image" Target="../media/image727.png"/><Relationship Id="rId22" Type="http://schemas.openxmlformats.org/officeDocument/2006/relationships/image" Target="../media/image733.png"/></Relationships>
</file>

<file path=ppt/slides/_rels/slide72.xml.rels><?xml version="1.0" encoding="UTF-8" standalone="yes"?>
<Relationships xmlns="http://schemas.openxmlformats.org/package/2006/relationships"><Relationship Id="rId8" Type="http://schemas.openxmlformats.org/officeDocument/2006/relationships/image" Target="../media/image737.png"/><Relationship Id="rId13" Type="http://schemas.openxmlformats.org/officeDocument/2006/relationships/image" Target="../media/image742.png"/><Relationship Id="rId18" Type="http://schemas.openxmlformats.org/officeDocument/2006/relationships/image" Target="../media/image747.png"/><Relationship Id="rId3" Type="http://schemas.openxmlformats.org/officeDocument/2006/relationships/image" Target="../media/image1.png"/><Relationship Id="rId21" Type="http://schemas.openxmlformats.org/officeDocument/2006/relationships/image" Target="../media/image750.png"/><Relationship Id="rId7" Type="http://schemas.openxmlformats.org/officeDocument/2006/relationships/image" Target="../media/image736.png"/><Relationship Id="rId12" Type="http://schemas.openxmlformats.org/officeDocument/2006/relationships/image" Target="../media/image741.png"/><Relationship Id="rId17" Type="http://schemas.openxmlformats.org/officeDocument/2006/relationships/image" Target="../media/image746.png"/><Relationship Id="rId25" Type="http://schemas.openxmlformats.org/officeDocument/2006/relationships/image" Target="../media/image754.png"/><Relationship Id="rId2" Type="http://schemas.openxmlformats.org/officeDocument/2006/relationships/notesSlide" Target="../notesSlides/notesSlide64.xml"/><Relationship Id="rId16" Type="http://schemas.openxmlformats.org/officeDocument/2006/relationships/image" Target="../media/image745.png"/><Relationship Id="rId20" Type="http://schemas.openxmlformats.org/officeDocument/2006/relationships/image" Target="../media/image749.png"/><Relationship Id="rId1" Type="http://schemas.openxmlformats.org/officeDocument/2006/relationships/slideLayout" Target="../slideLayouts/slideLayout12.xml"/><Relationship Id="rId6" Type="http://schemas.openxmlformats.org/officeDocument/2006/relationships/image" Target="../media/image735.png"/><Relationship Id="rId11" Type="http://schemas.openxmlformats.org/officeDocument/2006/relationships/image" Target="../media/image740.png"/><Relationship Id="rId24" Type="http://schemas.openxmlformats.org/officeDocument/2006/relationships/image" Target="../media/image753.png"/><Relationship Id="rId5" Type="http://schemas.openxmlformats.org/officeDocument/2006/relationships/image" Target="../media/image734.png"/><Relationship Id="rId15" Type="http://schemas.openxmlformats.org/officeDocument/2006/relationships/image" Target="../media/image744.png"/><Relationship Id="rId23" Type="http://schemas.openxmlformats.org/officeDocument/2006/relationships/image" Target="../media/image752.png"/><Relationship Id="rId10" Type="http://schemas.openxmlformats.org/officeDocument/2006/relationships/image" Target="../media/image739.png"/><Relationship Id="rId19" Type="http://schemas.openxmlformats.org/officeDocument/2006/relationships/image" Target="../media/image748.png"/><Relationship Id="rId4" Type="http://schemas.openxmlformats.org/officeDocument/2006/relationships/image" Target="../media/image679.png"/><Relationship Id="rId9" Type="http://schemas.openxmlformats.org/officeDocument/2006/relationships/image" Target="../media/image738.png"/><Relationship Id="rId14" Type="http://schemas.openxmlformats.org/officeDocument/2006/relationships/image" Target="../media/image743.png"/><Relationship Id="rId22" Type="http://schemas.openxmlformats.org/officeDocument/2006/relationships/image" Target="../media/image751.png"/></Relationships>
</file>

<file path=ppt/slides/_rels/slide73.xml.rels><?xml version="1.0" encoding="UTF-8" standalone="yes"?>
<Relationships xmlns="http://schemas.openxmlformats.org/package/2006/relationships"><Relationship Id="rId8" Type="http://schemas.openxmlformats.org/officeDocument/2006/relationships/image" Target="../media/image711.png"/><Relationship Id="rId13" Type="http://schemas.openxmlformats.org/officeDocument/2006/relationships/image" Target="../media/image415.png"/><Relationship Id="rId18" Type="http://schemas.openxmlformats.org/officeDocument/2006/relationships/image" Target="../media/image766.png"/><Relationship Id="rId3" Type="http://schemas.openxmlformats.org/officeDocument/2006/relationships/image" Target="../media/image1.png"/><Relationship Id="rId7" Type="http://schemas.openxmlformats.org/officeDocument/2006/relationships/image" Target="../media/image757.png"/><Relationship Id="rId12" Type="http://schemas.openxmlformats.org/officeDocument/2006/relationships/image" Target="../media/image761.png"/><Relationship Id="rId17" Type="http://schemas.openxmlformats.org/officeDocument/2006/relationships/image" Target="../media/image765.png"/><Relationship Id="rId2" Type="http://schemas.openxmlformats.org/officeDocument/2006/relationships/notesSlide" Target="../notesSlides/notesSlide65.xml"/><Relationship Id="rId16" Type="http://schemas.openxmlformats.org/officeDocument/2006/relationships/image" Target="../media/image764.png"/><Relationship Id="rId20" Type="http://schemas.openxmlformats.org/officeDocument/2006/relationships/image" Target="../media/image767.png"/><Relationship Id="rId1" Type="http://schemas.openxmlformats.org/officeDocument/2006/relationships/slideLayout" Target="../slideLayouts/slideLayout12.xml"/><Relationship Id="rId6" Type="http://schemas.openxmlformats.org/officeDocument/2006/relationships/image" Target="../media/image756.png"/><Relationship Id="rId11" Type="http://schemas.openxmlformats.org/officeDocument/2006/relationships/image" Target="../media/image760.png"/><Relationship Id="rId5" Type="http://schemas.openxmlformats.org/officeDocument/2006/relationships/image" Target="../media/image755.png"/><Relationship Id="rId15" Type="http://schemas.openxmlformats.org/officeDocument/2006/relationships/image" Target="../media/image763.png"/><Relationship Id="rId10" Type="http://schemas.openxmlformats.org/officeDocument/2006/relationships/image" Target="../media/image759.png"/><Relationship Id="rId19" Type="http://schemas.openxmlformats.org/officeDocument/2006/relationships/image" Target="../media/image248.png"/><Relationship Id="rId4" Type="http://schemas.openxmlformats.org/officeDocument/2006/relationships/image" Target="../media/image679.png"/><Relationship Id="rId9" Type="http://schemas.openxmlformats.org/officeDocument/2006/relationships/image" Target="../media/image758.png"/><Relationship Id="rId14" Type="http://schemas.openxmlformats.org/officeDocument/2006/relationships/image" Target="../media/image762.png"/></Relationships>
</file>

<file path=ppt/slides/_rels/slide74.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774.png"/><Relationship Id="rId18" Type="http://schemas.openxmlformats.org/officeDocument/2006/relationships/image" Target="../media/image778.png"/><Relationship Id="rId3" Type="http://schemas.openxmlformats.org/officeDocument/2006/relationships/image" Target="../media/image1.png"/><Relationship Id="rId7" Type="http://schemas.openxmlformats.org/officeDocument/2006/relationships/image" Target="../media/image711.png"/><Relationship Id="rId12" Type="http://schemas.openxmlformats.org/officeDocument/2006/relationships/image" Target="../media/image415.png"/><Relationship Id="rId17" Type="http://schemas.openxmlformats.org/officeDocument/2006/relationships/image" Target="../media/image248.png"/><Relationship Id="rId2" Type="http://schemas.openxmlformats.org/officeDocument/2006/relationships/notesSlide" Target="../notesSlides/notesSlide66.xml"/><Relationship Id="rId16" Type="http://schemas.openxmlformats.org/officeDocument/2006/relationships/image" Target="../media/image777.png"/><Relationship Id="rId1" Type="http://schemas.openxmlformats.org/officeDocument/2006/relationships/slideLayout" Target="../slideLayouts/slideLayout12.xml"/><Relationship Id="rId6" Type="http://schemas.openxmlformats.org/officeDocument/2006/relationships/image" Target="../media/image769.png"/><Relationship Id="rId11" Type="http://schemas.openxmlformats.org/officeDocument/2006/relationships/image" Target="../media/image773.png"/><Relationship Id="rId5" Type="http://schemas.openxmlformats.org/officeDocument/2006/relationships/image" Target="../media/image768.png"/><Relationship Id="rId15" Type="http://schemas.openxmlformats.org/officeDocument/2006/relationships/image" Target="../media/image776.png"/><Relationship Id="rId10" Type="http://schemas.openxmlformats.org/officeDocument/2006/relationships/image" Target="../media/image772.png"/><Relationship Id="rId4" Type="http://schemas.openxmlformats.org/officeDocument/2006/relationships/image" Target="../media/image679.png"/><Relationship Id="rId9" Type="http://schemas.openxmlformats.org/officeDocument/2006/relationships/image" Target="../media/image771.png"/><Relationship Id="rId14" Type="http://schemas.openxmlformats.org/officeDocument/2006/relationships/image" Target="../media/image775.png"/></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646.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645.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647.png"/></Relationships>
</file>

<file path=ppt/slides/_rels/slide77.xml.rels><?xml version="1.0" encoding="UTF-8" standalone="yes"?>
<Relationships xmlns="http://schemas.openxmlformats.org/package/2006/relationships"><Relationship Id="rId8" Type="http://schemas.openxmlformats.org/officeDocument/2006/relationships/image" Target="../media/image782.png"/><Relationship Id="rId13" Type="http://schemas.openxmlformats.org/officeDocument/2006/relationships/image" Target="../media/image646.png"/><Relationship Id="rId3" Type="http://schemas.openxmlformats.org/officeDocument/2006/relationships/image" Target="../media/image1.png"/><Relationship Id="rId7" Type="http://schemas.openxmlformats.org/officeDocument/2006/relationships/image" Target="../media/image781.png"/><Relationship Id="rId12" Type="http://schemas.openxmlformats.org/officeDocument/2006/relationships/image" Target="../media/image645.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780.png"/><Relationship Id="rId11" Type="http://schemas.openxmlformats.org/officeDocument/2006/relationships/image" Target="../media/image785.png"/><Relationship Id="rId5" Type="http://schemas.openxmlformats.org/officeDocument/2006/relationships/image" Target="../media/image779.png"/><Relationship Id="rId15" Type="http://schemas.openxmlformats.org/officeDocument/2006/relationships/image" Target="../media/image647.png"/><Relationship Id="rId10" Type="http://schemas.openxmlformats.org/officeDocument/2006/relationships/image" Target="../media/image784.png"/><Relationship Id="rId4" Type="http://schemas.openxmlformats.org/officeDocument/2006/relationships/image" Target="../media/image108.png"/><Relationship Id="rId9" Type="http://schemas.openxmlformats.org/officeDocument/2006/relationships/image" Target="../media/image783.png"/><Relationship Id="rId14" Type="http://schemas.openxmlformats.org/officeDocument/2006/relationships/image" Target="../media/image110.png"/></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40.png"/><Relationship Id="rId9" Type="http://schemas.openxmlformats.org/officeDocument/2006/relationships/image" Target="../media/image63.png"/><Relationship Id="rId14" Type="http://schemas.openxmlformats.org/officeDocument/2006/relationships/image" Target="../media/image68.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1.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8.xml"/><Relationship Id="rId16"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42.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40.png"/><Relationship Id="rId9" Type="http://schemas.openxmlformats.org/officeDocument/2006/relationships/image" Target="../media/image72.pn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6682085"/>
          </a:xfrm>
          <a:prstGeom prst="rect">
            <a:avLst/>
          </a:prstGeom>
        </p:spPr>
      </p:pic>
      <p:pic>
        <p:nvPicPr>
          <p:cNvPr id="5" name="Image 3" descr="preencoded.png"/>
          <p:cNvPicPr>
            <a:picLocks noChangeAspect="1"/>
          </p:cNvPicPr>
          <p:nvPr/>
        </p:nvPicPr>
        <p:blipFill>
          <a:blip r:embed="rId5"/>
          <a:stretch>
            <a:fillRect/>
          </a:stretch>
        </p:blipFill>
        <p:spPr>
          <a:xfrm>
            <a:off x="4176158" y="3216094"/>
            <a:ext cx="928067" cy="928067"/>
          </a:xfrm>
          <a:prstGeom prst="rect">
            <a:avLst/>
          </a:prstGeom>
        </p:spPr>
      </p:pic>
      <p:pic>
        <p:nvPicPr>
          <p:cNvPr id="6" name="Image 4" descr="preencoded.png"/>
          <p:cNvPicPr>
            <a:picLocks noChangeAspect="1"/>
          </p:cNvPicPr>
          <p:nvPr/>
        </p:nvPicPr>
        <p:blipFill>
          <a:blip r:embed="rId6"/>
          <a:stretch>
            <a:fillRect/>
          </a:stretch>
        </p:blipFill>
        <p:spPr>
          <a:xfrm>
            <a:off x="4449938" y="3494514"/>
            <a:ext cx="380508" cy="371227"/>
          </a:xfrm>
          <a:prstGeom prst="rect">
            <a:avLst/>
          </a:prstGeom>
        </p:spPr>
      </p:pic>
      <p:pic>
        <p:nvPicPr>
          <p:cNvPr id="7" name="Image 5" descr="preencoded.png"/>
          <p:cNvPicPr>
            <a:picLocks noChangeAspect="1"/>
          </p:cNvPicPr>
          <p:nvPr/>
        </p:nvPicPr>
        <p:blipFill>
          <a:blip r:embed="rId7"/>
          <a:stretch>
            <a:fillRect/>
          </a:stretch>
        </p:blipFill>
        <p:spPr>
          <a:xfrm>
            <a:off x="5475452" y="3216094"/>
            <a:ext cx="928067" cy="928067"/>
          </a:xfrm>
          <a:prstGeom prst="rect">
            <a:avLst/>
          </a:prstGeom>
        </p:spPr>
      </p:pic>
      <p:pic>
        <p:nvPicPr>
          <p:cNvPr id="8" name="Image 6" descr="preencoded.png"/>
          <p:cNvPicPr>
            <a:picLocks noChangeAspect="1"/>
          </p:cNvPicPr>
          <p:nvPr/>
        </p:nvPicPr>
        <p:blipFill>
          <a:blip r:embed="rId8"/>
          <a:stretch>
            <a:fillRect/>
          </a:stretch>
        </p:blipFill>
        <p:spPr>
          <a:xfrm>
            <a:off x="5814198" y="3494514"/>
            <a:ext cx="250578" cy="371227"/>
          </a:xfrm>
          <a:prstGeom prst="rect">
            <a:avLst/>
          </a:prstGeom>
        </p:spPr>
      </p:pic>
      <p:pic>
        <p:nvPicPr>
          <p:cNvPr id="9" name="Image 7" descr="preencoded.png"/>
          <p:cNvPicPr>
            <a:picLocks noChangeAspect="1"/>
          </p:cNvPicPr>
          <p:nvPr/>
        </p:nvPicPr>
        <p:blipFill>
          <a:blip r:embed="rId9"/>
          <a:stretch>
            <a:fillRect/>
          </a:stretch>
        </p:blipFill>
        <p:spPr>
          <a:xfrm>
            <a:off x="6774747" y="3216094"/>
            <a:ext cx="928067" cy="928067"/>
          </a:xfrm>
          <a:prstGeom prst="rect">
            <a:avLst/>
          </a:prstGeom>
        </p:spPr>
      </p:pic>
      <p:pic>
        <p:nvPicPr>
          <p:cNvPr id="10" name="Image 8" descr="preencoded.png"/>
          <p:cNvPicPr>
            <a:picLocks noChangeAspect="1"/>
          </p:cNvPicPr>
          <p:nvPr/>
        </p:nvPicPr>
        <p:blipFill>
          <a:blip r:embed="rId10"/>
          <a:stretch>
            <a:fillRect/>
          </a:stretch>
        </p:blipFill>
        <p:spPr>
          <a:xfrm>
            <a:off x="7071728" y="3494514"/>
            <a:ext cx="334104" cy="371227"/>
          </a:xfrm>
          <a:prstGeom prst="rect">
            <a:avLst/>
          </a:prstGeom>
        </p:spPr>
      </p:pic>
      <p:sp>
        <p:nvSpPr>
          <p:cNvPr id="11" name="Text 0"/>
          <p:cNvSpPr/>
          <p:nvPr/>
        </p:nvSpPr>
        <p:spPr>
          <a:xfrm>
            <a:off x="3463809" y="1842555"/>
            <a:ext cx="4951356"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Arial" pitchFamily="34" charset="0"/>
                <a:ea typeface="Arial" pitchFamily="34" charset="-122"/>
                <a:cs typeface="Arial" pitchFamily="34" charset="-120"/>
              </a:rPr>
              <a:t>Data Storage Types</a:t>
            </a:r>
            <a:endParaRPr lang="en-US" sz="3507" dirty="0"/>
          </a:p>
        </p:txBody>
      </p:sp>
      <p:sp>
        <p:nvSpPr>
          <p:cNvPr id="12" name="Text 1"/>
          <p:cNvSpPr/>
          <p:nvPr/>
        </p:nvSpPr>
        <p:spPr>
          <a:xfrm>
            <a:off x="3463809" y="2436518"/>
            <a:ext cx="4951356" cy="334104"/>
          </a:xfrm>
          <a:prstGeom prst="rect">
            <a:avLst/>
          </a:prstGeom>
          <a:noFill/>
          <a:ln/>
        </p:spPr>
        <p:txBody>
          <a:bodyPr vert="horz" wrap="square" lIns="0" tIns="0" rIns="0" bIns="0" rtlCol="0" anchor="t"/>
          <a:lstStyle/>
          <a:p>
            <a:pPr algn="ctr">
              <a:lnSpc>
                <a:spcPts val="2631"/>
              </a:lnSpc>
            </a:pPr>
            <a:r>
              <a:rPr lang="en-US" sz="2192" dirty="0">
                <a:solidFill>
                  <a:srgbClr val="4B5563"/>
                </a:solidFill>
                <a:latin typeface="Arial" pitchFamily="34" charset="0"/>
                <a:ea typeface="Arial" pitchFamily="34" charset="-122"/>
                <a:cs typeface="Arial" pitchFamily="34" charset="-120"/>
              </a:rPr>
              <a:t>Block, File, and Object Storage</a:t>
            </a:r>
            <a:endParaRPr lang="en-US" sz="2192" dirty="0"/>
          </a:p>
        </p:txBody>
      </p:sp>
      <p:sp>
        <p:nvSpPr>
          <p:cNvPr id="13" name="Text 2"/>
          <p:cNvSpPr/>
          <p:nvPr/>
        </p:nvSpPr>
        <p:spPr>
          <a:xfrm>
            <a:off x="3701075" y="4728404"/>
            <a:ext cx="1497726"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Arial" pitchFamily="34" charset="0"/>
                <a:ea typeface="Arial" pitchFamily="34" charset="-122"/>
                <a:cs typeface="Arial" pitchFamily="34" charset="-120"/>
              </a:rPr>
              <a:t>Block Storage</a:t>
            </a:r>
            <a:endParaRPr lang="en-US" sz="1461" dirty="0"/>
          </a:p>
        </p:txBody>
      </p:sp>
      <p:sp>
        <p:nvSpPr>
          <p:cNvPr id="14" name="Text 3"/>
          <p:cNvSpPr/>
          <p:nvPr/>
        </p:nvSpPr>
        <p:spPr>
          <a:xfrm>
            <a:off x="5405473" y="4728403"/>
            <a:ext cx="1274990"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Arial" pitchFamily="34" charset="0"/>
                <a:ea typeface="Arial" pitchFamily="34" charset="-122"/>
                <a:cs typeface="Arial" pitchFamily="34" charset="-120"/>
              </a:rPr>
              <a:t>File Storage</a:t>
            </a:r>
            <a:endParaRPr lang="en-US" sz="1461" dirty="0"/>
          </a:p>
        </p:txBody>
      </p:sp>
      <p:sp>
        <p:nvSpPr>
          <p:cNvPr id="15" name="Text 4"/>
          <p:cNvSpPr/>
          <p:nvPr/>
        </p:nvSpPr>
        <p:spPr>
          <a:xfrm>
            <a:off x="6680463" y="4738125"/>
            <a:ext cx="1584385"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Arial" pitchFamily="34" charset="0"/>
                <a:ea typeface="Arial" pitchFamily="34" charset="-122"/>
                <a:cs typeface="Arial" pitchFamily="34" charset="-120"/>
              </a:rPr>
              <a:t>Object Storage</a:t>
            </a:r>
            <a:endParaRPr lang="en-US" sz="14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970171"/>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3104726"/>
            <a:ext cx="5048687" cy="556840"/>
          </a:xfrm>
          <a:prstGeom prst="rect">
            <a:avLst/>
          </a:prstGeom>
        </p:spPr>
      </p:pic>
      <p:pic>
        <p:nvPicPr>
          <p:cNvPr id="6" name="Image 4" descr="preencoded.png"/>
          <p:cNvPicPr>
            <a:picLocks noChangeAspect="1"/>
          </p:cNvPicPr>
          <p:nvPr/>
        </p:nvPicPr>
        <p:blipFill>
          <a:blip r:embed="rId7"/>
          <a:stretch>
            <a:fillRect/>
          </a:stretch>
        </p:blipFill>
        <p:spPr>
          <a:xfrm>
            <a:off x="733173" y="3123288"/>
            <a:ext cx="222736" cy="222736"/>
          </a:xfrm>
          <a:prstGeom prst="rect">
            <a:avLst/>
          </a:prstGeom>
        </p:spPr>
      </p:pic>
      <p:pic>
        <p:nvPicPr>
          <p:cNvPr id="7" name="Image 5" descr="preencoded.png"/>
          <p:cNvPicPr>
            <a:picLocks noChangeAspect="1"/>
          </p:cNvPicPr>
          <p:nvPr/>
        </p:nvPicPr>
        <p:blipFill>
          <a:blip r:embed="rId6"/>
          <a:stretch>
            <a:fillRect/>
          </a:stretch>
        </p:blipFill>
        <p:spPr>
          <a:xfrm>
            <a:off x="593963" y="3800777"/>
            <a:ext cx="5048687" cy="556840"/>
          </a:xfrm>
          <a:prstGeom prst="rect">
            <a:avLst/>
          </a:prstGeom>
        </p:spPr>
      </p:pic>
      <p:pic>
        <p:nvPicPr>
          <p:cNvPr id="8" name="Image 6" descr="preencoded.png"/>
          <p:cNvPicPr>
            <a:picLocks noChangeAspect="1"/>
          </p:cNvPicPr>
          <p:nvPr/>
        </p:nvPicPr>
        <p:blipFill>
          <a:blip r:embed="rId8"/>
          <a:stretch>
            <a:fillRect/>
          </a:stretch>
        </p:blipFill>
        <p:spPr>
          <a:xfrm>
            <a:off x="733173" y="3819338"/>
            <a:ext cx="222736" cy="222736"/>
          </a:xfrm>
          <a:prstGeom prst="rect">
            <a:avLst/>
          </a:prstGeom>
        </p:spPr>
      </p:pic>
      <p:pic>
        <p:nvPicPr>
          <p:cNvPr id="9" name="Image 7" descr="preencoded.png"/>
          <p:cNvPicPr>
            <a:picLocks noChangeAspect="1"/>
          </p:cNvPicPr>
          <p:nvPr/>
        </p:nvPicPr>
        <p:blipFill>
          <a:blip r:embed="rId6"/>
          <a:stretch>
            <a:fillRect/>
          </a:stretch>
        </p:blipFill>
        <p:spPr>
          <a:xfrm>
            <a:off x="593963" y="4496827"/>
            <a:ext cx="5048687" cy="556840"/>
          </a:xfrm>
          <a:prstGeom prst="rect">
            <a:avLst/>
          </a:prstGeom>
        </p:spPr>
      </p:pic>
      <p:pic>
        <p:nvPicPr>
          <p:cNvPr id="10" name="Image 8" descr="preencoded.png"/>
          <p:cNvPicPr>
            <a:picLocks noChangeAspect="1"/>
          </p:cNvPicPr>
          <p:nvPr/>
        </p:nvPicPr>
        <p:blipFill>
          <a:blip r:embed="rId9"/>
          <a:stretch>
            <a:fillRect/>
          </a:stretch>
        </p:blipFill>
        <p:spPr>
          <a:xfrm>
            <a:off x="733173" y="4515389"/>
            <a:ext cx="222736" cy="222736"/>
          </a:xfrm>
          <a:prstGeom prst="rect">
            <a:avLst/>
          </a:prstGeom>
        </p:spPr>
      </p:pic>
      <p:pic>
        <p:nvPicPr>
          <p:cNvPr id="11" name="Image 9" descr="preencoded.png"/>
          <p:cNvPicPr>
            <a:picLocks noChangeAspect="1"/>
          </p:cNvPicPr>
          <p:nvPr/>
        </p:nvPicPr>
        <p:blipFill>
          <a:blip r:embed="rId10"/>
          <a:stretch>
            <a:fillRect/>
          </a:stretch>
        </p:blipFill>
        <p:spPr>
          <a:xfrm>
            <a:off x="6236612" y="1675502"/>
            <a:ext cx="5048687" cy="2895570"/>
          </a:xfrm>
          <a:prstGeom prst="rect">
            <a:avLst/>
          </a:prstGeom>
        </p:spPr>
      </p:pic>
      <p:pic>
        <p:nvPicPr>
          <p:cNvPr id="12" name="Image 10" descr="preencoded.png"/>
          <p:cNvPicPr>
            <a:picLocks noChangeAspect="1"/>
          </p:cNvPicPr>
          <p:nvPr/>
        </p:nvPicPr>
        <p:blipFill>
          <a:blip r:embed="rId11"/>
          <a:stretch>
            <a:fillRect/>
          </a:stretch>
        </p:blipFill>
        <p:spPr>
          <a:xfrm>
            <a:off x="6644962" y="1879677"/>
            <a:ext cx="222736" cy="222736"/>
          </a:xfrm>
          <a:prstGeom prst="rect">
            <a:avLst/>
          </a:prstGeom>
        </p:spPr>
      </p:pic>
      <p:pic>
        <p:nvPicPr>
          <p:cNvPr id="13" name="Image 11" descr="preencoded.png"/>
          <p:cNvPicPr>
            <a:picLocks noChangeAspect="1"/>
          </p:cNvPicPr>
          <p:nvPr/>
        </p:nvPicPr>
        <p:blipFill>
          <a:blip r:embed="rId12"/>
          <a:stretch>
            <a:fillRect/>
          </a:stretch>
        </p:blipFill>
        <p:spPr>
          <a:xfrm>
            <a:off x="6644962" y="2510763"/>
            <a:ext cx="222736" cy="222736"/>
          </a:xfrm>
          <a:prstGeom prst="rect">
            <a:avLst/>
          </a:prstGeom>
        </p:spPr>
      </p:pic>
      <p:pic>
        <p:nvPicPr>
          <p:cNvPr id="14" name="Image 12" descr="preencoded.png"/>
          <p:cNvPicPr>
            <a:picLocks noChangeAspect="1"/>
          </p:cNvPicPr>
          <p:nvPr/>
        </p:nvPicPr>
        <p:blipFill>
          <a:blip r:embed="rId13"/>
          <a:stretch>
            <a:fillRect/>
          </a:stretch>
        </p:blipFill>
        <p:spPr>
          <a:xfrm>
            <a:off x="6644962" y="3141849"/>
            <a:ext cx="222736" cy="222736"/>
          </a:xfrm>
          <a:prstGeom prst="rect">
            <a:avLst/>
          </a:prstGeom>
        </p:spPr>
      </p:pic>
      <p:pic>
        <p:nvPicPr>
          <p:cNvPr id="15" name="Image 13" descr="preencoded.png"/>
          <p:cNvPicPr>
            <a:picLocks noChangeAspect="1"/>
          </p:cNvPicPr>
          <p:nvPr/>
        </p:nvPicPr>
        <p:blipFill>
          <a:blip r:embed="rId14"/>
          <a:stretch>
            <a:fillRect/>
          </a:stretch>
        </p:blipFill>
        <p:spPr>
          <a:xfrm>
            <a:off x="6644962" y="3772935"/>
            <a:ext cx="222736" cy="222736"/>
          </a:xfrm>
          <a:prstGeom prst="rect">
            <a:avLst/>
          </a:prstGeom>
        </p:spPr>
      </p:pic>
      <p:pic>
        <p:nvPicPr>
          <p:cNvPr id="16" name="Image 14" descr="preencoded.png"/>
          <p:cNvPicPr>
            <a:picLocks noChangeAspect="1"/>
          </p:cNvPicPr>
          <p:nvPr/>
        </p:nvPicPr>
        <p:blipFill>
          <a:blip r:embed="rId15"/>
          <a:stretch>
            <a:fillRect/>
          </a:stretch>
        </p:blipFill>
        <p:spPr>
          <a:xfrm>
            <a:off x="6236612" y="4793809"/>
            <a:ext cx="5048687" cy="965190"/>
          </a:xfrm>
          <a:prstGeom prst="rect">
            <a:avLst/>
          </a:prstGeom>
        </p:spPr>
      </p:pic>
      <p:pic>
        <p:nvPicPr>
          <p:cNvPr id="17" name="Image 15" descr="preencoded.png"/>
          <p:cNvPicPr>
            <a:picLocks noChangeAspect="1"/>
          </p:cNvPicPr>
          <p:nvPr/>
        </p:nvPicPr>
        <p:blipFill>
          <a:blip r:embed="rId16"/>
          <a:stretch>
            <a:fillRect/>
          </a:stretch>
        </p:blipFill>
        <p:spPr>
          <a:xfrm>
            <a:off x="6385103" y="4970141"/>
            <a:ext cx="111368" cy="148491"/>
          </a:xfrm>
          <a:prstGeom prst="rect">
            <a:avLst/>
          </a:prstGeom>
        </p:spPr>
      </p:pic>
      <p:sp>
        <p:nvSpPr>
          <p:cNvPr id="19"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 Data Lake &amp; Analytics</a:t>
            </a:r>
            <a:endParaRPr lang="en-US" sz="2631" dirty="0"/>
          </a:p>
        </p:txBody>
      </p:sp>
      <p:sp>
        <p:nvSpPr>
          <p:cNvPr id="20" name="Text 1"/>
          <p:cNvSpPr/>
          <p:nvPr/>
        </p:nvSpPr>
        <p:spPr>
          <a:xfrm>
            <a:off x="593963" y="1230030"/>
            <a:ext cx="5048687" cy="1206488"/>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S3 serves as the </a:t>
            </a:r>
            <a:r>
              <a:rPr lang="en-US" sz="1461" b="1" dirty="0">
                <a:solidFill>
                  <a:srgbClr val="16A085"/>
                </a:solidFill>
                <a:latin typeface="ui-sans-serif" pitchFamily="34" charset="0"/>
                <a:ea typeface="ui-sans-serif" pitchFamily="34" charset="-122"/>
                <a:cs typeface="ui-sans-serif" pitchFamily="34" charset="-120"/>
              </a:rPr>
              <a:t>primary storage platform for data lakes</a:t>
            </a:r>
            <a:r>
              <a:rPr lang="en-US" sz="1461" dirty="0">
                <a:solidFill>
                  <a:srgbClr val="374151"/>
                </a:solidFill>
                <a:latin typeface="ui-sans-serif" pitchFamily="34" charset="0"/>
                <a:ea typeface="ui-sans-serif" pitchFamily="34" charset="-122"/>
                <a:cs typeface="ui-sans-serif" pitchFamily="34" charset="-120"/>
              </a:rPr>
              <a:t> on AWS due to its virtually unlimited scalability and high durability (99.999999999% or 11 nines).</a:t>
            </a:r>
            <a:endParaRPr lang="en-US" sz="1461" dirty="0"/>
          </a:p>
        </p:txBody>
      </p:sp>
      <p:sp>
        <p:nvSpPr>
          <p:cNvPr id="21" name="Text 2"/>
          <p:cNvSpPr/>
          <p:nvPr/>
        </p:nvSpPr>
        <p:spPr>
          <a:xfrm>
            <a:off x="593963" y="2659254"/>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Data Lake Characteristics</a:t>
            </a:r>
            <a:endParaRPr lang="en-US" sz="1754" dirty="0"/>
          </a:p>
        </p:txBody>
      </p:sp>
      <p:sp>
        <p:nvSpPr>
          <p:cNvPr id="22" name="Text 3"/>
          <p:cNvSpPr/>
          <p:nvPr/>
        </p:nvSpPr>
        <p:spPr>
          <a:xfrm>
            <a:off x="1095119" y="3104726"/>
            <a:ext cx="285641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Native Format Storage</a:t>
            </a:r>
            <a:endParaRPr lang="en-US" sz="1461" dirty="0"/>
          </a:p>
        </p:txBody>
      </p:sp>
      <p:sp>
        <p:nvSpPr>
          <p:cNvPr id="23" name="Text 4"/>
          <p:cNvSpPr/>
          <p:nvPr/>
        </p:nvSpPr>
        <p:spPr>
          <a:xfrm>
            <a:off x="733173" y="3438830"/>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Stores structured and unstructured data in its native format</a:t>
            </a:r>
            <a:endParaRPr lang="en-US" sz="1169" dirty="0"/>
          </a:p>
        </p:txBody>
      </p:sp>
      <p:sp>
        <p:nvSpPr>
          <p:cNvPr id="24" name="Text 5"/>
          <p:cNvSpPr/>
          <p:nvPr/>
        </p:nvSpPr>
        <p:spPr>
          <a:xfrm>
            <a:off x="1095119" y="3800777"/>
            <a:ext cx="200532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Analytics Ready</a:t>
            </a:r>
            <a:endParaRPr lang="en-US" sz="1461" dirty="0"/>
          </a:p>
        </p:txBody>
      </p:sp>
      <p:sp>
        <p:nvSpPr>
          <p:cNvPr id="25" name="Text 6"/>
          <p:cNvSpPr/>
          <p:nvPr/>
        </p:nvSpPr>
        <p:spPr>
          <a:xfrm>
            <a:off x="733173" y="4134881"/>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big data analytics, AI, and ML workloads</a:t>
            </a:r>
            <a:endParaRPr lang="en-US" sz="1169" dirty="0"/>
          </a:p>
        </p:txBody>
      </p:sp>
      <p:sp>
        <p:nvSpPr>
          <p:cNvPr id="26" name="Text 7"/>
          <p:cNvSpPr/>
          <p:nvPr/>
        </p:nvSpPr>
        <p:spPr>
          <a:xfrm>
            <a:off x="1095119" y="4496827"/>
            <a:ext cx="20006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ETL/ELT Flexible</a:t>
            </a:r>
            <a:endParaRPr lang="en-US" sz="1461" dirty="0"/>
          </a:p>
        </p:txBody>
      </p:sp>
      <p:sp>
        <p:nvSpPr>
          <p:cNvPr id="27" name="Text 8"/>
          <p:cNvSpPr/>
          <p:nvPr/>
        </p:nvSpPr>
        <p:spPr>
          <a:xfrm>
            <a:off x="733173" y="4830932"/>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Enables extract, transform, and load processes</a:t>
            </a:r>
            <a:endParaRPr lang="en-US" sz="1169" dirty="0"/>
          </a:p>
        </p:txBody>
      </p:sp>
      <p:sp>
        <p:nvSpPr>
          <p:cNvPr id="28" name="Text 9"/>
          <p:cNvSpPr/>
          <p:nvPr/>
        </p:nvSpPr>
        <p:spPr>
          <a:xfrm>
            <a:off x="6236613" y="1230030"/>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AWS Analytics Services Integration</a:t>
            </a:r>
            <a:endParaRPr lang="en-US" sz="1754" dirty="0"/>
          </a:p>
        </p:txBody>
      </p:sp>
      <p:sp>
        <p:nvSpPr>
          <p:cNvPr id="29" name="Text 10"/>
          <p:cNvSpPr/>
          <p:nvPr/>
        </p:nvSpPr>
        <p:spPr>
          <a:xfrm>
            <a:off x="7006908" y="1861116"/>
            <a:ext cx="121495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AWS Glue</a:t>
            </a:r>
            <a:endParaRPr lang="en-US" sz="1461" dirty="0"/>
          </a:p>
        </p:txBody>
      </p:sp>
      <p:sp>
        <p:nvSpPr>
          <p:cNvPr id="30" name="Text 11"/>
          <p:cNvSpPr/>
          <p:nvPr/>
        </p:nvSpPr>
        <p:spPr>
          <a:xfrm>
            <a:off x="6644962" y="2158097"/>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Data cataloging and ETL services</a:t>
            </a:r>
            <a:endParaRPr lang="en-US" sz="1169" dirty="0"/>
          </a:p>
        </p:txBody>
      </p:sp>
      <p:sp>
        <p:nvSpPr>
          <p:cNvPr id="31" name="Text 12"/>
          <p:cNvSpPr/>
          <p:nvPr/>
        </p:nvSpPr>
        <p:spPr>
          <a:xfrm>
            <a:off x="7006909" y="2492202"/>
            <a:ext cx="197104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Athena</a:t>
            </a:r>
            <a:endParaRPr lang="en-US" sz="1461" dirty="0"/>
          </a:p>
        </p:txBody>
      </p:sp>
      <p:sp>
        <p:nvSpPr>
          <p:cNvPr id="32" name="Text 13"/>
          <p:cNvSpPr/>
          <p:nvPr/>
        </p:nvSpPr>
        <p:spPr>
          <a:xfrm>
            <a:off x="6644962" y="2789183"/>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Interactive querying service</a:t>
            </a:r>
            <a:endParaRPr lang="en-US" sz="1169" dirty="0"/>
          </a:p>
        </p:txBody>
      </p:sp>
      <p:sp>
        <p:nvSpPr>
          <p:cNvPr id="33" name="Text 14"/>
          <p:cNvSpPr/>
          <p:nvPr/>
        </p:nvSpPr>
        <p:spPr>
          <a:xfrm>
            <a:off x="7006909" y="3123287"/>
            <a:ext cx="161901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EMR</a:t>
            </a:r>
            <a:endParaRPr lang="en-US" sz="1461" dirty="0"/>
          </a:p>
        </p:txBody>
      </p:sp>
      <p:sp>
        <p:nvSpPr>
          <p:cNvPr id="34" name="Text 15"/>
          <p:cNvSpPr/>
          <p:nvPr/>
        </p:nvSpPr>
        <p:spPr>
          <a:xfrm>
            <a:off x="6644962" y="3420269"/>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Big data processing framework</a:t>
            </a:r>
            <a:endParaRPr lang="en-US" sz="1169" dirty="0"/>
          </a:p>
        </p:txBody>
      </p:sp>
      <p:sp>
        <p:nvSpPr>
          <p:cNvPr id="35" name="Text 16"/>
          <p:cNvSpPr/>
          <p:nvPr/>
        </p:nvSpPr>
        <p:spPr>
          <a:xfrm>
            <a:off x="7006908" y="3754373"/>
            <a:ext cx="24699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SageMaker</a:t>
            </a:r>
            <a:endParaRPr lang="en-US" sz="1461" dirty="0"/>
          </a:p>
        </p:txBody>
      </p:sp>
      <p:sp>
        <p:nvSpPr>
          <p:cNvPr id="36" name="Text 17"/>
          <p:cNvSpPr/>
          <p:nvPr/>
        </p:nvSpPr>
        <p:spPr>
          <a:xfrm>
            <a:off x="6644962" y="4051355"/>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ML model training and deployment</a:t>
            </a:r>
            <a:endParaRPr lang="en-US" sz="1169" dirty="0"/>
          </a:p>
        </p:txBody>
      </p:sp>
      <p:sp>
        <p:nvSpPr>
          <p:cNvPr id="37" name="Text 18"/>
          <p:cNvSpPr/>
          <p:nvPr/>
        </p:nvSpPr>
        <p:spPr>
          <a:xfrm>
            <a:off x="6570717" y="4942299"/>
            <a:ext cx="4751705"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a:t>
            </a:r>
            <a:r>
              <a:rPr lang="en-US" sz="1169" b="1" dirty="0">
                <a:solidFill>
                  <a:srgbClr val="374151"/>
                </a:solidFill>
                <a:latin typeface="ui-sans-serif" pitchFamily="34" charset="0"/>
                <a:ea typeface="ui-sans-serif" pitchFamily="34" charset="-122"/>
                <a:cs typeface="ui-sans-serif" pitchFamily="34" charset="-120"/>
              </a:rPr>
              <a:t>Key Benefit:</a:t>
            </a:r>
            <a:r>
              <a:rPr lang="en-US" sz="1169" dirty="0">
                <a:solidFill>
                  <a:srgbClr val="374151"/>
                </a:solidFill>
                <a:latin typeface="ui-sans-serif" pitchFamily="34" charset="0"/>
                <a:ea typeface="ui-sans-serif" pitchFamily="34" charset="-122"/>
                <a:cs typeface="ui-sans-serif" pitchFamily="34" charset="-120"/>
              </a:rPr>
              <a:t> S3 provides a cost-effective, scalable foundation that integrates seamlessly with AWS analytics services.</a:t>
            </a:r>
            <a:endParaRPr lang="en-US" sz="116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8909446" y="3169691"/>
            <a:ext cx="2227362" cy="2227362"/>
          </a:xfrm>
          <a:prstGeom prst="rect">
            <a:avLst/>
          </a:prstGeom>
        </p:spPr>
      </p:pic>
      <p:pic>
        <p:nvPicPr>
          <p:cNvPr id="5" name="Image 3" descr="preencoded.png"/>
          <p:cNvPicPr>
            <a:picLocks noChangeAspect="1"/>
          </p:cNvPicPr>
          <p:nvPr/>
        </p:nvPicPr>
        <p:blipFill>
          <a:blip r:embed="rId6"/>
          <a:stretch>
            <a:fillRect/>
          </a:stretch>
        </p:blipFill>
        <p:spPr>
          <a:xfrm>
            <a:off x="593963" y="970171"/>
            <a:ext cx="928067" cy="37123"/>
          </a:xfrm>
          <a:prstGeom prst="rect">
            <a:avLst/>
          </a:prstGeom>
        </p:spPr>
      </p:pic>
      <p:pic>
        <p:nvPicPr>
          <p:cNvPr id="6" name="Image 4" descr="preencoded.png"/>
          <p:cNvPicPr>
            <a:picLocks noChangeAspect="1"/>
          </p:cNvPicPr>
          <p:nvPr/>
        </p:nvPicPr>
        <p:blipFill>
          <a:blip r:embed="rId7"/>
          <a:stretch>
            <a:fillRect/>
          </a:stretch>
        </p:blipFill>
        <p:spPr>
          <a:xfrm>
            <a:off x="593963" y="2575728"/>
            <a:ext cx="5048687" cy="853822"/>
          </a:xfrm>
          <a:prstGeom prst="rect">
            <a:avLst/>
          </a:prstGeom>
        </p:spPr>
      </p:pic>
      <p:pic>
        <p:nvPicPr>
          <p:cNvPr id="7" name="Image 5" descr="preencoded.png"/>
          <p:cNvPicPr>
            <a:picLocks noChangeAspect="1"/>
          </p:cNvPicPr>
          <p:nvPr/>
        </p:nvPicPr>
        <p:blipFill>
          <a:blip r:embed="rId8"/>
          <a:stretch>
            <a:fillRect/>
          </a:stretch>
        </p:blipFill>
        <p:spPr>
          <a:xfrm>
            <a:off x="742454" y="2742780"/>
            <a:ext cx="222736" cy="222736"/>
          </a:xfrm>
          <a:prstGeom prst="rect">
            <a:avLst/>
          </a:prstGeom>
        </p:spPr>
      </p:pic>
      <p:pic>
        <p:nvPicPr>
          <p:cNvPr id="8" name="Image 6" descr="preencoded.png"/>
          <p:cNvPicPr>
            <a:picLocks noChangeAspect="1"/>
          </p:cNvPicPr>
          <p:nvPr/>
        </p:nvPicPr>
        <p:blipFill>
          <a:blip r:embed="rId9"/>
          <a:stretch>
            <a:fillRect/>
          </a:stretch>
        </p:blipFill>
        <p:spPr>
          <a:xfrm>
            <a:off x="593963" y="3540918"/>
            <a:ext cx="5048687" cy="1076558"/>
          </a:xfrm>
          <a:prstGeom prst="rect">
            <a:avLst/>
          </a:prstGeom>
        </p:spPr>
      </p:pic>
      <p:pic>
        <p:nvPicPr>
          <p:cNvPr id="9" name="Image 7" descr="preencoded.png"/>
          <p:cNvPicPr>
            <a:picLocks noChangeAspect="1"/>
          </p:cNvPicPr>
          <p:nvPr/>
        </p:nvPicPr>
        <p:blipFill>
          <a:blip r:embed="rId10"/>
          <a:stretch>
            <a:fillRect/>
          </a:stretch>
        </p:blipFill>
        <p:spPr>
          <a:xfrm>
            <a:off x="742454" y="3707970"/>
            <a:ext cx="222736" cy="222736"/>
          </a:xfrm>
          <a:prstGeom prst="rect">
            <a:avLst/>
          </a:prstGeom>
        </p:spPr>
      </p:pic>
      <p:pic>
        <p:nvPicPr>
          <p:cNvPr id="10" name="Image 8" descr="preencoded.png"/>
          <p:cNvPicPr>
            <a:picLocks noChangeAspect="1"/>
          </p:cNvPicPr>
          <p:nvPr/>
        </p:nvPicPr>
        <p:blipFill>
          <a:blip r:embed="rId11"/>
          <a:stretch>
            <a:fillRect/>
          </a:stretch>
        </p:blipFill>
        <p:spPr>
          <a:xfrm>
            <a:off x="593963" y="4728844"/>
            <a:ext cx="5048687" cy="853822"/>
          </a:xfrm>
          <a:prstGeom prst="rect">
            <a:avLst/>
          </a:prstGeom>
        </p:spPr>
      </p:pic>
      <p:pic>
        <p:nvPicPr>
          <p:cNvPr id="11" name="Image 9" descr="preencoded.png"/>
          <p:cNvPicPr>
            <a:picLocks noChangeAspect="1"/>
          </p:cNvPicPr>
          <p:nvPr/>
        </p:nvPicPr>
        <p:blipFill>
          <a:blip r:embed="rId12"/>
          <a:stretch>
            <a:fillRect/>
          </a:stretch>
        </p:blipFill>
        <p:spPr>
          <a:xfrm>
            <a:off x="742454" y="4895896"/>
            <a:ext cx="222736" cy="222736"/>
          </a:xfrm>
          <a:prstGeom prst="rect">
            <a:avLst/>
          </a:prstGeom>
        </p:spPr>
      </p:pic>
      <p:pic>
        <p:nvPicPr>
          <p:cNvPr id="12" name="Image 10" descr="preencoded.png"/>
          <p:cNvPicPr>
            <a:picLocks noChangeAspect="1"/>
          </p:cNvPicPr>
          <p:nvPr/>
        </p:nvPicPr>
        <p:blipFill>
          <a:blip r:embed="rId13"/>
          <a:stretch>
            <a:fillRect/>
          </a:stretch>
        </p:blipFill>
        <p:spPr>
          <a:xfrm>
            <a:off x="6236612" y="2487562"/>
            <a:ext cx="5048687" cy="556840"/>
          </a:xfrm>
          <a:prstGeom prst="rect">
            <a:avLst/>
          </a:prstGeom>
        </p:spPr>
      </p:pic>
      <p:pic>
        <p:nvPicPr>
          <p:cNvPr id="13" name="Image 11" descr="preencoded.png"/>
          <p:cNvPicPr>
            <a:picLocks noChangeAspect="1"/>
          </p:cNvPicPr>
          <p:nvPr/>
        </p:nvPicPr>
        <p:blipFill>
          <a:blip r:embed="rId14"/>
          <a:stretch>
            <a:fillRect/>
          </a:stretch>
        </p:blipFill>
        <p:spPr>
          <a:xfrm>
            <a:off x="6375823" y="2506123"/>
            <a:ext cx="222736" cy="222736"/>
          </a:xfrm>
          <a:prstGeom prst="rect">
            <a:avLst/>
          </a:prstGeom>
        </p:spPr>
      </p:pic>
      <p:pic>
        <p:nvPicPr>
          <p:cNvPr id="14" name="Image 12" descr="preencoded.png"/>
          <p:cNvPicPr>
            <a:picLocks noChangeAspect="1"/>
          </p:cNvPicPr>
          <p:nvPr/>
        </p:nvPicPr>
        <p:blipFill>
          <a:blip r:embed="rId13"/>
          <a:stretch>
            <a:fillRect/>
          </a:stretch>
        </p:blipFill>
        <p:spPr>
          <a:xfrm>
            <a:off x="6236612" y="3183613"/>
            <a:ext cx="5048687" cy="556840"/>
          </a:xfrm>
          <a:prstGeom prst="rect">
            <a:avLst/>
          </a:prstGeom>
        </p:spPr>
      </p:pic>
      <p:pic>
        <p:nvPicPr>
          <p:cNvPr id="15" name="Image 13" descr="preencoded.png"/>
          <p:cNvPicPr>
            <a:picLocks noChangeAspect="1"/>
          </p:cNvPicPr>
          <p:nvPr/>
        </p:nvPicPr>
        <p:blipFill>
          <a:blip r:embed="rId15"/>
          <a:stretch>
            <a:fillRect/>
          </a:stretch>
        </p:blipFill>
        <p:spPr>
          <a:xfrm>
            <a:off x="6375823" y="3202174"/>
            <a:ext cx="222736" cy="222736"/>
          </a:xfrm>
          <a:prstGeom prst="rect">
            <a:avLst/>
          </a:prstGeom>
        </p:spPr>
      </p:pic>
      <p:pic>
        <p:nvPicPr>
          <p:cNvPr id="16" name="Image 14" descr="preencoded.png"/>
          <p:cNvPicPr>
            <a:picLocks noChangeAspect="1"/>
          </p:cNvPicPr>
          <p:nvPr/>
        </p:nvPicPr>
        <p:blipFill>
          <a:blip r:embed="rId13"/>
          <a:stretch>
            <a:fillRect/>
          </a:stretch>
        </p:blipFill>
        <p:spPr>
          <a:xfrm>
            <a:off x="6236612" y="3879663"/>
            <a:ext cx="5048687" cy="556840"/>
          </a:xfrm>
          <a:prstGeom prst="rect">
            <a:avLst/>
          </a:prstGeom>
        </p:spPr>
      </p:pic>
      <p:pic>
        <p:nvPicPr>
          <p:cNvPr id="17" name="Image 15" descr="preencoded.png"/>
          <p:cNvPicPr>
            <a:picLocks noChangeAspect="1"/>
          </p:cNvPicPr>
          <p:nvPr/>
        </p:nvPicPr>
        <p:blipFill>
          <a:blip r:embed="rId16"/>
          <a:stretch>
            <a:fillRect/>
          </a:stretch>
        </p:blipFill>
        <p:spPr>
          <a:xfrm>
            <a:off x="6375823" y="3898223"/>
            <a:ext cx="222736" cy="222736"/>
          </a:xfrm>
          <a:prstGeom prst="rect">
            <a:avLst/>
          </a:prstGeom>
        </p:spPr>
      </p:pic>
      <p:pic>
        <p:nvPicPr>
          <p:cNvPr id="18" name="Image 16" descr="preencoded.png"/>
          <p:cNvPicPr>
            <a:picLocks noChangeAspect="1"/>
          </p:cNvPicPr>
          <p:nvPr/>
        </p:nvPicPr>
        <p:blipFill>
          <a:blip r:embed="rId17"/>
          <a:stretch>
            <a:fillRect/>
          </a:stretch>
        </p:blipFill>
        <p:spPr>
          <a:xfrm>
            <a:off x="7091595" y="4798450"/>
            <a:ext cx="278420" cy="334104"/>
          </a:xfrm>
          <a:prstGeom prst="rect">
            <a:avLst/>
          </a:prstGeom>
        </p:spPr>
      </p:pic>
      <p:pic>
        <p:nvPicPr>
          <p:cNvPr id="19" name="Image 17" descr="preencoded.png"/>
          <p:cNvPicPr>
            <a:picLocks noChangeAspect="1"/>
          </p:cNvPicPr>
          <p:nvPr/>
        </p:nvPicPr>
        <p:blipFill>
          <a:blip r:embed="rId18"/>
          <a:stretch>
            <a:fillRect/>
          </a:stretch>
        </p:blipFill>
        <p:spPr>
          <a:xfrm>
            <a:off x="8649588" y="4956221"/>
            <a:ext cx="222736" cy="222736"/>
          </a:xfrm>
          <a:prstGeom prst="rect">
            <a:avLst/>
          </a:prstGeom>
        </p:spPr>
      </p:pic>
      <p:pic>
        <p:nvPicPr>
          <p:cNvPr id="20" name="Image 18" descr="preencoded.png"/>
          <p:cNvPicPr>
            <a:picLocks noChangeAspect="1"/>
          </p:cNvPicPr>
          <p:nvPr/>
        </p:nvPicPr>
        <p:blipFill>
          <a:blip r:embed="rId19"/>
          <a:stretch>
            <a:fillRect/>
          </a:stretch>
        </p:blipFill>
        <p:spPr>
          <a:xfrm>
            <a:off x="8862898" y="4798450"/>
            <a:ext cx="352666" cy="334104"/>
          </a:xfrm>
          <a:prstGeom prst="rect">
            <a:avLst/>
          </a:prstGeom>
        </p:spPr>
      </p:pic>
      <p:pic>
        <p:nvPicPr>
          <p:cNvPr id="21" name="Image 19" descr="preencoded.png"/>
          <p:cNvPicPr>
            <a:picLocks noChangeAspect="1"/>
          </p:cNvPicPr>
          <p:nvPr/>
        </p:nvPicPr>
        <p:blipFill>
          <a:blip r:embed="rId18"/>
          <a:stretch>
            <a:fillRect/>
          </a:stretch>
        </p:blipFill>
        <p:spPr>
          <a:xfrm>
            <a:off x="8649588" y="4956221"/>
            <a:ext cx="222736" cy="222736"/>
          </a:xfrm>
          <a:prstGeom prst="rect">
            <a:avLst/>
          </a:prstGeom>
        </p:spPr>
      </p:pic>
      <p:pic>
        <p:nvPicPr>
          <p:cNvPr id="22" name="Image 20" descr="preencoded.png"/>
          <p:cNvPicPr>
            <a:picLocks noChangeAspect="1"/>
          </p:cNvPicPr>
          <p:nvPr/>
        </p:nvPicPr>
        <p:blipFill>
          <a:blip r:embed="rId20"/>
          <a:stretch>
            <a:fillRect/>
          </a:stretch>
        </p:blipFill>
        <p:spPr>
          <a:xfrm>
            <a:off x="10430027" y="4798450"/>
            <a:ext cx="278420" cy="334104"/>
          </a:xfrm>
          <a:prstGeom prst="rect">
            <a:avLst/>
          </a:prstGeom>
        </p:spPr>
      </p:pic>
      <p:sp>
        <p:nvSpPr>
          <p:cNvPr id="2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 Backup and Archive</a:t>
            </a:r>
            <a:endParaRPr lang="en-US" sz="2631" dirty="0"/>
          </a:p>
        </p:txBody>
      </p:sp>
      <p:sp>
        <p:nvSpPr>
          <p:cNvPr id="25" name="Text 1"/>
          <p:cNvSpPr/>
          <p:nvPr/>
        </p:nvSpPr>
        <p:spPr>
          <a:xfrm>
            <a:off x="593963" y="1230030"/>
            <a:ext cx="5048687"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S3 provides durable and cost-effective storage solutions for backup and archive needs.</a:t>
            </a:r>
            <a:endParaRPr lang="en-US" sz="1461" dirty="0"/>
          </a:p>
        </p:txBody>
      </p:sp>
      <p:sp>
        <p:nvSpPr>
          <p:cNvPr id="26" name="Text 2"/>
          <p:cNvSpPr/>
          <p:nvPr/>
        </p:nvSpPr>
        <p:spPr>
          <a:xfrm>
            <a:off x="593963" y="2130255"/>
            <a:ext cx="504868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Applications</a:t>
            </a:r>
            <a:endParaRPr lang="en-US" sz="1754" dirty="0"/>
          </a:p>
        </p:txBody>
      </p:sp>
      <p:sp>
        <p:nvSpPr>
          <p:cNvPr id="27" name="Text 3"/>
          <p:cNvSpPr/>
          <p:nvPr/>
        </p:nvSpPr>
        <p:spPr>
          <a:xfrm>
            <a:off x="1104400" y="2724218"/>
            <a:ext cx="185062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System Backups</a:t>
            </a:r>
            <a:endParaRPr lang="en-US" sz="1315" dirty="0"/>
          </a:p>
        </p:txBody>
      </p:sp>
      <p:sp>
        <p:nvSpPr>
          <p:cNvPr id="28" name="Text 4"/>
          <p:cNvSpPr/>
          <p:nvPr/>
        </p:nvSpPr>
        <p:spPr>
          <a:xfrm>
            <a:off x="742454" y="3058323"/>
            <a:ext cx="57020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Protect critical systems and databases with inherent durability</a:t>
            </a:r>
            <a:endParaRPr lang="en-US" sz="1169" dirty="0"/>
          </a:p>
        </p:txBody>
      </p:sp>
      <p:sp>
        <p:nvSpPr>
          <p:cNvPr id="29" name="Text 5"/>
          <p:cNvSpPr/>
          <p:nvPr/>
        </p:nvSpPr>
        <p:spPr>
          <a:xfrm>
            <a:off x="1104400" y="3689408"/>
            <a:ext cx="205265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Disaster Recovery</a:t>
            </a:r>
            <a:endParaRPr lang="en-US" sz="1315" dirty="0"/>
          </a:p>
        </p:txBody>
      </p:sp>
      <p:sp>
        <p:nvSpPr>
          <p:cNvPr id="30" name="Text 6"/>
          <p:cNvSpPr/>
          <p:nvPr/>
        </p:nvSpPr>
        <p:spPr>
          <a:xfrm>
            <a:off x="742454" y="4023513"/>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Cross-region replication ensures data protection against regional disasters</a:t>
            </a:r>
            <a:endParaRPr lang="en-US" sz="1169" dirty="0"/>
          </a:p>
        </p:txBody>
      </p:sp>
      <p:sp>
        <p:nvSpPr>
          <p:cNvPr id="31" name="Text 7"/>
          <p:cNvSpPr/>
          <p:nvPr/>
        </p:nvSpPr>
        <p:spPr>
          <a:xfrm>
            <a:off x="1104400" y="4877335"/>
            <a:ext cx="235404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Long-term Retention</a:t>
            </a:r>
            <a:endParaRPr lang="en-US" sz="1315" dirty="0"/>
          </a:p>
        </p:txBody>
      </p:sp>
      <p:sp>
        <p:nvSpPr>
          <p:cNvPr id="32" name="Text 8"/>
          <p:cNvSpPr/>
          <p:nvPr/>
        </p:nvSpPr>
        <p:spPr>
          <a:xfrm>
            <a:off x="742454" y="5211439"/>
            <a:ext cx="57020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Glacier storage classes offer low-cost archive solutions</a:t>
            </a:r>
            <a:endParaRPr lang="en-US" sz="1169" dirty="0"/>
          </a:p>
        </p:txBody>
      </p:sp>
      <p:sp>
        <p:nvSpPr>
          <p:cNvPr id="33" name="Text 9"/>
          <p:cNvSpPr/>
          <p:nvPr/>
        </p:nvSpPr>
        <p:spPr>
          <a:xfrm>
            <a:off x="6236613" y="2004967"/>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Benefits of S3 for Backup &amp; Archive</a:t>
            </a:r>
            <a:endParaRPr lang="en-US" sz="1754" dirty="0"/>
          </a:p>
        </p:txBody>
      </p:sp>
      <p:sp>
        <p:nvSpPr>
          <p:cNvPr id="34" name="Text 10"/>
          <p:cNvSpPr/>
          <p:nvPr/>
        </p:nvSpPr>
        <p:spPr>
          <a:xfrm>
            <a:off x="6737769" y="2487562"/>
            <a:ext cx="191326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Data Durability</a:t>
            </a:r>
            <a:endParaRPr lang="en-US" sz="1461" dirty="0"/>
          </a:p>
        </p:txBody>
      </p:sp>
      <p:sp>
        <p:nvSpPr>
          <p:cNvPr id="35" name="Text 11"/>
          <p:cNvSpPr/>
          <p:nvPr/>
        </p:nvSpPr>
        <p:spPr>
          <a:xfrm>
            <a:off x="6375823" y="2821666"/>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99.999999999% durability for archived data</a:t>
            </a:r>
            <a:endParaRPr lang="en-US" sz="1169" dirty="0"/>
          </a:p>
        </p:txBody>
      </p:sp>
      <p:sp>
        <p:nvSpPr>
          <p:cNvPr id="36" name="Text 12"/>
          <p:cNvSpPr/>
          <p:nvPr/>
        </p:nvSpPr>
        <p:spPr>
          <a:xfrm>
            <a:off x="6737769" y="3183612"/>
            <a:ext cx="17427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Cost-Effective</a:t>
            </a:r>
            <a:endParaRPr lang="en-US" sz="1461" dirty="0"/>
          </a:p>
        </p:txBody>
      </p:sp>
      <p:sp>
        <p:nvSpPr>
          <p:cNvPr id="37" name="Text 13"/>
          <p:cNvSpPr/>
          <p:nvPr/>
        </p:nvSpPr>
        <p:spPr>
          <a:xfrm>
            <a:off x="6375823" y="3517717"/>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Lower storage costs for infrequently accessed data</a:t>
            </a:r>
            <a:endParaRPr lang="en-US" sz="1169" dirty="0"/>
          </a:p>
        </p:txBody>
      </p:sp>
      <p:sp>
        <p:nvSpPr>
          <p:cNvPr id="38" name="Text 14"/>
          <p:cNvSpPr/>
          <p:nvPr/>
        </p:nvSpPr>
        <p:spPr>
          <a:xfrm>
            <a:off x="6737770" y="3879663"/>
            <a:ext cx="145283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Compliance</a:t>
            </a:r>
            <a:endParaRPr lang="en-US" sz="1461" dirty="0"/>
          </a:p>
        </p:txBody>
      </p:sp>
      <p:sp>
        <p:nvSpPr>
          <p:cNvPr id="39" name="Text 15"/>
          <p:cNvSpPr/>
          <p:nvPr/>
        </p:nvSpPr>
        <p:spPr>
          <a:xfrm>
            <a:off x="6375823" y="4213767"/>
            <a:ext cx="58913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Meets regulatory requirements with reliable data retention</a:t>
            </a:r>
            <a:endParaRPr lang="en-US" sz="1169" dirty="0"/>
          </a:p>
        </p:txBody>
      </p:sp>
      <p:sp>
        <p:nvSpPr>
          <p:cNvPr id="40" name="Text 16"/>
          <p:cNvSpPr/>
          <p:nvPr/>
        </p:nvSpPr>
        <p:spPr>
          <a:xfrm>
            <a:off x="6605056" y="5169677"/>
            <a:ext cx="1251499"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Production Data</a:t>
            </a:r>
            <a:endParaRPr lang="en-US" sz="1023" dirty="0"/>
          </a:p>
        </p:txBody>
      </p:sp>
      <p:sp>
        <p:nvSpPr>
          <p:cNvPr id="41" name="Text 17"/>
          <p:cNvSpPr/>
          <p:nvPr/>
        </p:nvSpPr>
        <p:spPr>
          <a:xfrm>
            <a:off x="8629605" y="5169677"/>
            <a:ext cx="819251"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S3 Backup</a:t>
            </a:r>
            <a:endParaRPr lang="en-US" sz="1023" dirty="0"/>
          </a:p>
        </p:txBody>
      </p:sp>
      <p:sp>
        <p:nvSpPr>
          <p:cNvPr id="42" name="Text 18"/>
          <p:cNvSpPr/>
          <p:nvPr/>
        </p:nvSpPr>
        <p:spPr>
          <a:xfrm>
            <a:off x="10277578" y="5169677"/>
            <a:ext cx="583465"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Archive</a:t>
            </a:r>
            <a:endParaRPr lang="en-US" sz="102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38DE245-7340-F971-6021-D2CB05F4960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57742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046729"/>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046729"/>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2937674"/>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2937674"/>
            <a:ext cx="5345668" cy="593963"/>
          </a:xfrm>
          <a:prstGeom prst="rect">
            <a:avLst/>
          </a:prstGeom>
        </p:spPr>
      </p:pic>
      <p:pic>
        <p:nvPicPr>
          <p:cNvPr id="11" name="Image 9" descr="preencoded.png"/>
          <p:cNvPicPr>
            <a:picLocks noChangeAspect="1"/>
          </p:cNvPicPr>
          <p:nvPr/>
        </p:nvPicPr>
        <p:blipFill>
          <a:blip r:embed="rId6"/>
          <a:stretch>
            <a:fillRect/>
          </a:stretch>
        </p:blipFill>
        <p:spPr>
          <a:xfrm>
            <a:off x="10988317" y="79226"/>
            <a:ext cx="890945" cy="890945"/>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4" name="Text 1"/>
          <p:cNvSpPr/>
          <p:nvPr/>
        </p:nvSpPr>
        <p:spPr>
          <a:xfrm>
            <a:off x="445472" y="1341398"/>
            <a:ext cx="13185981" cy="334104"/>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What is the maximum size of a single object that can be stored in Amazon S3?</a:t>
            </a:r>
            <a:endParaRPr lang="en-US" sz="2192" dirty="0"/>
          </a:p>
        </p:txBody>
      </p:sp>
      <p:sp>
        <p:nvSpPr>
          <p:cNvPr id="15" name="Text 2"/>
          <p:cNvSpPr/>
          <p:nvPr/>
        </p:nvSpPr>
        <p:spPr>
          <a:xfrm>
            <a:off x="593963" y="2195220"/>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213781"/>
            <a:ext cx="53804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5 GB</a:t>
            </a:r>
            <a:endParaRPr lang="en-US" sz="1461" dirty="0"/>
          </a:p>
        </p:txBody>
      </p:sp>
      <p:sp>
        <p:nvSpPr>
          <p:cNvPr id="17" name="Text 4"/>
          <p:cNvSpPr/>
          <p:nvPr/>
        </p:nvSpPr>
        <p:spPr>
          <a:xfrm>
            <a:off x="6236613" y="2195220"/>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2" y="2213781"/>
            <a:ext cx="5015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1 TB</a:t>
            </a:r>
            <a:endParaRPr lang="en-US" sz="1461" dirty="0"/>
          </a:p>
        </p:txBody>
      </p:sp>
      <p:sp>
        <p:nvSpPr>
          <p:cNvPr id="19" name="Text 6"/>
          <p:cNvSpPr/>
          <p:nvPr/>
        </p:nvSpPr>
        <p:spPr>
          <a:xfrm>
            <a:off x="593963" y="3086165"/>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6" y="3104726"/>
            <a:ext cx="5015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5 TB</a:t>
            </a:r>
            <a:endParaRPr lang="en-US" sz="1461" dirty="0"/>
          </a:p>
        </p:txBody>
      </p:sp>
      <p:sp>
        <p:nvSpPr>
          <p:cNvPr id="21" name="Text 8"/>
          <p:cNvSpPr/>
          <p:nvPr/>
        </p:nvSpPr>
        <p:spPr>
          <a:xfrm>
            <a:off x="6236613" y="3086165"/>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104726"/>
            <a:ext cx="107261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Unlimited</a:t>
            </a:r>
            <a:endParaRPr lang="en-US" sz="1461" dirty="0"/>
          </a:p>
        </p:txBody>
      </p:sp>
      <p:sp>
        <p:nvSpPr>
          <p:cNvPr id="23" name="Text 10"/>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341398"/>
            <a:ext cx="10988318" cy="816699"/>
          </a:xfrm>
          <a:prstGeom prst="rect">
            <a:avLst/>
          </a:prstGeom>
        </p:spPr>
      </p:pic>
      <p:pic>
        <p:nvPicPr>
          <p:cNvPr id="5" name="Image 3" descr="preencoded.png"/>
          <p:cNvPicPr>
            <a:picLocks noChangeAspect="1"/>
          </p:cNvPicPr>
          <p:nvPr/>
        </p:nvPicPr>
        <p:blipFill>
          <a:blip r:embed="rId6"/>
          <a:stretch>
            <a:fillRect/>
          </a:stretch>
        </p:blipFill>
        <p:spPr>
          <a:xfrm>
            <a:off x="668208" y="1564134"/>
            <a:ext cx="334104" cy="371227"/>
          </a:xfrm>
          <a:prstGeom prst="rect">
            <a:avLst/>
          </a:prstGeom>
        </p:spPr>
      </p:pic>
      <p:pic>
        <p:nvPicPr>
          <p:cNvPr id="6" name="Image 4" descr="preencoded.png"/>
          <p:cNvPicPr>
            <a:picLocks noChangeAspect="1"/>
          </p:cNvPicPr>
          <p:nvPr/>
        </p:nvPicPr>
        <p:blipFill>
          <a:blip r:embed="rId7"/>
          <a:stretch>
            <a:fillRect/>
          </a:stretch>
        </p:blipFill>
        <p:spPr>
          <a:xfrm>
            <a:off x="445472" y="4176644"/>
            <a:ext cx="10988318" cy="742454"/>
          </a:xfrm>
          <a:prstGeom prst="rect">
            <a:avLst/>
          </a:prstGeom>
        </p:spPr>
      </p:pic>
      <p:pic>
        <p:nvPicPr>
          <p:cNvPr id="7" name="Image 5" descr="preencoded.png"/>
          <p:cNvPicPr>
            <a:picLocks noChangeAspect="1"/>
          </p:cNvPicPr>
          <p:nvPr/>
        </p:nvPicPr>
        <p:blipFill>
          <a:blip r:embed="rId8"/>
          <a:stretch>
            <a:fillRect/>
          </a:stretch>
        </p:blipFill>
        <p:spPr>
          <a:xfrm>
            <a:off x="593963" y="4362258"/>
            <a:ext cx="167052" cy="296982"/>
          </a:xfrm>
          <a:prstGeom prst="rect">
            <a:avLst/>
          </a:prstGeom>
        </p:spPr>
      </p:pic>
      <p:pic>
        <p:nvPicPr>
          <p:cNvPr id="11" name="Image 9" descr="preencoded.png"/>
          <p:cNvPicPr>
            <a:picLocks noChangeAspect="1"/>
          </p:cNvPicPr>
          <p:nvPr/>
        </p:nvPicPr>
        <p:blipFill>
          <a:blip r:embed="rId9"/>
          <a:stretch>
            <a:fillRect/>
          </a:stretch>
        </p:blipFill>
        <p:spPr>
          <a:xfrm>
            <a:off x="10988317" y="79226"/>
            <a:ext cx="890945" cy="890945"/>
          </a:xfrm>
          <a:prstGeom prst="rect">
            <a:avLst/>
          </a:prstGeom>
        </p:spPr>
      </p:pic>
      <p:sp>
        <p:nvSpPr>
          <p:cNvPr id="14" name="Text 1"/>
          <p:cNvSpPr/>
          <p:nvPr/>
        </p:nvSpPr>
        <p:spPr>
          <a:xfrm>
            <a:off x="1150804" y="1582696"/>
            <a:ext cx="4470211" cy="334104"/>
          </a:xfrm>
          <a:prstGeom prst="rect">
            <a:avLst/>
          </a:prstGeom>
          <a:noFill/>
          <a:ln/>
        </p:spPr>
        <p:txBody>
          <a:bodyPr vert="horz" wrap="square" lIns="0" tIns="0" rIns="0" bIns="0" rtlCol="0" anchor="t"/>
          <a:lstStyle/>
          <a:p>
            <a:pPr>
              <a:lnSpc>
                <a:spcPts val="2631"/>
              </a:lnSpc>
            </a:pPr>
            <a:r>
              <a:rPr lang="en-US" sz="2192" b="1" dirty="0">
                <a:solidFill>
                  <a:srgbClr val="374151"/>
                </a:solidFill>
                <a:latin typeface="ui-sans-serif" pitchFamily="34" charset="0"/>
                <a:ea typeface="ui-sans-serif" pitchFamily="34" charset="-122"/>
                <a:cs typeface="ui-sans-serif" pitchFamily="34" charset="-120"/>
              </a:rPr>
              <a:t>Correct Answer: </a:t>
            </a:r>
            <a:r>
              <a:rPr lang="en-US" sz="2192" b="1" dirty="0">
                <a:solidFill>
                  <a:srgbClr val="FF9900"/>
                </a:solidFill>
                <a:latin typeface="ui-sans-serif" pitchFamily="34" charset="0"/>
                <a:ea typeface="ui-sans-serif" pitchFamily="34" charset="-122"/>
                <a:cs typeface="ui-sans-serif" pitchFamily="34" charset="-120"/>
              </a:rPr>
              <a:t>C. 5 TB</a:t>
            </a:r>
            <a:endParaRPr lang="en-US" sz="2192" dirty="0"/>
          </a:p>
        </p:txBody>
      </p:sp>
      <p:sp>
        <p:nvSpPr>
          <p:cNvPr id="15" name="Text 2"/>
          <p:cNvSpPr/>
          <p:nvPr/>
        </p:nvSpPr>
        <p:spPr>
          <a:xfrm>
            <a:off x="445472" y="2455079"/>
            <a:ext cx="10988318"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16" name="Text 3"/>
          <p:cNvSpPr/>
          <p:nvPr/>
        </p:nvSpPr>
        <p:spPr>
          <a:xfrm>
            <a:off x="445472" y="2900551"/>
            <a:ext cx="10988318" cy="904866"/>
          </a:xfrm>
          <a:prstGeom prst="rect">
            <a:avLst/>
          </a:prstGeom>
          <a:noFill/>
          <a:ln/>
        </p:spPr>
        <p:txBody>
          <a:bodyPr vert="horz" wrap="square" lIns="0" tIns="0" rIns="0" bIns="0" rtlCol="0" anchor="t"/>
          <a:lstStyle/>
          <a:p>
            <a:pPr>
              <a:lnSpc>
                <a:spcPts val="2375"/>
              </a:lnSpc>
            </a:pPr>
            <a:r>
              <a:rPr lang="en-US" sz="1461" dirty="0">
                <a:solidFill>
                  <a:srgbClr val="4B5563"/>
                </a:solidFill>
                <a:latin typeface="ui-sans-serif" pitchFamily="34" charset="0"/>
                <a:ea typeface="ui-sans-serif" pitchFamily="34" charset="-122"/>
                <a:cs typeface="ui-sans-serif" pitchFamily="34" charset="-120"/>
              </a:rPr>
              <a:t>While a single PUT operation can upload an object up to 5 GB, Amazon S3 supports objects up to 5 TB in size when using multipart uploads. This allows for efficient and fault-tolerant transfer of large files by breaking them into smaller parts.</a:t>
            </a:r>
            <a:endParaRPr lang="en-US" sz="1461" dirty="0"/>
          </a:p>
        </p:txBody>
      </p:sp>
      <p:sp>
        <p:nvSpPr>
          <p:cNvPr id="17" name="Text 4"/>
          <p:cNvSpPr/>
          <p:nvPr/>
        </p:nvSpPr>
        <p:spPr>
          <a:xfrm>
            <a:off x="872383" y="4325135"/>
            <a:ext cx="10412916"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Point:</a:t>
            </a:r>
            <a:r>
              <a:rPr lang="en-US" sz="1169" dirty="0">
                <a:solidFill>
                  <a:srgbClr val="374151"/>
                </a:solidFill>
                <a:latin typeface="ui-sans-serif" pitchFamily="34" charset="0"/>
                <a:ea typeface="ui-sans-serif" pitchFamily="34" charset="-122"/>
                <a:cs typeface="ui-sans-serif" pitchFamily="34" charset="-120"/>
              </a:rPr>
              <a:t> Multipart uploads enable efficient transfer of large objects by dividing them into smaller parts, which can be uploaded independently and then combined.</a:t>
            </a:r>
            <a:endParaRPr lang="en-US" sz="1169" dirty="0"/>
          </a:p>
        </p:txBody>
      </p:sp>
      <p:sp>
        <p:nvSpPr>
          <p:cNvPr id="18" name="Text 5"/>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39435"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861116"/>
            <a:ext cx="10988318" cy="631086"/>
          </a:xfrm>
          <a:prstGeom prst="rect">
            <a:avLst/>
          </a:prstGeom>
        </p:spPr>
      </p:pic>
      <p:pic>
        <p:nvPicPr>
          <p:cNvPr id="5" name="Image 3" descr="preencoded.png"/>
          <p:cNvPicPr>
            <a:picLocks noChangeAspect="1"/>
          </p:cNvPicPr>
          <p:nvPr/>
        </p:nvPicPr>
        <p:blipFill>
          <a:blip r:embed="rId5"/>
          <a:stretch>
            <a:fillRect/>
          </a:stretch>
        </p:blipFill>
        <p:spPr>
          <a:xfrm>
            <a:off x="445472" y="2677815"/>
            <a:ext cx="10988318" cy="631086"/>
          </a:xfrm>
          <a:prstGeom prst="rect">
            <a:avLst/>
          </a:prstGeom>
        </p:spPr>
      </p:pic>
      <p:pic>
        <p:nvPicPr>
          <p:cNvPr id="6" name="Image 4" descr="preencoded.png"/>
          <p:cNvPicPr>
            <a:picLocks noChangeAspect="1"/>
          </p:cNvPicPr>
          <p:nvPr/>
        </p:nvPicPr>
        <p:blipFill>
          <a:blip r:embed="rId5"/>
          <a:stretch>
            <a:fillRect/>
          </a:stretch>
        </p:blipFill>
        <p:spPr>
          <a:xfrm>
            <a:off x="445472" y="3494514"/>
            <a:ext cx="10988318" cy="631086"/>
          </a:xfrm>
          <a:prstGeom prst="rect">
            <a:avLst/>
          </a:prstGeom>
        </p:spPr>
      </p:pic>
      <p:pic>
        <p:nvPicPr>
          <p:cNvPr id="7" name="Image 5" descr="preencoded.png"/>
          <p:cNvPicPr>
            <a:picLocks noChangeAspect="1"/>
          </p:cNvPicPr>
          <p:nvPr/>
        </p:nvPicPr>
        <p:blipFill>
          <a:blip r:embed="rId5"/>
          <a:stretch>
            <a:fillRect/>
          </a:stretch>
        </p:blipFill>
        <p:spPr>
          <a:xfrm>
            <a:off x="445472" y="4311214"/>
            <a:ext cx="10988318" cy="631086"/>
          </a:xfrm>
          <a:prstGeom prst="rect">
            <a:avLst/>
          </a:prstGeom>
        </p:spPr>
      </p:pic>
      <p:pic>
        <p:nvPicPr>
          <p:cNvPr id="10" name="Image 8" descr="preencoded.png"/>
          <p:cNvPicPr>
            <a:picLocks noChangeAspect="1"/>
          </p:cNvPicPr>
          <p:nvPr/>
        </p:nvPicPr>
        <p:blipFill>
          <a:blip r:embed="rId6"/>
          <a:stretch>
            <a:fillRect/>
          </a:stretch>
        </p:blipFill>
        <p:spPr>
          <a:xfrm>
            <a:off x="10691336" y="79227"/>
            <a:ext cx="1187926" cy="1187926"/>
          </a:xfrm>
          <a:prstGeom prst="rect">
            <a:avLst/>
          </a:prstGeom>
        </p:spPr>
      </p:pic>
      <p:sp>
        <p:nvSpPr>
          <p:cNvPr id="12" name="Text 0"/>
          <p:cNvSpPr/>
          <p:nvPr/>
        </p:nvSpPr>
        <p:spPr>
          <a:xfrm>
            <a:off x="593963" y="524699"/>
            <a:ext cx="886994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13" name="Text 1"/>
          <p:cNvSpPr/>
          <p:nvPr/>
        </p:nvSpPr>
        <p:spPr>
          <a:xfrm>
            <a:off x="445472" y="1267152"/>
            <a:ext cx="13185981"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statements is true regarding Amazon S3 bucket naming conventions?</a:t>
            </a:r>
            <a:endParaRPr lang="en-US" sz="1754" dirty="0"/>
          </a:p>
        </p:txBody>
      </p:sp>
      <p:sp>
        <p:nvSpPr>
          <p:cNvPr id="14" name="Text 2"/>
          <p:cNvSpPr/>
          <p:nvPr/>
        </p:nvSpPr>
        <p:spPr>
          <a:xfrm>
            <a:off x="593963" y="2046729"/>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5" name="Text 3"/>
          <p:cNvSpPr/>
          <p:nvPr/>
        </p:nvSpPr>
        <p:spPr>
          <a:xfrm>
            <a:off x="914872" y="2009607"/>
            <a:ext cx="63161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Bucket names must be unique within your AWS account.</a:t>
            </a:r>
            <a:endParaRPr lang="en-US" sz="1461" dirty="0"/>
          </a:p>
        </p:txBody>
      </p:sp>
      <p:sp>
        <p:nvSpPr>
          <p:cNvPr id="16" name="Text 4"/>
          <p:cNvSpPr/>
          <p:nvPr/>
        </p:nvSpPr>
        <p:spPr>
          <a:xfrm>
            <a:off x="593963" y="2863428"/>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7" name="Text 5"/>
          <p:cNvSpPr/>
          <p:nvPr/>
        </p:nvSpPr>
        <p:spPr>
          <a:xfrm>
            <a:off x="912261" y="2826306"/>
            <a:ext cx="717384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Bucket names must be globally unique across all AWS accounts.</a:t>
            </a:r>
            <a:endParaRPr lang="en-US" sz="1461" dirty="0"/>
          </a:p>
        </p:txBody>
      </p:sp>
      <p:sp>
        <p:nvSpPr>
          <p:cNvPr id="18" name="Text 6"/>
          <p:cNvSpPr/>
          <p:nvPr/>
        </p:nvSpPr>
        <p:spPr>
          <a:xfrm>
            <a:off x="593963" y="3680128"/>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19" name="Text 7"/>
          <p:cNvSpPr/>
          <p:nvPr/>
        </p:nvSpPr>
        <p:spPr>
          <a:xfrm>
            <a:off x="906026" y="3643005"/>
            <a:ext cx="636938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Bucket names can contain spaces and uppercase letters.</a:t>
            </a:r>
            <a:endParaRPr lang="en-US" sz="1461" dirty="0"/>
          </a:p>
        </p:txBody>
      </p:sp>
      <p:sp>
        <p:nvSpPr>
          <p:cNvPr id="20" name="Text 8"/>
          <p:cNvSpPr/>
          <p:nvPr/>
        </p:nvSpPr>
        <p:spPr>
          <a:xfrm>
            <a:off x="593963" y="4496827"/>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1" name="Text 9"/>
          <p:cNvSpPr/>
          <p:nvPr/>
        </p:nvSpPr>
        <p:spPr>
          <a:xfrm>
            <a:off x="927342" y="4459704"/>
            <a:ext cx="403030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Bucket names must start with "s3-".</a:t>
            </a:r>
            <a:endParaRPr lang="en-US" sz="1461" dirty="0"/>
          </a:p>
        </p:txBody>
      </p:sp>
      <p:sp>
        <p:nvSpPr>
          <p:cNvPr id="23" name="Text 11"/>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341398"/>
            <a:ext cx="278420" cy="334104"/>
          </a:xfrm>
          <a:prstGeom prst="rect">
            <a:avLst/>
          </a:prstGeom>
        </p:spPr>
      </p:pic>
      <p:pic>
        <p:nvPicPr>
          <p:cNvPr id="5" name="Image 3" descr="preencoded.png"/>
          <p:cNvPicPr>
            <a:picLocks noChangeAspect="1"/>
          </p:cNvPicPr>
          <p:nvPr/>
        </p:nvPicPr>
        <p:blipFill>
          <a:blip r:embed="rId6"/>
          <a:stretch>
            <a:fillRect/>
          </a:stretch>
        </p:blipFill>
        <p:spPr>
          <a:xfrm>
            <a:off x="816699" y="1823993"/>
            <a:ext cx="10617091" cy="668209"/>
          </a:xfrm>
          <a:prstGeom prst="rect">
            <a:avLst/>
          </a:prstGeom>
        </p:spPr>
      </p:pic>
      <p:pic>
        <p:nvPicPr>
          <p:cNvPr id="6" name="Image 4" descr="preencoded.png"/>
          <p:cNvPicPr>
            <a:picLocks noChangeAspect="1"/>
          </p:cNvPicPr>
          <p:nvPr/>
        </p:nvPicPr>
        <p:blipFill>
          <a:blip r:embed="rId7"/>
          <a:stretch>
            <a:fillRect/>
          </a:stretch>
        </p:blipFill>
        <p:spPr>
          <a:xfrm>
            <a:off x="816699" y="3160410"/>
            <a:ext cx="10617091" cy="631086"/>
          </a:xfrm>
          <a:prstGeom prst="rect">
            <a:avLst/>
          </a:prstGeom>
        </p:spPr>
      </p:pic>
      <p:pic>
        <p:nvPicPr>
          <p:cNvPr id="7" name="Image 5" descr="preencoded.png"/>
          <p:cNvPicPr>
            <a:picLocks noChangeAspect="1"/>
          </p:cNvPicPr>
          <p:nvPr/>
        </p:nvPicPr>
        <p:blipFill>
          <a:blip r:embed="rId8"/>
          <a:stretch>
            <a:fillRect/>
          </a:stretch>
        </p:blipFill>
        <p:spPr>
          <a:xfrm>
            <a:off x="816699" y="4162723"/>
            <a:ext cx="10617091" cy="1187926"/>
          </a:xfrm>
          <a:prstGeom prst="rect">
            <a:avLst/>
          </a:prstGeom>
        </p:spPr>
      </p:pic>
      <p:pic>
        <p:nvPicPr>
          <p:cNvPr id="8" name="Image 6" descr="preencoded.png"/>
          <p:cNvPicPr>
            <a:picLocks noChangeAspect="1"/>
          </p:cNvPicPr>
          <p:nvPr/>
        </p:nvPicPr>
        <p:blipFill>
          <a:blip r:embed="rId9"/>
          <a:stretch>
            <a:fillRect/>
          </a:stretch>
        </p:blipFill>
        <p:spPr>
          <a:xfrm>
            <a:off x="1002313" y="4348336"/>
            <a:ext cx="167052" cy="296982"/>
          </a:xfrm>
          <a:prstGeom prst="rect">
            <a:avLst/>
          </a:prstGeom>
        </p:spPr>
      </p:pic>
      <p:pic>
        <p:nvPicPr>
          <p:cNvPr id="12" name="Image 10" descr="preencoded.png"/>
          <p:cNvPicPr>
            <a:picLocks noChangeAspect="1"/>
          </p:cNvPicPr>
          <p:nvPr/>
        </p:nvPicPr>
        <p:blipFill>
          <a:blip r:embed="rId10"/>
          <a:stretch>
            <a:fillRect/>
          </a:stretch>
        </p:blipFill>
        <p:spPr>
          <a:xfrm>
            <a:off x="10988317" y="79226"/>
            <a:ext cx="890945" cy="890945"/>
          </a:xfrm>
          <a:prstGeom prst="rect">
            <a:avLst/>
          </a:prstGeom>
        </p:spPr>
      </p:pic>
      <p:sp>
        <p:nvSpPr>
          <p:cNvPr id="14"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endParaRPr lang="en-US" sz="2631" dirty="0"/>
          </a:p>
        </p:txBody>
      </p:sp>
      <p:sp>
        <p:nvSpPr>
          <p:cNvPr id="15" name="Text 1"/>
          <p:cNvSpPr/>
          <p:nvPr/>
        </p:nvSpPr>
        <p:spPr>
          <a:xfrm>
            <a:off x="835260" y="1359959"/>
            <a:ext cx="242712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Correct Answer:</a:t>
            </a:r>
            <a:endParaRPr lang="en-US" sz="1754" dirty="0"/>
          </a:p>
        </p:txBody>
      </p:sp>
      <p:sp>
        <p:nvSpPr>
          <p:cNvPr id="16" name="Text 2"/>
          <p:cNvSpPr/>
          <p:nvPr/>
        </p:nvSpPr>
        <p:spPr>
          <a:xfrm>
            <a:off x="1002313" y="1823993"/>
            <a:ext cx="12740509" cy="668209"/>
          </a:xfrm>
          <a:prstGeom prst="rect">
            <a:avLst/>
          </a:prstGeom>
          <a:noFill/>
          <a:ln/>
        </p:spPr>
        <p:txBody>
          <a:bodyPr vert="horz" wrap="square" lIns="0" tIns="0" rIns="0" bIns="0" rtlCol="0" anchor="t"/>
          <a:lstStyle/>
          <a:p>
            <a:pPr>
              <a:lnSpc>
                <a:spcPts val="2338"/>
              </a:lnSpc>
            </a:pPr>
            <a:r>
              <a:rPr lang="en-US" sz="1754" dirty="0">
                <a:solidFill>
                  <a:srgbClr val="000000"/>
                </a:solidFill>
                <a:latin typeface="ui-sans-serif" pitchFamily="34" charset="0"/>
                <a:ea typeface="ui-sans-serif" pitchFamily="34" charset="-122"/>
                <a:cs typeface="ui-sans-serif" pitchFamily="34" charset="-120"/>
              </a:rPr>
              <a:t>B. Bucket names must be globally unique across all AWS accounts.</a:t>
            </a:r>
            <a:endParaRPr lang="en-US" sz="1754" dirty="0"/>
          </a:p>
        </p:txBody>
      </p:sp>
      <p:sp>
        <p:nvSpPr>
          <p:cNvPr id="17" name="Text 3"/>
          <p:cNvSpPr/>
          <p:nvPr/>
        </p:nvSpPr>
        <p:spPr>
          <a:xfrm>
            <a:off x="445472" y="2789183"/>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8" name="Text 4"/>
          <p:cNvSpPr/>
          <p:nvPr/>
        </p:nvSpPr>
        <p:spPr>
          <a:xfrm>
            <a:off x="1002313" y="3160410"/>
            <a:ext cx="12740509" cy="631086"/>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This global uniqueness prevents naming conflicts and ensures that each bucket can be uniquely identified.</a:t>
            </a:r>
            <a:endParaRPr lang="en-US" sz="1461" dirty="0"/>
          </a:p>
        </p:txBody>
      </p:sp>
      <p:sp>
        <p:nvSpPr>
          <p:cNvPr id="19" name="Text 5"/>
          <p:cNvSpPr/>
          <p:nvPr/>
        </p:nvSpPr>
        <p:spPr>
          <a:xfrm>
            <a:off x="1280733" y="4366898"/>
            <a:ext cx="1827307" cy="259859"/>
          </a:xfrm>
          <a:prstGeom prst="rect">
            <a:avLst/>
          </a:prstGeom>
          <a:noFill/>
          <a:ln/>
        </p:spPr>
        <p:txBody>
          <a:bodyPr vert="horz" wrap="square" lIns="0" tIns="0" rIns="0" bIns="0" rtlCol="0" anchor="t"/>
          <a:lstStyle/>
          <a:p>
            <a:pPr>
              <a:lnSpc>
                <a:spcPts val="2046"/>
              </a:lnSpc>
            </a:pPr>
            <a:r>
              <a:rPr lang="en-US" sz="1461" b="1" dirty="0">
                <a:solidFill>
                  <a:srgbClr val="FF9900"/>
                </a:solidFill>
                <a:latin typeface="ui-sans-serif" pitchFamily="34" charset="0"/>
                <a:ea typeface="ui-sans-serif" pitchFamily="34" charset="-122"/>
                <a:cs typeface="ui-sans-serif" pitchFamily="34" charset="-120"/>
              </a:rPr>
              <a:t>Did you know?</a:t>
            </a:r>
            <a:endParaRPr lang="en-US" sz="1461" dirty="0"/>
          </a:p>
        </p:txBody>
      </p:sp>
      <p:sp>
        <p:nvSpPr>
          <p:cNvPr id="20" name="Text 6"/>
          <p:cNvSpPr/>
          <p:nvPr/>
        </p:nvSpPr>
        <p:spPr>
          <a:xfrm>
            <a:off x="1336417" y="4719564"/>
            <a:ext cx="991176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S3 bucket names must follow specific naming rules including lowercase letters, numbers, periods, and hyphens. They cannot contain spaces or uppercase letters.</a:t>
            </a:r>
            <a:endParaRPr lang="en-US" sz="1169" dirty="0"/>
          </a:p>
        </p:txBody>
      </p:sp>
      <p:sp>
        <p:nvSpPr>
          <p:cNvPr id="21" name="Text 7"/>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380834"/>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380834"/>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3271778"/>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3271778"/>
            <a:ext cx="5345668" cy="593963"/>
          </a:xfrm>
          <a:prstGeom prst="rect">
            <a:avLst/>
          </a:prstGeom>
        </p:spPr>
      </p:pic>
      <p:pic>
        <p:nvPicPr>
          <p:cNvPr id="11" name="Image 9" descr="preencoded.png"/>
          <p:cNvPicPr>
            <a:picLocks noChangeAspect="1"/>
          </p:cNvPicPr>
          <p:nvPr/>
        </p:nvPicPr>
        <p:blipFill>
          <a:blip r:embed="rId6"/>
          <a:stretch>
            <a:fillRect/>
          </a:stretch>
        </p:blipFill>
        <p:spPr>
          <a:xfrm>
            <a:off x="10988317" y="79226"/>
            <a:ext cx="890945" cy="890945"/>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3</a:t>
            </a:r>
            <a:endParaRPr lang="en-US" sz="2631" dirty="0"/>
          </a:p>
        </p:txBody>
      </p:sp>
      <p:sp>
        <p:nvSpPr>
          <p:cNvPr id="14" name="Text 1"/>
          <p:cNvSpPr/>
          <p:nvPr/>
        </p:nvSpPr>
        <p:spPr>
          <a:xfrm>
            <a:off x="445472" y="1341398"/>
            <a:ext cx="10988318" cy="668209"/>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S3 storage class is the default for new objects uploaded to S3 if no specific storage class is specified?</a:t>
            </a:r>
            <a:endParaRPr lang="en-US" sz="2192" dirty="0"/>
          </a:p>
        </p:txBody>
      </p:sp>
      <p:sp>
        <p:nvSpPr>
          <p:cNvPr id="15" name="Text 2"/>
          <p:cNvSpPr/>
          <p:nvPr/>
        </p:nvSpPr>
        <p:spPr>
          <a:xfrm>
            <a:off x="593963" y="2529324"/>
            <a:ext cx="2069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547886"/>
            <a:ext cx="16656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Standard-IA</a:t>
            </a:r>
            <a:endParaRPr lang="en-US" sz="1461" dirty="0"/>
          </a:p>
        </p:txBody>
      </p:sp>
      <p:sp>
        <p:nvSpPr>
          <p:cNvPr id="17" name="Text 4"/>
          <p:cNvSpPr/>
          <p:nvPr/>
        </p:nvSpPr>
        <p:spPr>
          <a:xfrm>
            <a:off x="6236613" y="2529324"/>
            <a:ext cx="20376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547886"/>
            <a:ext cx="17437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One Zone-IA</a:t>
            </a:r>
            <a:endParaRPr lang="en-US" sz="1461" dirty="0"/>
          </a:p>
        </p:txBody>
      </p:sp>
      <p:sp>
        <p:nvSpPr>
          <p:cNvPr id="19" name="Text 6"/>
          <p:cNvSpPr/>
          <p:nvPr/>
        </p:nvSpPr>
        <p:spPr>
          <a:xfrm>
            <a:off x="593963" y="3420269"/>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6" y="3438830"/>
            <a:ext cx="136721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Standard</a:t>
            </a:r>
            <a:endParaRPr lang="en-US" sz="1461" dirty="0"/>
          </a:p>
        </p:txBody>
      </p:sp>
      <p:sp>
        <p:nvSpPr>
          <p:cNvPr id="21" name="Text 8"/>
          <p:cNvSpPr/>
          <p:nvPr/>
        </p:nvSpPr>
        <p:spPr>
          <a:xfrm>
            <a:off x="6236613" y="3420269"/>
            <a:ext cx="2218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438830"/>
            <a:ext cx="230183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Intelligent-Tiering</a:t>
            </a:r>
            <a:endParaRPr lang="en-US" sz="1461" dirty="0"/>
          </a:p>
        </p:txBody>
      </p:sp>
      <p:sp>
        <p:nvSpPr>
          <p:cNvPr id="23" name="Text 10"/>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341398"/>
            <a:ext cx="278420" cy="334104"/>
          </a:xfrm>
          <a:prstGeom prst="rect">
            <a:avLst/>
          </a:prstGeom>
        </p:spPr>
      </p:pic>
      <p:pic>
        <p:nvPicPr>
          <p:cNvPr id="5" name="Image 3" descr="preencoded.png"/>
          <p:cNvPicPr>
            <a:picLocks noChangeAspect="1"/>
          </p:cNvPicPr>
          <p:nvPr/>
        </p:nvPicPr>
        <p:blipFill>
          <a:blip r:embed="rId6"/>
          <a:stretch>
            <a:fillRect/>
          </a:stretch>
        </p:blipFill>
        <p:spPr>
          <a:xfrm>
            <a:off x="445472" y="2120975"/>
            <a:ext cx="10988318" cy="1531311"/>
          </a:xfrm>
          <a:prstGeom prst="rect">
            <a:avLst/>
          </a:prstGeom>
        </p:spPr>
      </p:pic>
      <p:pic>
        <p:nvPicPr>
          <p:cNvPr id="6" name="Image 4" descr="preencoded.png"/>
          <p:cNvPicPr>
            <a:picLocks noChangeAspect="1"/>
          </p:cNvPicPr>
          <p:nvPr/>
        </p:nvPicPr>
        <p:blipFill>
          <a:blip r:embed="rId7"/>
          <a:stretch>
            <a:fillRect/>
          </a:stretch>
        </p:blipFill>
        <p:spPr>
          <a:xfrm>
            <a:off x="445473" y="3949267"/>
            <a:ext cx="3514185" cy="593963"/>
          </a:xfrm>
          <a:prstGeom prst="rect">
            <a:avLst/>
          </a:prstGeom>
        </p:spPr>
      </p:pic>
      <p:pic>
        <p:nvPicPr>
          <p:cNvPr id="7" name="Image 5" descr="preencoded.png"/>
          <p:cNvPicPr>
            <a:picLocks noChangeAspect="1"/>
          </p:cNvPicPr>
          <p:nvPr/>
        </p:nvPicPr>
        <p:blipFill>
          <a:blip r:embed="rId8"/>
          <a:stretch>
            <a:fillRect/>
          </a:stretch>
        </p:blipFill>
        <p:spPr>
          <a:xfrm>
            <a:off x="593963" y="4097758"/>
            <a:ext cx="167052" cy="296982"/>
          </a:xfrm>
          <a:prstGeom prst="rect">
            <a:avLst/>
          </a:prstGeom>
        </p:spPr>
      </p:pic>
      <p:pic>
        <p:nvPicPr>
          <p:cNvPr id="8" name="Image 6" descr="preencoded.png"/>
          <p:cNvPicPr>
            <a:picLocks noChangeAspect="1"/>
          </p:cNvPicPr>
          <p:nvPr/>
        </p:nvPicPr>
        <p:blipFill>
          <a:blip r:embed="rId9"/>
          <a:stretch>
            <a:fillRect/>
          </a:stretch>
        </p:blipFill>
        <p:spPr>
          <a:xfrm>
            <a:off x="4182393" y="3949267"/>
            <a:ext cx="3514331" cy="593963"/>
          </a:xfrm>
          <a:prstGeom prst="rect">
            <a:avLst/>
          </a:prstGeom>
        </p:spPr>
      </p:pic>
      <p:pic>
        <p:nvPicPr>
          <p:cNvPr id="9" name="Image 7" descr="preencoded.png"/>
          <p:cNvPicPr>
            <a:picLocks noChangeAspect="1"/>
          </p:cNvPicPr>
          <p:nvPr/>
        </p:nvPicPr>
        <p:blipFill>
          <a:blip r:embed="rId10"/>
          <a:stretch>
            <a:fillRect/>
          </a:stretch>
        </p:blipFill>
        <p:spPr>
          <a:xfrm>
            <a:off x="4330884" y="4097758"/>
            <a:ext cx="222736" cy="296982"/>
          </a:xfrm>
          <a:prstGeom prst="rect">
            <a:avLst/>
          </a:prstGeom>
        </p:spPr>
      </p:pic>
      <p:pic>
        <p:nvPicPr>
          <p:cNvPr id="10" name="Image 8" descr="preencoded.png"/>
          <p:cNvPicPr>
            <a:picLocks noChangeAspect="1"/>
          </p:cNvPicPr>
          <p:nvPr/>
        </p:nvPicPr>
        <p:blipFill>
          <a:blip r:embed="rId11"/>
          <a:stretch>
            <a:fillRect/>
          </a:stretch>
        </p:blipFill>
        <p:spPr>
          <a:xfrm>
            <a:off x="7919460" y="3949267"/>
            <a:ext cx="3514185" cy="593963"/>
          </a:xfrm>
          <a:prstGeom prst="rect">
            <a:avLst/>
          </a:prstGeom>
        </p:spPr>
      </p:pic>
      <p:pic>
        <p:nvPicPr>
          <p:cNvPr id="11" name="Image 9" descr="preencoded.png"/>
          <p:cNvPicPr>
            <a:picLocks noChangeAspect="1"/>
          </p:cNvPicPr>
          <p:nvPr/>
        </p:nvPicPr>
        <p:blipFill>
          <a:blip r:embed="rId12"/>
          <a:stretch>
            <a:fillRect/>
          </a:stretch>
        </p:blipFill>
        <p:spPr>
          <a:xfrm>
            <a:off x="8067951" y="4097758"/>
            <a:ext cx="250578" cy="296982"/>
          </a:xfrm>
          <a:prstGeom prst="rect">
            <a:avLst/>
          </a:prstGeom>
        </p:spPr>
      </p:pic>
      <p:pic>
        <p:nvPicPr>
          <p:cNvPr id="12" name="Image 10" descr="preencoded.png"/>
          <p:cNvPicPr>
            <a:picLocks noChangeAspect="1"/>
          </p:cNvPicPr>
          <p:nvPr/>
        </p:nvPicPr>
        <p:blipFill>
          <a:blip r:embed="rId13"/>
          <a:stretch>
            <a:fillRect/>
          </a:stretch>
        </p:blipFill>
        <p:spPr>
          <a:xfrm>
            <a:off x="445472" y="4840212"/>
            <a:ext cx="10988318" cy="816699"/>
          </a:xfrm>
          <a:prstGeom prst="rect">
            <a:avLst/>
          </a:prstGeom>
        </p:spPr>
      </p:pic>
      <p:pic>
        <p:nvPicPr>
          <p:cNvPr id="13" name="Image 11" descr="preencoded.png"/>
          <p:cNvPicPr>
            <a:picLocks noChangeAspect="1"/>
          </p:cNvPicPr>
          <p:nvPr/>
        </p:nvPicPr>
        <p:blipFill>
          <a:blip r:embed="rId14"/>
          <a:stretch>
            <a:fillRect/>
          </a:stretch>
        </p:blipFill>
        <p:spPr>
          <a:xfrm>
            <a:off x="593963" y="4988703"/>
            <a:ext cx="167052" cy="296982"/>
          </a:xfrm>
          <a:prstGeom prst="rect">
            <a:avLst/>
          </a:prstGeom>
        </p:spPr>
      </p:pic>
      <p:pic>
        <p:nvPicPr>
          <p:cNvPr id="17" name="Image 15" descr="preencoded.png"/>
          <p:cNvPicPr>
            <a:picLocks noChangeAspect="1"/>
          </p:cNvPicPr>
          <p:nvPr/>
        </p:nvPicPr>
        <p:blipFill>
          <a:blip r:embed="rId15"/>
          <a:stretch>
            <a:fillRect/>
          </a:stretch>
        </p:blipFill>
        <p:spPr>
          <a:xfrm>
            <a:off x="10988317" y="79226"/>
            <a:ext cx="890945" cy="890945"/>
          </a:xfrm>
          <a:prstGeom prst="rect">
            <a:avLst/>
          </a:prstGeom>
        </p:spPr>
      </p:pic>
      <p:sp>
        <p:nvSpPr>
          <p:cNvPr id="20" name="Text 1"/>
          <p:cNvSpPr/>
          <p:nvPr/>
        </p:nvSpPr>
        <p:spPr>
          <a:xfrm>
            <a:off x="835260" y="1341398"/>
            <a:ext cx="5960455" cy="334104"/>
          </a:xfrm>
          <a:prstGeom prst="rect">
            <a:avLst/>
          </a:prstGeom>
          <a:noFill/>
          <a:ln/>
        </p:spPr>
        <p:txBody>
          <a:bodyPr vert="horz" wrap="square" lIns="0" tIns="0" rIns="0" bIns="0" rtlCol="0" anchor="t"/>
          <a:lstStyle/>
          <a:p>
            <a:pPr>
              <a:lnSpc>
                <a:spcPts val="2631"/>
              </a:lnSpc>
            </a:pPr>
            <a:r>
              <a:rPr lang="en-US" sz="2192" b="1" dirty="0">
                <a:solidFill>
                  <a:srgbClr val="374151"/>
                </a:solidFill>
                <a:latin typeface="ui-sans-serif" pitchFamily="34" charset="0"/>
                <a:ea typeface="ui-sans-serif" pitchFamily="34" charset="-122"/>
                <a:cs typeface="ui-sans-serif" pitchFamily="34" charset="-120"/>
              </a:rPr>
              <a:t>Correct Answer: </a:t>
            </a:r>
            <a:r>
              <a:rPr lang="en-US" sz="2192" b="1" dirty="0">
                <a:solidFill>
                  <a:srgbClr val="FF9900"/>
                </a:solidFill>
                <a:latin typeface="ui-sans-serif" pitchFamily="34" charset="0"/>
                <a:ea typeface="ui-sans-serif" pitchFamily="34" charset="-122"/>
                <a:cs typeface="ui-sans-serif" pitchFamily="34" charset="-120"/>
              </a:rPr>
              <a:t>C. S3 Standard</a:t>
            </a:r>
            <a:endParaRPr lang="en-US" sz="2192" dirty="0"/>
          </a:p>
        </p:txBody>
      </p:sp>
      <p:sp>
        <p:nvSpPr>
          <p:cNvPr id="21" name="Text 2"/>
          <p:cNvSpPr/>
          <p:nvPr/>
        </p:nvSpPr>
        <p:spPr>
          <a:xfrm>
            <a:off x="668209" y="2343711"/>
            <a:ext cx="10542845" cy="1085839"/>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S3 Standard is the default storage class for new objects uploaded to S3. It is designed for frequently accessed data, offering high availability, high durability, and low latency access, making it suitable for a wide range of use cases.</a:t>
            </a:r>
            <a:endParaRPr lang="en-US" sz="1754" dirty="0"/>
          </a:p>
        </p:txBody>
      </p:sp>
      <p:sp>
        <p:nvSpPr>
          <p:cNvPr id="22" name="Text 3"/>
          <p:cNvSpPr/>
          <p:nvPr/>
        </p:nvSpPr>
        <p:spPr>
          <a:xfrm>
            <a:off x="872384" y="4116319"/>
            <a:ext cx="179685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Availability</a:t>
            </a:r>
            <a:endParaRPr lang="en-US" sz="1461" dirty="0"/>
          </a:p>
        </p:txBody>
      </p:sp>
      <p:sp>
        <p:nvSpPr>
          <p:cNvPr id="23" name="Text 4"/>
          <p:cNvSpPr/>
          <p:nvPr/>
        </p:nvSpPr>
        <p:spPr>
          <a:xfrm>
            <a:off x="4664989" y="4116319"/>
            <a:ext cx="166965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Durability</a:t>
            </a:r>
            <a:endParaRPr lang="en-US" sz="1461" dirty="0"/>
          </a:p>
        </p:txBody>
      </p:sp>
      <p:sp>
        <p:nvSpPr>
          <p:cNvPr id="24" name="Text 5"/>
          <p:cNvSpPr/>
          <p:nvPr/>
        </p:nvSpPr>
        <p:spPr>
          <a:xfrm>
            <a:off x="8429896" y="4116319"/>
            <a:ext cx="222318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Low Latency Access</a:t>
            </a:r>
            <a:endParaRPr lang="en-US" sz="1461" dirty="0"/>
          </a:p>
        </p:txBody>
      </p:sp>
      <p:sp>
        <p:nvSpPr>
          <p:cNvPr id="25" name="Text 6"/>
          <p:cNvSpPr/>
          <p:nvPr/>
        </p:nvSpPr>
        <p:spPr>
          <a:xfrm>
            <a:off x="909506" y="4988703"/>
            <a:ext cx="10375793"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r>
              <a:rPr lang="en-US" sz="1315" dirty="0">
                <a:solidFill>
                  <a:srgbClr val="374151"/>
                </a:solidFill>
                <a:latin typeface="ui-sans-serif" pitchFamily="34" charset="0"/>
                <a:ea typeface="ui-sans-serif" pitchFamily="34" charset="-122"/>
                <a:cs typeface="ui-sans-serif" pitchFamily="34" charset="-120"/>
              </a:rPr>
              <a:t> S3 Standard is designed for 99.999999999% (11 nines) durability, meaning you can expect to lose one object every 10,000 years on average.</a:t>
            </a:r>
            <a:endParaRPr lang="en-US" sz="1315" dirty="0"/>
          </a:p>
        </p:txBody>
      </p:sp>
      <p:sp>
        <p:nvSpPr>
          <p:cNvPr id="26" name="Text 7"/>
          <p:cNvSpPr/>
          <p:nvPr/>
        </p:nvSpPr>
        <p:spPr>
          <a:xfrm>
            <a:off x="10170169" y="6037419"/>
            <a:ext cx="1338157"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3459F-A996-4799-56DF-0056BABE7200}"/>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E2F8098C-B42E-1044-3439-A2FDBF7CF822}"/>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00338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25191" y="79227"/>
            <a:ext cx="11879263" cy="6682085"/>
          </a:xfrm>
          <a:prstGeom prst="rect">
            <a:avLst/>
          </a:prstGeom>
        </p:spPr>
      </p:pic>
      <p:pic>
        <p:nvPicPr>
          <p:cNvPr id="5" name="Image 3" descr="preencoded.png"/>
          <p:cNvPicPr>
            <a:picLocks noChangeAspect="1"/>
          </p:cNvPicPr>
          <p:nvPr/>
        </p:nvPicPr>
        <p:blipFill>
          <a:blip r:embed="rId5"/>
          <a:stretch>
            <a:fillRect/>
          </a:stretch>
        </p:blipFill>
        <p:spPr>
          <a:xfrm>
            <a:off x="593963" y="1044417"/>
            <a:ext cx="3415288" cy="5234300"/>
          </a:xfrm>
          <a:prstGeom prst="rect">
            <a:avLst/>
          </a:prstGeom>
        </p:spPr>
      </p:pic>
      <p:pic>
        <p:nvPicPr>
          <p:cNvPr id="6" name="Image 4" descr="preencoded.png"/>
          <p:cNvPicPr>
            <a:picLocks noChangeAspect="1"/>
          </p:cNvPicPr>
          <p:nvPr/>
        </p:nvPicPr>
        <p:blipFill>
          <a:blip r:embed="rId6"/>
          <a:stretch>
            <a:fillRect/>
          </a:stretch>
        </p:blipFill>
        <p:spPr>
          <a:xfrm>
            <a:off x="779576" y="1230030"/>
            <a:ext cx="3044061" cy="445472"/>
          </a:xfrm>
          <a:prstGeom prst="rect">
            <a:avLst/>
          </a:prstGeom>
        </p:spPr>
      </p:pic>
      <p:pic>
        <p:nvPicPr>
          <p:cNvPr id="7" name="Image 5" descr="preencoded.png"/>
          <p:cNvPicPr>
            <a:picLocks noChangeAspect="1"/>
          </p:cNvPicPr>
          <p:nvPr/>
        </p:nvPicPr>
        <p:blipFill>
          <a:blip r:embed="rId7"/>
          <a:stretch>
            <a:fillRect/>
          </a:stretch>
        </p:blipFill>
        <p:spPr>
          <a:xfrm>
            <a:off x="853822" y="1304275"/>
            <a:ext cx="250578" cy="296982"/>
          </a:xfrm>
          <a:prstGeom prst="rect">
            <a:avLst/>
          </a:prstGeom>
        </p:spPr>
      </p:pic>
      <p:pic>
        <p:nvPicPr>
          <p:cNvPr id="8" name="Image 6" descr="preencoded.png"/>
          <p:cNvPicPr>
            <a:picLocks noChangeAspect="1"/>
          </p:cNvPicPr>
          <p:nvPr/>
        </p:nvPicPr>
        <p:blipFill>
          <a:blip r:embed="rId8"/>
          <a:stretch>
            <a:fillRect/>
          </a:stretch>
        </p:blipFill>
        <p:spPr>
          <a:xfrm>
            <a:off x="779577" y="2083852"/>
            <a:ext cx="185613" cy="148491"/>
          </a:xfrm>
          <a:prstGeom prst="rect">
            <a:avLst/>
          </a:prstGeom>
        </p:spPr>
      </p:pic>
      <p:pic>
        <p:nvPicPr>
          <p:cNvPr id="9" name="Image 7" descr="preencoded.png"/>
          <p:cNvPicPr>
            <a:picLocks noChangeAspect="1"/>
          </p:cNvPicPr>
          <p:nvPr/>
        </p:nvPicPr>
        <p:blipFill>
          <a:blip r:embed="rId9"/>
          <a:stretch>
            <a:fillRect/>
          </a:stretch>
        </p:blipFill>
        <p:spPr>
          <a:xfrm>
            <a:off x="779577" y="2752060"/>
            <a:ext cx="185613" cy="148491"/>
          </a:xfrm>
          <a:prstGeom prst="rect">
            <a:avLst/>
          </a:prstGeom>
        </p:spPr>
      </p:pic>
      <p:pic>
        <p:nvPicPr>
          <p:cNvPr id="10" name="Image 8" descr="preencoded.png"/>
          <p:cNvPicPr>
            <a:picLocks noChangeAspect="1"/>
          </p:cNvPicPr>
          <p:nvPr/>
        </p:nvPicPr>
        <p:blipFill>
          <a:blip r:embed="rId10"/>
          <a:stretch>
            <a:fillRect/>
          </a:stretch>
        </p:blipFill>
        <p:spPr>
          <a:xfrm>
            <a:off x="779577" y="3420269"/>
            <a:ext cx="185613" cy="148491"/>
          </a:xfrm>
          <a:prstGeom prst="rect">
            <a:avLst/>
          </a:prstGeom>
        </p:spPr>
      </p:pic>
      <p:pic>
        <p:nvPicPr>
          <p:cNvPr id="11" name="Image 9" descr="preencoded.png"/>
          <p:cNvPicPr>
            <a:picLocks noChangeAspect="1"/>
          </p:cNvPicPr>
          <p:nvPr/>
        </p:nvPicPr>
        <p:blipFill>
          <a:blip r:embed="rId11"/>
          <a:stretch>
            <a:fillRect/>
          </a:stretch>
        </p:blipFill>
        <p:spPr>
          <a:xfrm>
            <a:off x="779577" y="4199845"/>
            <a:ext cx="185613" cy="148491"/>
          </a:xfrm>
          <a:prstGeom prst="rect">
            <a:avLst/>
          </a:prstGeom>
        </p:spPr>
      </p:pic>
      <p:pic>
        <p:nvPicPr>
          <p:cNvPr id="12" name="Image 10" descr="preencoded.png"/>
          <p:cNvPicPr>
            <a:picLocks noChangeAspect="1"/>
          </p:cNvPicPr>
          <p:nvPr/>
        </p:nvPicPr>
        <p:blipFill>
          <a:blip r:embed="rId12"/>
          <a:stretch>
            <a:fillRect/>
          </a:stretch>
        </p:blipFill>
        <p:spPr>
          <a:xfrm>
            <a:off x="779577" y="4868054"/>
            <a:ext cx="185613" cy="148491"/>
          </a:xfrm>
          <a:prstGeom prst="rect">
            <a:avLst/>
          </a:prstGeom>
        </p:spPr>
      </p:pic>
      <p:pic>
        <p:nvPicPr>
          <p:cNvPr id="13" name="Image 11" descr="preencoded.png"/>
          <p:cNvPicPr>
            <a:picLocks noChangeAspect="1"/>
          </p:cNvPicPr>
          <p:nvPr/>
        </p:nvPicPr>
        <p:blipFill>
          <a:blip r:embed="rId13"/>
          <a:stretch>
            <a:fillRect/>
          </a:stretch>
        </p:blipFill>
        <p:spPr>
          <a:xfrm>
            <a:off x="4231987" y="1044417"/>
            <a:ext cx="3415288" cy="5234300"/>
          </a:xfrm>
          <a:prstGeom prst="rect">
            <a:avLst/>
          </a:prstGeom>
        </p:spPr>
      </p:pic>
      <p:pic>
        <p:nvPicPr>
          <p:cNvPr id="14" name="Image 12" descr="preencoded.png"/>
          <p:cNvPicPr>
            <a:picLocks noChangeAspect="1"/>
          </p:cNvPicPr>
          <p:nvPr/>
        </p:nvPicPr>
        <p:blipFill>
          <a:blip r:embed="rId14"/>
          <a:stretch>
            <a:fillRect/>
          </a:stretch>
        </p:blipFill>
        <p:spPr>
          <a:xfrm>
            <a:off x="4417601" y="1230030"/>
            <a:ext cx="3044061" cy="445472"/>
          </a:xfrm>
          <a:prstGeom prst="rect">
            <a:avLst/>
          </a:prstGeom>
        </p:spPr>
      </p:pic>
      <p:pic>
        <p:nvPicPr>
          <p:cNvPr id="15" name="Image 13" descr="preencoded.png"/>
          <p:cNvPicPr>
            <a:picLocks noChangeAspect="1"/>
          </p:cNvPicPr>
          <p:nvPr/>
        </p:nvPicPr>
        <p:blipFill>
          <a:blip r:embed="rId15"/>
          <a:stretch>
            <a:fillRect/>
          </a:stretch>
        </p:blipFill>
        <p:spPr>
          <a:xfrm>
            <a:off x="4491846" y="1304275"/>
            <a:ext cx="167052" cy="296982"/>
          </a:xfrm>
          <a:prstGeom prst="rect">
            <a:avLst/>
          </a:prstGeom>
        </p:spPr>
      </p:pic>
      <p:pic>
        <p:nvPicPr>
          <p:cNvPr id="16" name="Image 14" descr="preencoded.png"/>
          <p:cNvPicPr>
            <a:picLocks noChangeAspect="1"/>
          </p:cNvPicPr>
          <p:nvPr/>
        </p:nvPicPr>
        <p:blipFill>
          <a:blip r:embed="rId16"/>
          <a:stretch>
            <a:fillRect/>
          </a:stretch>
        </p:blipFill>
        <p:spPr>
          <a:xfrm>
            <a:off x="4417601" y="2083852"/>
            <a:ext cx="185613" cy="148491"/>
          </a:xfrm>
          <a:prstGeom prst="rect">
            <a:avLst/>
          </a:prstGeom>
        </p:spPr>
      </p:pic>
      <p:pic>
        <p:nvPicPr>
          <p:cNvPr id="17" name="Image 15" descr="preencoded.png"/>
          <p:cNvPicPr>
            <a:picLocks noChangeAspect="1"/>
          </p:cNvPicPr>
          <p:nvPr/>
        </p:nvPicPr>
        <p:blipFill>
          <a:blip r:embed="rId17"/>
          <a:stretch>
            <a:fillRect/>
          </a:stretch>
        </p:blipFill>
        <p:spPr>
          <a:xfrm>
            <a:off x="4417601" y="2752060"/>
            <a:ext cx="185613" cy="148491"/>
          </a:xfrm>
          <a:prstGeom prst="rect">
            <a:avLst/>
          </a:prstGeom>
        </p:spPr>
      </p:pic>
      <p:pic>
        <p:nvPicPr>
          <p:cNvPr id="18" name="Image 16" descr="preencoded.png"/>
          <p:cNvPicPr>
            <a:picLocks noChangeAspect="1"/>
          </p:cNvPicPr>
          <p:nvPr/>
        </p:nvPicPr>
        <p:blipFill>
          <a:blip r:embed="rId18"/>
          <a:stretch>
            <a:fillRect/>
          </a:stretch>
        </p:blipFill>
        <p:spPr>
          <a:xfrm>
            <a:off x="4417601" y="3420269"/>
            <a:ext cx="185613" cy="148491"/>
          </a:xfrm>
          <a:prstGeom prst="rect">
            <a:avLst/>
          </a:prstGeom>
        </p:spPr>
      </p:pic>
      <p:pic>
        <p:nvPicPr>
          <p:cNvPr id="19" name="Image 17" descr="preencoded.png"/>
          <p:cNvPicPr>
            <a:picLocks noChangeAspect="1"/>
          </p:cNvPicPr>
          <p:nvPr/>
        </p:nvPicPr>
        <p:blipFill>
          <a:blip r:embed="rId19"/>
          <a:stretch>
            <a:fillRect/>
          </a:stretch>
        </p:blipFill>
        <p:spPr>
          <a:xfrm>
            <a:off x="4417601" y="4199845"/>
            <a:ext cx="185613" cy="148491"/>
          </a:xfrm>
          <a:prstGeom prst="rect">
            <a:avLst/>
          </a:prstGeom>
        </p:spPr>
      </p:pic>
      <p:pic>
        <p:nvPicPr>
          <p:cNvPr id="20" name="Image 18" descr="preencoded.png"/>
          <p:cNvPicPr>
            <a:picLocks noChangeAspect="1"/>
          </p:cNvPicPr>
          <p:nvPr/>
        </p:nvPicPr>
        <p:blipFill>
          <a:blip r:embed="rId20"/>
          <a:stretch>
            <a:fillRect/>
          </a:stretch>
        </p:blipFill>
        <p:spPr>
          <a:xfrm>
            <a:off x="4417601" y="4979422"/>
            <a:ext cx="185613" cy="148491"/>
          </a:xfrm>
          <a:prstGeom prst="rect">
            <a:avLst/>
          </a:prstGeom>
        </p:spPr>
      </p:pic>
      <p:pic>
        <p:nvPicPr>
          <p:cNvPr id="21" name="Image 19" descr="preencoded.png"/>
          <p:cNvPicPr>
            <a:picLocks noChangeAspect="1"/>
          </p:cNvPicPr>
          <p:nvPr/>
        </p:nvPicPr>
        <p:blipFill>
          <a:blip r:embed="rId13"/>
          <a:stretch>
            <a:fillRect/>
          </a:stretch>
        </p:blipFill>
        <p:spPr>
          <a:xfrm>
            <a:off x="7870011" y="1044417"/>
            <a:ext cx="3415288" cy="5234300"/>
          </a:xfrm>
          <a:prstGeom prst="rect">
            <a:avLst/>
          </a:prstGeom>
        </p:spPr>
      </p:pic>
      <p:pic>
        <p:nvPicPr>
          <p:cNvPr id="22" name="Image 20" descr="preencoded.png"/>
          <p:cNvPicPr>
            <a:picLocks noChangeAspect="1"/>
          </p:cNvPicPr>
          <p:nvPr/>
        </p:nvPicPr>
        <p:blipFill>
          <a:blip r:embed="rId21"/>
          <a:stretch>
            <a:fillRect/>
          </a:stretch>
        </p:blipFill>
        <p:spPr>
          <a:xfrm>
            <a:off x="8055625" y="1230030"/>
            <a:ext cx="3044061" cy="445472"/>
          </a:xfrm>
          <a:prstGeom prst="rect">
            <a:avLst/>
          </a:prstGeom>
        </p:spPr>
      </p:pic>
      <p:pic>
        <p:nvPicPr>
          <p:cNvPr id="23" name="Image 21" descr="preencoded.png"/>
          <p:cNvPicPr>
            <a:picLocks noChangeAspect="1"/>
          </p:cNvPicPr>
          <p:nvPr/>
        </p:nvPicPr>
        <p:blipFill>
          <a:blip r:embed="rId22"/>
          <a:stretch>
            <a:fillRect/>
          </a:stretch>
        </p:blipFill>
        <p:spPr>
          <a:xfrm>
            <a:off x="8129870" y="1304275"/>
            <a:ext cx="222736" cy="296982"/>
          </a:xfrm>
          <a:prstGeom prst="rect">
            <a:avLst/>
          </a:prstGeom>
        </p:spPr>
      </p:pic>
      <p:pic>
        <p:nvPicPr>
          <p:cNvPr id="24" name="Image 22" descr="preencoded.png"/>
          <p:cNvPicPr>
            <a:picLocks noChangeAspect="1"/>
          </p:cNvPicPr>
          <p:nvPr/>
        </p:nvPicPr>
        <p:blipFill>
          <a:blip r:embed="rId23"/>
          <a:stretch>
            <a:fillRect/>
          </a:stretch>
        </p:blipFill>
        <p:spPr>
          <a:xfrm>
            <a:off x="8055625" y="1972484"/>
            <a:ext cx="185613" cy="148491"/>
          </a:xfrm>
          <a:prstGeom prst="rect">
            <a:avLst/>
          </a:prstGeom>
        </p:spPr>
      </p:pic>
      <p:pic>
        <p:nvPicPr>
          <p:cNvPr id="25" name="Image 23" descr="preencoded.png"/>
          <p:cNvPicPr>
            <a:picLocks noChangeAspect="1"/>
          </p:cNvPicPr>
          <p:nvPr/>
        </p:nvPicPr>
        <p:blipFill>
          <a:blip r:embed="rId24"/>
          <a:stretch>
            <a:fillRect/>
          </a:stretch>
        </p:blipFill>
        <p:spPr>
          <a:xfrm>
            <a:off x="8055625" y="2640692"/>
            <a:ext cx="185613" cy="148491"/>
          </a:xfrm>
          <a:prstGeom prst="rect">
            <a:avLst/>
          </a:prstGeom>
        </p:spPr>
      </p:pic>
      <p:pic>
        <p:nvPicPr>
          <p:cNvPr id="26" name="Image 24" descr="preencoded.png"/>
          <p:cNvPicPr>
            <a:picLocks noChangeAspect="1"/>
          </p:cNvPicPr>
          <p:nvPr/>
        </p:nvPicPr>
        <p:blipFill>
          <a:blip r:embed="rId25"/>
          <a:stretch>
            <a:fillRect/>
          </a:stretch>
        </p:blipFill>
        <p:spPr>
          <a:xfrm>
            <a:off x="8055625" y="3420269"/>
            <a:ext cx="185613" cy="148491"/>
          </a:xfrm>
          <a:prstGeom prst="rect">
            <a:avLst/>
          </a:prstGeom>
        </p:spPr>
      </p:pic>
      <p:pic>
        <p:nvPicPr>
          <p:cNvPr id="27" name="Image 25" descr="preencoded.png"/>
          <p:cNvPicPr>
            <a:picLocks noChangeAspect="1"/>
          </p:cNvPicPr>
          <p:nvPr/>
        </p:nvPicPr>
        <p:blipFill>
          <a:blip r:embed="rId26"/>
          <a:stretch>
            <a:fillRect/>
          </a:stretch>
        </p:blipFill>
        <p:spPr>
          <a:xfrm>
            <a:off x="8055625" y="4199845"/>
            <a:ext cx="185613" cy="148491"/>
          </a:xfrm>
          <a:prstGeom prst="rect">
            <a:avLst/>
          </a:prstGeom>
        </p:spPr>
      </p:pic>
      <p:pic>
        <p:nvPicPr>
          <p:cNvPr id="28" name="Image 26" descr="preencoded.png"/>
          <p:cNvPicPr>
            <a:picLocks noChangeAspect="1"/>
          </p:cNvPicPr>
          <p:nvPr/>
        </p:nvPicPr>
        <p:blipFill>
          <a:blip r:embed="rId27"/>
          <a:stretch>
            <a:fillRect/>
          </a:stretch>
        </p:blipFill>
        <p:spPr>
          <a:xfrm>
            <a:off x="8055625" y="4979422"/>
            <a:ext cx="185613" cy="148491"/>
          </a:xfrm>
          <a:prstGeom prst="rect">
            <a:avLst/>
          </a:prstGeom>
        </p:spPr>
      </p:pic>
      <p:sp>
        <p:nvSpPr>
          <p:cNvPr id="30"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Optimal Use Cases for Different Storage Types</a:t>
            </a:r>
            <a:endParaRPr lang="en-US" sz="2631" dirty="0"/>
          </a:p>
        </p:txBody>
      </p:sp>
      <p:sp>
        <p:nvSpPr>
          <p:cNvPr id="31" name="Text 1"/>
          <p:cNvSpPr/>
          <p:nvPr/>
        </p:nvSpPr>
        <p:spPr>
          <a:xfrm>
            <a:off x="1215768" y="1304275"/>
            <a:ext cx="179737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Block Storage</a:t>
            </a:r>
            <a:endParaRPr lang="en-US" sz="1754" dirty="0"/>
          </a:p>
        </p:txBody>
      </p:sp>
      <p:sp>
        <p:nvSpPr>
          <p:cNvPr id="32" name="Text 2"/>
          <p:cNvSpPr/>
          <p:nvPr/>
        </p:nvSpPr>
        <p:spPr>
          <a:xfrm>
            <a:off x="1039435" y="1823993"/>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Databases</a:t>
            </a:r>
            <a:r>
              <a:rPr lang="en-US" sz="1169" dirty="0">
                <a:solidFill>
                  <a:srgbClr val="000000"/>
                </a:solidFill>
                <a:latin typeface="Arial" pitchFamily="34" charset="0"/>
                <a:ea typeface="Arial" pitchFamily="34" charset="-122"/>
                <a:cs typeface="Arial" pitchFamily="34" charset="-120"/>
              </a:rPr>
              <a:t>: Relational, transactional, and time-series databases requiring consistent low-latency storage</a:t>
            </a:r>
            <a:endParaRPr lang="en-US" sz="1169" dirty="0"/>
          </a:p>
        </p:txBody>
      </p:sp>
      <p:sp>
        <p:nvSpPr>
          <p:cNvPr id="33" name="Text 3"/>
          <p:cNvSpPr/>
          <p:nvPr/>
        </p:nvSpPr>
        <p:spPr>
          <a:xfrm>
            <a:off x="1039435" y="2603570"/>
            <a:ext cx="2784202"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Virtual Machines</a:t>
            </a:r>
            <a:r>
              <a:rPr lang="en-US" sz="1169" dirty="0">
                <a:solidFill>
                  <a:srgbClr val="000000"/>
                </a:solidFill>
                <a:latin typeface="Arial" pitchFamily="34" charset="0"/>
                <a:ea typeface="Arial" pitchFamily="34" charset="-122"/>
                <a:cs typeface="Arial" pitchFamily="34" charset="-120"/>
              </a:rPr>
              <a:t>: Primary storage for cloud instances and operating systems</a:t>
            </a:r>
            <a:endParaRPr lang="en-US" sz="1169" dirty="0"/>
          </a:p>
        </p:txBody>
      </p:sp>
      <p:sp>
        <p:nvSpPr>
          <p:cNvPr id="34" name="Text 4"/>
          <p:cNvSpPr/>
          <p:nvPr/>
        </p:nvSpPr>
        <p:spPr>
          <a:xfrm>
            <a:off x="1039435" y="3160410"/>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Transactional Workloads</a:t>
            </a:r>
            <a:r>
              <a:rPr lang="en-US" sz="1169" dirty="0">
                <a:solidFill>
                  <a:srgbClr val="000000"/>
                </a:solidFill>
                <a:latin typeface="Arial" pitchFamily="34" charset="0"/>
                <a:ea typeface="Arial" pitchFamily="34" charset="-122"/>
                <a:cs typeface="Arial" pitchFamily="34" charset="-120"/>
              </a:rPr>
              <a:t>: Applications with frequent updates and high I/O operations</a:t>
            </a:r>
            <a:endParaRPr lang="en-US" sz="1169" dirty="0"/>
          </a:p>
        </p:txBody>
      </p:sp>
      <p:sp>
        <p:nvSpPr>
          <p:cNvPr id="35" name="Text 5"/>
          <p:cNvSpPr/>
          <p:nvPr/>
        </p:nvSpPr>
        <p:spPr>
          <a:xfrm>
            <a:off x="1039435" y="3939986"/>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Storage Area Networks</a:t>
            </a:r>
            <a:r>
              <a:rPr lang="en-US" sz="1169" dirty="0">
                <a:solidFill>
                  <a:srgbClr val="000000"/>
                </a:solidFill>
                <a:latin typeface="Arial" pitchFamily="34" charset="0"/>
                <a:ea typeface="Arial" pitchFamily="34" charset="-122"/>
                <a:cs typeface="Arial" pitchFamily="34" charset="-120"/>
              </a:rPr>
              <a:t>: Presenting block storage to multiple networked systems</a:t>
            </a:r>
            <a:endParaRPr lang="en-US" sz="1169" dirty="0"/>
          </a:p>
        </p:txBody>
      </p:sp>
      <p:sp>
        <p:nvSpPr>
          <p:cNvPr id="36" name="Text 6"/>
          <p:cNvSpPr/>
          <p:nvPr/>
        </p:nvSpPr>
        <p:spPr>
          <a:xfrm>
            <a:off x="1039435" y="4719564"/>
            <a:ext cx="2784202"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Container Persistent Volumes</a:t>
            </a:r>
            <a:r>
              <a:rPr lang="en-US" sz="1169" dirty="0">
                <a:solidFill>
                  <a:srgbClr val="000000"/>
                </a:solidFill>
                <a:latin typeface="Arial" pitchFamily="34" charset="0"/>
                <a:ea typeface="Arial" pitchFamily="34" charset="-122"/>
                <a:cs typeface="Arial" pitchFamily="34" charset="-120"/>
              </a:rPr>
              <a:t>: For data persistence in containerized applications</a:t>
            </a:r>
            <a:endParaRPr lang="en-US" sz="1169" dirty="0"/>
          </a:p>
        </p:txBody>
      </p:sp>
      <p:sp>
        <p:nvSpPr>
          <p:cNvPr id="37" name="Text 7"/>
          <p:cNvSpPr/>
          <p:nvPr/>
        </p:nvSpPr>
        <p:spPr>
          <a:xfrm>
            <a:off x="4770266" y="1304275"/>
            <a:ext cx="152991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File Storage</a:t>
            </a:r>
            <a:endParaRPr lang="en-US" sz="1754" dirty="0"/>
          </a:p>
        </p:txBody>
      </p:sp>
      <p:sp>
        <p:nvSpPr>
          <p:cNvPr id="38" name="Text 8"/>
          <p:cNvSpPr/>
          <p:nvPr/>
        </p:nvSpPr>
        <p:spPr>
          <a:xfrm>
            <a:off x="4677459" y="1823993"/>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Document Collaboration</a:t>
            </a:r>
            <a:r>
              <a:rPr lang="en-US" sz="1169" dirty="0">
                <a:solidFill>
                  <a:srgbClr val="000000"/>
                </a:solidFill>
                <a:latin typeface="Arial" pitchFamily="34" charset="0"/>
                <a:ea typeface="Arial" pitchFamily="34" charset="-122"/>
                <a:cs typeface="Arial" pitchFamily="34" charset="-120"/>
              </a:rPr>
              <a:t>: Sharing documents, spreadsheets, and presentations among team members</a:t>
            </a:r>
            <a:endParaRPr lang="en-US" sz="1169" dirty="0"/>
          </a:p>
        </p:txBody>
      </p:sp>
      <p:sp>
        <p:nvSpPr>
          <p:cNvPr id="39" name="Text 9"/>
          <p:cNvSpPr/>
          <p:nvPr/>
        </p:nvSpPr>
        <p:spPr>
          <a:xfrm>
            <a:off x="4677459" y="2603570"/>
            <a:ext cx="2784202"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User Home Directories</a:t>
            </a:r>
            <a:r>
              <a:rPr lang="en-US" sz="1169" dirty="0">
                <a:solidFill>
                  <a:srgbClr val="000000"/>
                </a:solidFill>
                <a:latin typeface="Arial" pitchFamily="34" charset="0"/>
                <a:ea typeface="Arial" pitchFamily="34" charset="-122"/>
                <a:cs typeface="Arial" pitchFamily="34" charset="-120"/>
              </a:rPr>
              <a:t>: Storing personal files for individual users on servers</a:t>
            </a:r>
            <a:endParaRPr lang="en-US" sz="1169" dirty="0"/>
          </a:p>
        </p:txBody>
      </p:sp>
      <p:sp>
        <p:nvSpPr>
          <p:cNvPr id="40" name="Text 10"/>
          <p:cNvSpPr/>
          <p:nvPr/>
        </p:nvSpPr>
        <p:spPr>
          <a:xfrm>
            <a:off x="4677459" y="3160410"/>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Web Serving</a:t>
            </a:r>
            <a:r>
              <a:rPr lang="en-US" sz="1169" dirty="0">
                <a:solidFill>
                  <a:srgbClr val="000000"/>
                </a:solidFill>
                <a:latin typeface="Arial" pitchFamily="34" charset="0"/>
                <a:ea typeface="Arial" pitchFamily="34" charset="-122"/>
                <a:cs typeface="Arial" pitchFamily="34" charset="-120"/>
              </a:rPr>
              <a:t>: Hosting website content and managing documents for content management systems</a:t>
            </a:r>
            <a:endParaRPr lang="en-US" sz="1169" dirty="0"/>
          </a:p>
        </p:txBody>
      </p:sp>
      <p:sp>
        <p:nvSpPr>
          <p:cNvPr id="41" name="Text 11"/>
          <p:cNvSpPr/>
          <p:nvPr/>
        </p:nvSpPr>
        <p:spPr>
          <a:xfrm>
            <a:off x="4677459" y="3939986"/>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Development Environments</a:t>
            </a:r>
            <a:r>
              <a:rPr lang="en-US" sz="1169" dirty="0">
                <a:solidFill>
                  <a:srgbClr val="000000"/>
                </a:solidFill>
                <a:latin typeface="Arial" pitchFamily="34" charset="0"/>
                <a:ea typeface="Arial" pitchFamily="34" charset="-122"/>
                <a:cs typeface="Arial" pitchFamily="34" charset="-120"/>
              </a:rPr>
              <a:t>: Sharing code and project-related files among developers</a:t>
            </a:r>
            <a:endParaRPr lang="en-US" sz="1169" dirty="0"/>
          </a:p>
        </p:txBody>
      </p:sp>
      <p:sp>
        <p:nvSpPr>
          <p:cNvPr id="42" name="Text 12"/>
          <p:cNvSpPr/>
          <p:nvPr/>
        </p:nvSpPr>
        <p:spPr>
          <a:xfrm>
            <a:off x="4677459" y="4719563"/>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Backups &amp; Archiving</a:t>
            </a:r>
            <a:r>
              <a:rPr lang="en-US" sz="1169" dirty="0">
                <a:solidFill>
                  <a:srgbClr val="000000"/>
                </a:solidFill>
                <a:latin typeface="Arial" pitchFamily="34" charset="0"/>
                <a:ea typeface="Arial" pitchFamily="34" charset="-122"/>
                <a:cs typeface="Arial" pitchFamily="34" charset="-120"/>
              </a:rPr>
              <a:t>: Storing backups and archiving documents for compliance reasons</a:t>
            </a:r>
            <a:endParaRPr lang="en-US" sz="1169" dirty="0"/>
          </a:p>
        </p:txBody>
      </p:sp>
      <p:sp>
        <p:nvSpPr>
          <p:cNvPr id="43" name="Text 13"/>
          <p:cNvSpPr/>
          <p:nvPr/>
        </p:nvSpPr>
        <p:spPr>
          <a:xfrm>
            <a:off x="8463975" y="1304275"/>
            <a:ext cx="1901262"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Object Storage</a:t>
            </a:r>
            <a:endParaRPr lang="en-US" sz="1754" dirty="0"/>
          </a:p>
        </p:txBody>
      </p:sp>
      <p:sp>
        <p:nvSpPr>
          <p:cNvPr id="44" name="Text 14"/>
          <p:cNvSpPr/>
          <p:nvPr/>
        </p:nvSpPr>
        <p:spPr>
          <a:xfrm>
            <a:off x="8315484" y="1823993"/>
            <a:ext cx="2784202"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Unstructured Data</a:t>
            </a:r>
            <a:r>
              <a:rPr lang="en-US" sz="1169" dirty="0">
                <a:solidFill>
                  <a:srgbClr val="000000"/>
                </a:solidFill>
                <a:latin typeface="Arial" pitchFamily="34" charset="0"/>
                <a:ea typeface="Arial" pitchFamily="34" charset="-122"/>
                <a:cs typeface="Arial" pitchFamily="34" charset="-120"/>
              </a:rPr>
              <a:t>: Media files, logs, sensor data, and web content</a:t>
            </a:r>
            <a:endParaRPr lang="en-US" sz="1169" dirty="0"/>
          </a:p>
        </p:txBody>
      </p:sp>
      <p:sp>
        <p:nvSpPr>
          <p:cNvPr id="45" name="Text 15"/>
          <p:cNvSpPr/>
          <p:nvPr/>
        </p:nvSpPr>
        <p:spPr>
          <a:xfrm>
            <a:off x="8315484" y="2380833"/>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Backup &amp; Archiving</a:t>
            </a:r>
            <a:r>
              <a:rPr lang="en-US" sz="1169" dirty="0">
                <a:solidFill>
                  <a:srgbClr val="000000"/>
                </a:solidFill>
                <a:latin typeface="Arial" pitchFamily="34" charset="0"/>
                <a:ea typeface="Arial" pitchFamily="34" charset="-122"/>
                <a:cs typeface="Arial" pitchFamily="34" charset="-120"/>
              </a:rPr>
              <a:t>: Cost-effective solution for long-term data retention and disaster recovery</a:t>
            </a:r>
            <a:endParaRPr lang="en-US" sz="1169" dirty="0"/>
          </a:p>
        </p:txBody>
      </p:sp>
      <p:sp>
        <p:nvSpPr>
          <p:cNvPr id="46" name="Text 16"/>
          <p:cNvSpPr/>
          <p:nvPr/>
        </p:nvSpPr>
        <p:spPr>
          <a:xfrm>
            <a:off x="8315484" y="3160410"/>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Cloud-Native Applications</a:t>
            </a:r>
            <a:r>
              <a:rPr lang="en-US" sz="1169" dirty="0">
                <a:solidFill>
                  <a:srgbClr val="000000"/>
                </a:solidFill>
                <a:latin typeface="Arial" pitchFamily="34" charset="0"/>
                <a:ea typeface="Arial" pitchFamily="34" charset="-122"/>
                <a:cs typeface="Arial" pitchFamily="34" charset="-120"/>
              </a:rPr>
              <a:t>: Persistent data store for applications built and deployed in cloud environments</a:t>
            </a:r>
            <a:endParaRPr lang="en-US" sz="1169" dirty="0"/>
          </a:p>
        </p:txBody>
      </p:sp>
      <p:sp>
        <p:nvSpPr>
          <p:cNvPr id="47" name="Text 17"/>
          <p:cNvSpPr/>
          <p:nvPr/>
        </p:nvSpPr>
        <p:spPr>
          <a:xfrm>
            <a:off x="8315484" y="3939986"/>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Big Data Analytics</a:t>
            </a:r>
            <a:r>
              <a:rPr lang="en-US" sz="1169" dirty="0">
                <a:solidFill>
                  <a:srgbClr val="000000"/>
                </a:solidFill>
                <a:latin typeface="Arial" pitchFamily="34" charset="0"/>
                <a:ea typeface="Arial" pitchFamily="34" charset="-122"/>
                <a:cs typeface="Arial" pitchFamily="34" charset="-120"/>
              </a:rPr>
              <a:t>: Accommodating massive datasets for machine learning and IoT data analysis</a:t>
            </a:r>
            <a:endParaRPr lang="en-US" sz="1169" dirty="0"/>
          </a:p>
        </p:txBody>
      </p:sp>
      <p:sp>
        <p:nvSpPr>
          <p:cNvPr id="48" name="Text 18"/>
          <p:cNvSpPr/>
          <p:nvPr/>
        </p:nvSpPr>
        <p:spPr>
          <a:xfrm>
            <a:off x="8315484" y="4719563"/>
            <a:ext cx="2784202"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Arial" pitchFamily="34" charset="0"/>
                <a:ea typeface="Arial" pitchFamily="34" charset="-122"/>
                <a:cs typeface="Arial" pitchFamily="34" charset="-120"/>
              </a:rPr>
              <a:t>Content Delivery Networks</a:t>
            </a:r>
            <a:r>
              <a:rPr lang="en-US" sz="1169" dirty="0">
                <a:solidFill>
                  <a:srgbClr val="000000"/>
                </a:solidFill>
                <a:latin typeface="Arial" pitchFamily="34" charset="0"/>
                <a:ea typeface="Arial" pitchFamily="34" charset="-122"/>
                <a:cs typeface="Arial" pitchFamily="34" charset="-120"/>
              </a:rPr>
              <a:t>: Foundation for delivering web content globally with high availability</a:t>
            </a:r>
            <a:endParaRPr lang="en-US" sz="1169"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547530" y="2028168"/>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79226"/>
            <a:ext cx="2821325" cy="2821325"/>
          </a:xfrm>
          <a:prstGeom prst="rect">
            <a:avLst/>
          </a:prstGeom>
        </p:spPr>
      </p:pic>
      <p:pic>
        <p:nvPicPr>
          <p:cNvPr id="5" name="Image 3" descr="preencoded.png"/>
          <p:cNvPicPr>
            <a:picLocks noChangeAspect="1"/>
          </p:cNvPicPr>
          <p:nvPr/>
        </p:nvPicPr>
        <p:blipFill>
          <a:blip r:embed="rId6"/>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7"/>
          <a:stretch>
            <a:fillRect/>
          </a:stretch>
        </p:blipFill>
        <p:spPr>
          <a:xfrm>
            <a:off x="9651900" y="1267153"/>
            <a:ext cx="1484908" cy="1484908"/>
          </a:xfrm>
          <a:prstGeom prst="rect">
            <a:avLst/>
          </a:prstGeom>
        </p:spPr>
      </p:pic>
      <p:pic>
        <p:nvPicPr>
          <p:cNvPr id="7" name="Image 5" descr="preencoded.png"/>
          <p:cNvPicPr>
            <a:picLocks noChangeAspect="1"/>
          </p:cNvPicPr>
          <p:nvPr/>
        </p:nvPicPr>
        <p:blipFill>
          <a:blip r:embed="rId8"/>
          <a:stretch>
            <a:fillRect/>
          </a:stretch>
        </p:blipFill>
        <p:spPr>
          <a:xfrm>
            <a:off x="5057967" y="3262498"/>
            <a:ext cx="593963" cy="18561"/>
          </a:xfrm>
          <a:prstGeom prst="rect">
            <a:avLst/>
          </a:prstGeom>
        </p:spPr>
      </p:pic>
      <p:pic>
        <p:nvPicPr>
          <p:cNvPr id="8" name="Image 6" descr="preencoded.png"/>
          <p:cNvPicPr>
            <a:picLocks noChangeAspect="1"/>
          </p:cNvPicPr>
          <p:nvPr/>
        </p:nvPicPr>
        <p:blipFill>
          <a:blip r:embed="rId9"/>
          <a:stretch>
            <a:fillRect/>
          </a:stretch>
        </p:blipFill>
        <p:spPr>
          <a:xfrm>
            <a:off x="5800421" y="3104726"/>
            <a:ext cx="278420" cy="334104"/>
          </a:xfrm>
          <a:prstGeom prst="rect">
            <a:avLst/>
          </a:prstGeom>
        </p:spPr>
      </p:pic>
      <p:pic>
        <p:nvPicPr>
          <p:cNvPr id="9" name="Image 7" descr="preencoded.png"/>
          <p:cNvPicPr>
            <a:picLocks noChangeAspect="1"/>
          </p:cNvPicPr>
          <p:nvPr/>
        </p:nvPicPr>
        <p:blipFill>
          <a:blip r:embed="rId8"/>
          <a:stretch>
            <a:fillRect/>
          </a:stretch>
        </p:blipFill>
        <p:spPr>
          <a:xfrm>
            <a:off x="6227332" y="3262498"/>
            <a:ext cx="593963" cy="18561"/>
          </a:xfrm>
          <a:prstGeom prst="rect">
            <a:avLst/>
          </a:prstGeom>
        </p:spPr>
      </p:pic>
      <p:pic>
        <p:nvPicPr>
          <p:cNvPr id="10" name="Image 8" descr="preencoded.png"/>
          <p:cNvPicPr>
            <a:picLocks noChangeAspect="1"/>
          </p:cNvPicPr>
          <p:nvPr/>
        </p:nvPicPr>
        <p:blipFill>
          <a:blip r:embed="rId10"/>
          <a:stretch>
            <a:fillRect/>
          </a:stretch>
        </p:blipFill>
        <p:spPr>
          <a:xfrm>
            <a:off x="4411075" y="3810057"/>
            <a:ext cx="222736" cy="296982"/>
          </a:xfrm>
          <a:prstGeom prst="rect">
            <a:avLst/>
          </a:prstGeom>
        </p:spPr>
      </p:pic>
      <p:pic>
        <p:nvPicPr>
          <p:cNvPr id="11" name="Image 9" descr="preencoded.png"/>
          <p:cNvPicPr>
            <a:picLocks noChangeAspect="1"/>
          </p:cNvPicPr>
          <p:nvPr/>
        </p:nvPicPr>
        <p:blipFill>
          <a:blip r:embed="rId11"/>
          <a:stretch>
            <a:fillRect/>
          </a:stretch>
        </p:blipFill>
        <p:spPr>
          <a:xfrm>
            <a:off x="5993865" y="3810057"/>
            <a:ext cx="222736" cy="296982"/>
          </a:xfrm>
          <a:prstGeom prst="rect">
            <a:avLst/>
          </a:prstGeom>
        </p:spPr>
      </p:pic>
      <p:pic>
        <p:nvPicPr>
          <p:cNvPr id="12" name="Image 10" descr="preencoded.png"/>
          <p:cNvPicPr>
            <a:picLocks noChangeAspect="1"/>
          </p:cNvPicPr>
          <p:nvPr/>
        </p:nvPicPr>
        <p:blipFill>
          <a:blip r:embed="rId12"/>
          <a:stretch>
            <a:fillRect/>
          </a:stretch>
        </p:blipFill>
        <p:spPr>
          <a:xfrm>
            <a:off x="7410908" y="3810057"/>
            <a:ext cx="222736" cy="296982"/>
          </a:xfrm>
          <a:prstGeom prst="rect">
            <a:avLst/>
          </a:prstGeom>
        </p:spPr>
      </p:pic>
      <p:sp>
        <p:nvSpPr>
          <p:cNvPr id="14" name="Text 0"/>
          <p:cNvSpPr/>
          <p:nvPr/>
        </p:nvSpPr>
        <p:spPr>
          <a:xfrm>
            <a:off x="2576663" y="1768309"/>
            <a:ext cx="6725937"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Amazon S3 Versioning</a:t>
            </a:r>
            <a:endParaRPr lang="en-US" sz="3507" dirty="0"/>
          </a:p>
        </p:txBody>
      </p:sp>
      <p:sp>
        <p:nvSpPr>
          <p:cNvPr id="15" name="Text 1"/>
          <p:cNvSpPr/>
          <p:nvPr/>
        </p:nvSpPr>
        <p:spPr>
          <a:xfrm>
            <a:off x="2576663" y="2436517"/>
            <a:ext cx="6725937"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Protecting Your Data with Object Version Control</a:t>
            </a:r>
            <a:endParaRPr lang="en-US" sz="1754" dirty="0"/>
          </a:p>
        </p:txBody>
      </p:sp>
      <p:sp>
        <p:nvSpPr>
          <p:cNvPr id="16" name="Text 2"/>
          <p:cNvSpPr/>
          <p:nvPr/>
        </p:nvSpPr>
        <p:spPr>
          <a:xfrm>
            <a:off x="3830729" y="4181284"/>
            <a:ext cx="1383575"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Data Protection</a:t>
            </a:r>
            <a:endParaRPr lang="en-US" sz="1169" dirty="0"/>
          </a:p>
        </p:txBody>
      </p:sp>
      <p:sp>
        <p:nvSpPr>
          <p:cNvPr id="17" name="Text 3"/>
          <p:cNvSpPr/>
          <p:nvPr/>
        </p:nvSpPr>
        <p:spPr>
          <a:xfrm>
            <a:off x="5432326" y="4181284"/>
            <a:ext cx="134581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Version History</a:t>
            </a:r>
            <a:endParaRPr lang="en-US" sz="1169" dirty="0"/>
          </a:p>
        </p:txBody>
      </p:sp>
      <p:sp>
        <p:nvSpPr>
          <p:cNvPr id="18" name="Text 4"/>
          <p:cNvSpPr/>
          <p:nvPr/>
        </p:nvSpPr>
        <p:spPr>
          <a:xfrm>
            <a:off x="7029284" y="4181284"/>
            <a:ext cx="98613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Replication</a:t>
            </a:r>
            <a:endParaRPr lang="en-US" sz="116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8216" y="3376141"/>
            <a:ext cx="222736" cy="296982"/>
          </a:xfrm>
          <a:prstGeom prst="rect">
            <a:avLst/>
          </a:prstGeom>
        </p:spPr>
      </p:pic>
      <p:pic>
        <p:nvPicPr>
          <p:cNvPr id="7" name="Image 5" descr="preencoded.png"/>
          <p:cNvPicPr>
            <a:picLocks noChangeAspect="1"/>
          </p:cNvPicPr>
          <p:nvPr/>
        </p:nvPicPr>
        <p:blipFill>
          <a:blip r:embed="rId8"/>
          <a:stretch>
            <a:fillRect/>
          </a:stretch>
        </p:blipFill>
        <p:spPr>
          <a:xfrm>
            <a:off x="371227" y="4014232"/>
            <a:ext cx="222736" cy="296982"/>
          </a:xfrm>
          <a:prstGeom prst="rect">
            <a:avLst/>
          </a:prstGeom>
        </p:spPr>
      </p:pic>
      <p:pic>
        <p:nvPicPr>
          <p:cNvPr id="8" name="Image 6" descr="preencoded.png"/>
          <p:cNvPicPr>
            <a:picLocks noChangeAspect="1"/>
          </p:cNvPicPr>
          <p:nvPr/>
        </p:nvPicPr>
        <p:blipFill>
          <a:blip r:embed="rId9"/>
          <a:stretch>
            <a:fillRect/>
          </a:stretch>
        </p:blipFill>
        <p:spPr>
          <a:xfrm>
            <a:off x="371227" y="4645318"/>
            <a:ext cx="222736" cy="296982"/>
          </a:xfrm>
          <a:prstGeom prst="rect">
            <a:avLst/>
          </a:prstGeom>
        </p:spPr>
      </p:pic>
      <p:pic>
        <p:nvPicPr>
          <p:cNvPr id="9" name="Image 7" descr="preencoded.png"/>
          <p:cNvPicPr>
            <a:picLocks noChangeAspect="1"/>
          </p:cNvPicPr>
          <p:nvPr/>
        </p:nvPicPr>
        <p:blipFill>
          <a:blip r:embed="rId10"/>
          <a:stretch>
            <a:fillRect/>
          </a:stretch>
        </p:blipFill>
        <p:spPr>
          <a:xfrm>
            <a:off x="6644962" y="2120974"/>
            <a:ext cx="4157742" cy="2969816"/>
          </a:xfrm>
          <a:prstGeom prst="rect">
            <a:avLst/>
          </a:prstGeom>
        </p:spPr>
      </p:pic>
      <p:pic>
        <p:nvPicPr>
          <p:cNvPr id="10" name="Image 8" descr="preencoded.png"/>
          <p:cNvPicPr>
            <a:picLocks noChangeAspect="1"/>
          </p:cNvPicPr>
          <p:nvPr/>
        </p:nvPicPr>
        <p:blipFill>
          <a:blip r:embed="rId11"/>
          <a:stretch>
            <a:fillRect/>
          </a:stretch>
        </p:blipFill>
        <p:spPr>
          <a:xfrm>
            <a:off x="6793454" y="2195220"/>
            <a:ext cx="213455" cy="259859"/>
          </a:xfrm>
          <a:prstGeom prst="rect">
            <a:avLst/>
          </a:prstGeom>
        </p:spPr>
      </p:pic>
      <p:pic>
        <p:nvPicPr>
          <p:cNvPr id="11" name="Image 9" descr="preencoded.png"/>
          <p:cNvPicPr>
            <a:picLocks noChangeAspect="1"/>
          </p:cNvPicPr>
          <p:nvPr/>
        </p:nvPicPr>
        <p:blipFill>
          <a:blip r:embed="rId12"/>
          <a:stretch>
            <a:fillRect/>
          </a:stretch>
        </p:blipFill>
        <p:spPr>
          <a:xfrm>
            <a:off x="6991392" y="2714938"/>
            <a:ext cx="890945" cy="928067"/>
          </a:xfrm>
          <a:prstGeom prst="rect">
            <a:avLst/>
          </a:prstGeom>
        </p:spPr>
      </p:pic>
      <p:pic>
        <p:nvPicPr>
          <p:cNvPr id="12" name="Image 10" descr="preencoded.png"/>
          <p:cNvPicPr>
            <a:picLocks noChangeAspect="1"/>
          </p:cNvPicPr>
          <p:nvPr/>
        </p:nvPicPr>
        <p:blipFill>
          <a:blip r:embed="rId13"/>
          <a:stretch>
            <a:fillRect/>
          </a:stretch>
        </p:blipFill>
        <p:spPr>
          <a:xfrm>
            <a:off x="7353338" y="2826306"/>
            <a:ext cx="167052" cy="296982"/>
          </a:xfrm>
          <a:prstGeom prst="rect">
            <a:avLst/>
          </a:prstGeom>
        </p:spPr>
      </p:pic>
      <p:pic>
        <p:nvPicPr>
          <p:cNvPr id="13" name="Image 11" descr="preencoded.png"/>
          <p:cNvPicPr>
            <a:picLocks noChangeAspect="1"/>
          </p:cNvPicPr>
          <p:nvPr/>
        </p:nvPicPr>
        <p:blipFill>
          <a:blip r:embed="rId14"/>
          <a:stretch>
            <a:fillRect/>
          </a:stretch>
        </p:blipFill>
        <p:spPr>
          <a:xfrm>
            <a:off x="8278215" y="2714938"/>
            <a:ext cx="890945" cy="928067"/>
          </a:xfrm>
          <a:prstGeom prst="rect">
            <a:avLst/>
          </a:prstGeom>
        </p:spPr>
      </p:pic>
      <p:pic>
        <p:nvPicPr>
          <p:cNvPr id="14" name="Image 12" descr="preencoded.png"/>
          <p:cNvPicPr>
            <a:picLocks noChangeAspect="1"/>
          </p:cNvPicPr>
          <p:nvPr/>
        </p:nvPicPr>
        <p:blipFill>
          <a:blip r:embed="rId15"/>
          <a:stretch>
            <a:fillRect/>
          </a:stretch>
        </p:blipFill>
        <p:spPr>
          <a:xfrm>
            <a:off x="8640162" y="2826306"/>
            <a:ext cx="167052" cy="296982"/>
          </a:xfrm>
          <a:prstGeom prst="rect">
            <a:avLst/>
          </a:prstGeom>
        </p:spPr>
      </p:pic>
      <p:pic>
        <p:nvPicPr>
          <p:cNvPr id="15" name="Image 13" descr="preencoded.png"/>
          <p:cNvPicPr>
            <a:picLocks noChangeAspect="1"/>
          </p:cNvPicPr>
          <p:nvPr/>
        </p:nvPicPr>
        <p:blipFill>
          <a:blip r:embed="rId16"/>
          <a:stretch>
            <a:fillRect/>
          </a:stretch>
        </p:blipFill>
        <p:spPr>
          <a:xfrm>
            <a:off x="9565039" y="2714938"/>
            <a:ext cx="890945" cy="928067"/>
          </a:xfrm>
          <a:prstGeom prst="rect">
            <a:avLst/>
          </a:prstGeom>
        </p:spPr>
      </p:pic>
      <p:pic>
        <p:nvPicPr>
          <p:cNvPr id="16" name="Image 14" descr="preencoded.png"/>
          <p:cNvPicPr>
            <a:picLocks noChangeAspect="1"/>
          </p:cNvPicPr>
          <p:nvPr/>
        </p:nvPicPr>
        <p:blipFill>
          <a:blip r:embed="rId17"/>
          <a:stretch>
            <a:fillRect/>
          </a:stretch>
        </p:blipFill>
        <p:spPr>
          <a:xfrm>
            <a:off x="9926986" y="2826306"/>
            <a:ext cx="167052" cy="296982"/>
          </a:xfrm>
          <a:prstGeom prst="rect">
            <a:avLst/>
          </a:prstGeom>
        </p:spPr>
      </p:pic>
      <p:pic>
        <p:nvPicPr>
          <p:cNvPr id="17" name="Image 15" descr="preencoded.png"/>
          <p:cNvPicPr>
            <a:picLocks noChangeAspect="1"/>
          </p:cNvPicPr>
          <p:nvPr/>
        </p:nvPicPr>
        <p:blipFill>
          <a:blip r:embed="rId18"/>
          <a:stretch>
            <a:fillRect/>
          </a:stretch>
        </p:blipFill>
        <p:spPr>
          <a:xfrm>
            <a:off x="7949042" y="3939987"/>
            <a:ext cx="1549582" cy="371227"/>
          </a:xfrm>
          <a:prstGeom prst="rect">
            <a:avLst/>
          </a:prstGeom>
        </p:spPr>
      </p:pic>
      <p:pic>
        <p:nvPicPr>
          <p:cNvPr id="18" name="Image 16" descr="preencoded.png"/>
          <p:cNvPicPr>
            <a:picLocks noChangeAspect="1"/>
          </p:cNvPicPr>
          <p:nvPr/>
        </p:nvPicPr>
        <p:blipFill>
          <a:blip r:embed="rId19"/>
          <a:stretch>
            <a:fillRect/>
          </a:stretch>
        </p:blipFill>
        <p:spPr>
          <a:xfrm>
            <a:off x="8097533" y="4051355"/>
            <a:ext cx="129929" cy="148491"/>
          </a:xfrm>
          <a:prstGeom prst="rect">
            <a:avLst/>
          </a:prstGeom>
        </p:spPr>
      </p:pic>
      <p:pic>
        <p:nvPicPr>
          <p:cNvPr id="19" name="Image 17" descr="preencoded.png"/>
          <p:cNvPicPr>
            <a:picLocks noChangeAspect="1"/>
          </p:cNvPicPr>
          <p:nvPr/>
        </p:nvPicPr>
        <p:blipFill>
          <a:blip r:embed="rId20"/>
          <a:stretch>
            <a:fillRect/>
          </a:stretch>
        </p:blipFill>
        <p:spPr>
          <a:xfrm>
            <a:off x="8635668" y="3605883"/>
            <a:ext cx="176333" cy="334104"/>
          </a:xfrm>
          <a:prstGeom prst="rect">
            <a:avLst/>
          </a:prstGeom>
        </p:spPr>
      </p:pic>
      <p:sp>
        <p:nvSpPr>
          <p:cNvPr id="22"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S3 Versioning?</a:t>
            </a:r>
            <a:endParaRPr lang="en-US" sz="2631" dirty="0"/>
          </a:p>
        </p:txBody>
      </p:sp>
      <p:sp>
        <p:nvSpPr>
          <p:cNvPr id="23" name="Text 1"/>
          <p:cNvSpPr/>
          <p:nvPr/>
        </p:nvSpPr>
        <p:spPr>
          <a:xfrm>
            <a:off x="371227" y="1230030"/>
            <a:ext cx="527142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Amazon S3 Versioning is a feature that keeps multiple variants of an object in the same bucket.</a:t>
            </a:r>
            <a:endParaRPr lang="en-US" sz="1461" dirty="0"/>
          </a:p>
        </p:txBody>
      </p:sp>
      <p:sp>
        <p:nvSpPr>
          <p:cNvPr id="24" name="Text 2"/>
          <p:cNvSpPr/>
          <p:nvPr/>
        </p:nvSpPr>
        <p:spPr>
          <a:xfrm>
            <a:off x="371227" y="1898238"/>
            <a:ext cx="5271423"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It tracks all versions of an object, including updates and delete markers, providing a complete object history.</a:t>
            </a:r>
            <a:endParaRPr lang="en-US" sz="1315" dirty="0"/>
          </a:p>
        </p:txBody>
      </p:sp>
      <p:sp>
        <p:nvSpPr>
          <p:cNvPr id="25" name="Text 3"/>
          <p:cNvSpPr/>
          <p:nvPr/>
        </p:nvSpPr>
        <p:spPr>
          <a:xfrm>
            <a:off x="371227" y="2714938"/>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Aspects:</a:t>
            </a:r>
            <a:endParaRPr lang="en-US" sz="1461" dirty="0"/>
          </a:p>
        </p:txBody>
      </p:sp>
      <p:sp>
        <p:nvSpPr>
          <p:cNvPr id="26" name="Text 4"/>
          <p:cNvSpPr/>
          <p:nvPr/>
        </p:nvSpPr>
        <p:spPr>
          <a:xfrm>
            <a:off x="749443" y="3339019"/>
            <a:ext cx="490019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Version Tracking</a:t>
            </a:r>
            <a:endParaRPr lang="en-US" sz="1315" dirty="0"/>
          </a:p>
        </p:txBody>
      </p:sp>
      <p:sp>
        <p:nvSpPr>
          <p:cNvPr id="27" name="Text 5"/>
          <p:cNvSpPr/>
          <p:nvPr/>
        </p:nvSpPr>
        <p:spPr>
          <a:xfrm>
            <a:off x="742454" y="3643005"/>
            <a:ext cx="49001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Records all versions of an object, including updates and delete markers</a:t>
            </a:r>
            <a:endParaRPr lang="en-US" sz="1169" dirty="0"/>
          </a:p>
        </p:txBody>
      </p:sp>
      <p:sp>
        <p:nvSpPr>
          <p:cNvPr id="28" name="Text 6"/>
          <p:cNvSpPr/>
          <p:nvPr/>
        </p:nvSpPr>
        <p:spPr>
          <a:xfrm>
            <a:off x="742454" y="3977109"/>
            <a:ext cx="389251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Data Protection</a:t>
            </a:r>
            <a:endParaRPr lang="en-US" sz="1315" dirty="0"/>
          </a:p>
        </p:txBody>
      </p:sp>
      <p:sp>
        <p:nvSpPr>
          <p:cNvPr id="29" name="Text 7"/>
          <p:cNvSpPr/>
          <p:nvPr/>
        </p:nvSpPr>
        <p:spPr>
          <a:xfrm>
            <a:off x="742454" y="4236968"/>
            <a:ext cx="467102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Protects against accidental deletions and overwrites</a:t>
            </a:r>
            <a:endParaRPr lang="en-US" sz="1169" dirty="0"/>
          </a:p>
        </p:txBody>
      </p:sp>
      <p:sp>
        <p:nvSpPr>
          <p:cNvPr id="30" name="Text 8"/>
          <p:cNvSpPr/>
          <p:nvPr/>
        </p:nvSpPr>
        <p:spPr>
          <a:xfrm>
            <a:off x="742454" y="4608195"/>
            <a:ext cx="389469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Object History</a:t>
            </a:r>
            <a:endParaRPr lang="en-US" sz="1315" dirty="0"/>
          </a:p>
        </p:txBody>
      </p:sp>
      <p:sp>
        <p:nvSpPr>
          <p:cNvPr id="31" name="Text 9"/>
          <p:cNvSpPr/>
          <p:nvPr/>
        </p:nvSpPr>
        <p:spPr>
          <a:xfrm>
            <a:off x="742454" y="4868054"/>
            <a:ext cx="467363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Maintains a complete history of object modifications</a:t>
            </a:r>
            <a:endParaRPr lang="en-US" sz="1169" dirty="0"/>
          </a:p>
        </p:txBody>
      </p:sp>
      <p:sp>
        <p:nvSpPr>
          <p:cNvPr id="32" name="Text 10"/>
          <p:cNvSpPr/>
          <p:nvPr/>
        </p:nvSpPr>
        <p:spPr>
          <a:xfrm>
            <a:off x="6407377" y="2269466"/>
            <a:ext cx="4632912"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S3 Bucket with Versioning</a:t>
            </a:r>
            <a:endParaRPr lang="en-US" sz="1169" dirty="0"/>
          </a:p>
        </p:txBody>
      </p:sp>
      <p:sp>
        <p:nvSpPr>
          <p:cNvPr id="33" name="Text 11"/>
          <p:cNvSpPr/>
          <p:nvPr/>
        </p:nvSpPr>
        <p:spPr>
          <a:xfrm>
            <a:off x="7035939" y="3197533"/>
            <a:ext cx="801850"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1</a:t>
            </a:r>
            <a:endParaRPr lang="en-US" sz="1023" dirty="0"/>
          </a:p>
        </p:txBody>
      </p:sp>
      <p:sp>
        <p:nvSpPr>
          <p:cNvPr id="34" name="Text 12"/>
          <p:cNvSpPr/>
          <p:nvPr/>
        </p:nvSpPr>
        <p:spPr>
          <a:xfrm>
            <a:off x="7035939" y="3383146"/>
            <a:ext cx="801850"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Original</a:t>
            </a:r>
            <a:endParaRPr lang="en-US" sz="877" dirty="0"/>
          </a:p>
        </p:txBody>
      </p:sp>
      <p:sp>
        <p:nvSpPr>
          <p:cNvPr id="35" name="Text 13"/>
          <p:cNvSpPr/>
          <p:nvPr/>
        </p:nvSpPr>
        <p:spPr>
          <a:xfrm>
            <a:off x="8322763" y="3197533"/>
            <a:ext cx="801850"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2</a:t>
            </a:r>
            <a:endParaRPr lang="en-US" sz="1023" dirty="0"/>
          </a:p>
        </p:txBody>
      </p:sp>
      <p:sp>
        <p:nvSpPr>
          <p:cNvPr id="36" name="Text 14"/>
          <p:cNvSpPr/>
          <p:nvPr/>
        </p:nvSpPr>
        <p:spPr>
          <a:xfrm>
            <a:off x="8322763" y="3383146"/>
            <a:ext cx="801850"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Updated</a:t>
            </a:r>
            <a:endParaRPr lang="en-US" sz="877" dirty="0"/>
          </a:p>
        </p:txBody>
      </p:sp>
      <p:sp>
        <p:nvSpPr>
          <p:cNvPr id="37" name="Text 15"/>
          <p:cNvSpPr/>
          <p:nvPr/>
        </p:nvSpPr>
        <p:spPr>
          <a:xfrm>
            <a:off x="9609587" y="3197533"/>
            <a:ext cx="801850"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3</a:t>
            </a:r>
            <a:endParaRPr lang="en-US" sz="1023" dirty="0"/>
          </a:p>
        </p:txBody>
      </p:sp>
      <p:sp>
        <p:nvSpPr>
          <p:cNvPr id="38" name="Text 16"/>
          <p:cNvSpPr/>
          <p:nvPr/>
        </p:nvSpPr>
        <p:spPr>
          <a:xfrm>
            <a:off x="9609587" y="3383146"/>
            <a:ext cx="801850"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Latest</a:t>
            </a:r>
            <a:endParaRPr lang="en-US" sz="877" dirty="0"/>
          </a:p>
        </p:txBody>
      </p:sp>
      <p:sp>
        <p:nvSpPr>
          <p:cNvPr id="39" name="Text 17"/>
          <p:cNvSpPr/>
          <p:nvPr/>
        </p:nvSpPr>
        <p:spPr>
          <a:xfrm>
            <a:off x="8196866" y="4014232"/>
            <a:ext cx="1258112" cy="222736"/>
          </a:xfrm>
          <a:prstGeom prst="rect">
            <a:avLst/>
          </a:prstGeom>
          <a:noFill/>
          <a:ln/>
        </p:spPr>
        <p:txBody>
          <a:bodyPr vert="horz" wrap="square" lIns="0" tIns="0" rIns="0" bIns="0" rtlCol="0" anchor="t"/>
          <a:lstStyle/>
          <a:p>
            <a:pPr algn="ctr">
              <a:lnSpc>
                <a:spcPts val="1754"/>
              </a:lnSpc>
            </a:pPr>
            <a:r>
              <a:rPr lang="en-US" sz="1169" dirty="0">
                <a:solidFill>
                  <a:srgbClr val="EF4444"/>
                </a:solidFill>
                <a:latin typeface="ui-sans-serif" pitchFamily="34" charset="0"/>
                <a:ea typeface="ui-sans-serif" pitchFamily="34" charset="-122"/>
                <a:cs typeface="ui-sans-serif" pitchFamily="34" charset="-120"/>
              </a:rPr>
              <a:t>Delete Marker</a:t>
            </a:r>
            <a:endParaRPr lang="en-US" sz="1169" dirty="0"/>
          </a:p>
        </p:txBody>
      </p:sp>
      <p:sp>
        <p:nvSpPr>
          <p:cNvPr id="40" name="Text 18"/>
          <p:cNvSpPr/>
          <p:nvPr/>
        </p:nvSpPr>
        <p:spPr>
          <a:xfrm>
            <a:off x="6407377" y="4385459"/>
            <a:ext cx="463291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Prevents accidental deletion of objects</a:t>
            </a:r>
            <a:endParaRPr lang="en-US" sz="1023" dirty="0"/>
          </a:p>
        </p:txBody>
      </p:sp>
      <p:sp>
        <p:nvSpPr>
          <p:cNvPr id="41" name="Text 19"/>
          <p:cNvSpPr/>
          <p:nvPr/>
        </p:nvSpPr>
        <p:spPr>
          <a:xfrm>
            <a:off x="575402" y="6204471"/>
            <a:ext cx="371482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S3 Versioning is enabled at the bucket level</a:t>
            </a:r>
            <a:endParaRPr lang="en-US" sz="102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1638379"/>
            <a:ext cx="5457036" cy="1577715"/>
          </a:xfrm>
          <a:prstGeom prst="rect">
            <a:avLst/>
          </a:prstGeom>
        </p:spPr>
      </p:pic>
      <p:pic>
        <p:nvPicPr>
          <p:cNvPr id="7" name="Image 5" descr="preencoded.png"/>
          <p:cNvPicPr>
            <a:picLocks noChangeAspect="1"/>
          </p:cNvPicPr>
          <p:nvPr/>
        </p:nvPicPr>
        <p:blipFill>
          <a:blip r:embed="rId8"/>
          <a:stretch>
            <a:fillRect/>
          </a:stretch>
        </p:blipFill>
        <p:spPr>
          <a:xfrm>
            <a:off x="593963" y="1861116"/>
            <a:ext cx="278420" cy="334104"/>
          </a:xfrm>
          <a:prstGeom prst="rect">
            <a:avLst/>
          </a:prstGeom>
        </p:spPr>
      </p:pic>
      <p:pic>
        <p:nvPicPr>
          <p:cNvPr id="8" name="Image 6" descr="preencoded.png"/>
          <p:cNvPicPr>
            <a:picLocks noChangeAspect="1"/>
          </p:cNvPicPr>
          <p:nvPr/>
        </p:nvPicPr>
        <p:blipFill>
          <a:blip r:embed="rId9"/>
          <a:stretch>
            <a:fillRect/>
          </a:stretch>
        </p:blipFill>
        <p:spPr>
          <a:xfrm>
            <a:off x="6050999" y="1638379"/>
            <a:ext cx="5457036" cy="1577715"/>
          </a:xfrm>
          <a:prstGeom prst="rect">
            <a:avLst/>
          </a:prstGeom>
        </p:spPr>
      </p:pic>
      <p:pic>
        <p:nvPicPr>
          <p:cNvPr id="9" name="Image 7" descr="preencoded.png"/>
          <p:cNvPicPr>
            <a:picLocks noChangeAspect="1"/>
          </p:cNvPicPr>
          <p:nvPr/>
        </p:nvPicPr>
        <p:blipFill>
          <a:blip r:embed="rId10"/>
          <a:stretch>
            <a:fillRect/>
          </a:stretch>
        </p:blipFill>
        <p:spPr>
          <a:xfrm>
            <a:off x="6273735" y="1861116"/>
            <a:ext cx="278420" cy="334104"/>
          </a:xfrm>
          <a:prstGeom prst="rect">
            <a:avLst/>
          </a:prstGeom>
        </p:spPr>
      </p:pic>
      <p:pic>
        <p:nvPicPr>
          <p:cNvPr id="10" name="Image 8" descr="preencoded.png"/>
          <p:cNvPicPr>
            <a:picLocks noChangeAspect="1"/>
          </p:cNvPicPr>
          <p:nvPr/>
        </p:nvPicPr>
        <p:blipFill>
          <a:blip r:embed="rId11"/>
          <a:stretch>
            <a:fillRect/>
          </a:stretch>
        </p:blipFill>
        <p:spPr>
          <a:xfrm>
            <a:off x="371227" y="3438830"/>
            <a:ext cx="5457036" cy="1577715"/>
          </a:xfrm>
          <a:prstGeom prst="rect">
            <a:avLst/>
          </a:prstGeom>
        </p:spPr>
      </p:pic>
      <p:pic>
        <p:nvPicPr>
          <p:cNvPr id="11" name="Image 9" descr="preencoded.png"/>
          <p:cNvPicPr>
            <a:picLocks noChangeAspect="1"/>
          </p:cNvPicPr>
          <p:nvPr/>
        </p:nvPicPr>
        <p:blipFill>
          <a:blip r:embed="rId12"/>
          <a:stretch>
            <a:fillRect/>
          </a:stretch>
        </p:blipFill>
        <p:spPr>
          <a:xfrm>
            <a:off x="593963" y="3661567"/>
            <a:ext cx="241298" cy="334104"/>
          </a:xfrm>
          <a:prstGeom prst="rect">
            <a:avLst/>
          </a:prstGeom>
        </p:spPr>
      </p:pic>
      <p:pic>
        <p:nvPicPr>
          <p:cNvPr id="12" name="Image 10" descr="preencoded.png"/>
          <p:cNvPicPr>
            <a:picLocks noChangeAspect="1"/>
          </p:cNvPicPr>
          <p:nvPr/>
        </p:nvPicPr>
        <p:blipFill>
          <a:blip r:embed="rId13"/>
          <a:stretch>
            <a:fillRect/>
          </a:stretch>
        </p:blipFill>
        <p:spPr>
          <a:xfrm>
            <a:off x="6050999" y="3438830"/>
            <a:ext cx="5457036" cy="1577715"/>
          </a:xfrm>
          <a:prstGeom prst="rect">
            <a:avLst/>
          </a:prstGeom>
        </p:spPr>
      </p:pic>
      <p:pic>
        <p:nvPicPr>
          <p:cNvPr id="13" name="Image 11" descr="preencoded.png"/>
          <p:cNvPicPr>
            <a:picLocks noChangeAspect="1"/>
          </p:cNvPicPr>
          <p:nvPr/>
        </p:nvPicPr>
        <p:blipFill>
          <a:blip r:embed="rId14"/>
          <a:stretch>
            <a:fillRect/>
          </a:stretch>
        </p:blipFill>
        <p:spPr>
          <a:xfrm>
            <a:off x="6273735" y="3661567"/>
            <a:ext cx="278420" cy="334104"/>
          </a:xfrm>
          <a:prstGeom prst="rect">
            <a:avLst/>
          </a:prstGeom>
        </p:spPr>
      </p:pic>
      <p:pic>
        <p:nvPicPr>
          <p:cNvPr id="14" name="Image 12" descr="preencoded.png"/>
          <p:cNvPicPr>
            <a:picLocks noChangeAspect="1"/>
          </p:cNvPicPr>
          <p:nvPr/>
        </p:nvPicPr>
        <p:blipFill>
          <a:blip r:embed="rId15"/>
          <a:stretch>
            <a:fillRect/>
          </a:stretch>
        </p:blipFill>
        <p:spPr>
          <a:xfrm>
            <a:off x="371227" y="5239281"/>
            <a:ext cx="11136809" cy="742454"/>
          </a:xfrm>
          <a:prstGeom prst="rect">
            <a:avLst/>
          </a:prstGeom>
        </p:spPr>
      </p:pic>
      <p:sp>
        <p:nvSpPr>
          <p:cNvPr id="18"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Benefits of S3 Versioning</a:t>
            </a:r>
            <a:endParaRPr lang="en-US" sz="2631" dirty="0"/>
          </a:p>
        </p:txBody>
      </p:sp>
      <p:sp>
        <p:nvSpPr>
          <p:cNvPr id="19" name="Text 1"/>
          <p:cNvSpPr/>
          <p:nvPr/>
        </p:nvSpPr>
        <p:spPr>
          <a:xfrm>
            <a:off x="371227" y="1155785"/>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Versioning provides several primary advantages for data protection and management:</a:t>
            </a:r>
            <a:endParaRPr lang="en-US" sz="1461" dirty="0"/>
          </a:p>
        </p:txBody>
      </p:sp>
      <p:sp>
        <p:nvSpPr>
          <p:cNvPr id="20" name="Text 2"/>
          <p:cNvSpPr/>
          <p:nvPr/>
        </p:nvSpPr>
        <p:spPr>
          <a:xfrm>
            <a:off x="1020874" y="1861116"/>
            <a:ext cx="55015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Enhanced Data Durability</a:t>
            </a:r>
            <a:endParaRPr lang="en-US" sz="1461" dirty="0"/>
          </a:p>
        </p:txBody>
      </p:sp>
      <p:sp>
        <p:nvSpPr>
          <p:cNvPr id="21" name="Text 3"/>
          <p:cNvSpPr/>
          <p:nvPr/>
        </p:nvSpPr>
        <p:spPr>
          <a:xfrm>
            <a:off x="1020874" y="2195220"/>
            <a:ext cx="458465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Creates redundant copies of data, protecting against accidental deletions and overwrites. Ensures object versions remain accessible even if modified or deleted.</a:t>
            </a:r>
            <a:endParaRPr lang="en-US" sz="1169" dirty="0"/>
          </a:p>
        </p:txBody>
      </p:sp>
      <p:sp>
        <p:nvSpPr>
          <p:cNvPr id="22" name="Text 4"/>
          <p:cNvSpPr/>
          <p:nvPr/>
        </p:nvSpPr>
        <p:spPr>
          <a:xfrm>
            <a:off x="6700646" y="1861116"/>
            <a:ext cx="55015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Complete Version History</a:t>
            </a:r>
            <a:endParaRPr lang="en-US" sz="1461" dirty="0"/>
          </a:p>
        </p:txBody>
      </p:sp>
      <p:sp>
        <p:nvSpPr>
          <p:cNvPr id="23" name="Text 5"/>
          <p:cNvSpPr/>
          <p:nvPr/>
        </p:nvSpPr>
        <p:spPr>
          <a:xfrm>
            <a:off x="6700646" y="2195220"/>
            <a:ext cx="458465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Maintains a comprehensive history of all object versions, including updates and delete markers. This history is vital for recovery and auditing purposes.</a:t>
            </a:r>
            <a:endParaRPr lang="en-US" sz="1169" dirty="0"/>
          </a:p>
        </p:txBody>
      </p:sp>
      <p:sp>
        <p:nvSpPr>
          <p:cNvPr id="24" name="Text 6"/>
          <p:cNvSpPr/>
          <p:nvPr/>
        </p:nvSpPr>
        <p:spPr>
          <a:xfrm>
            <a:off x="983751" y="3661566"/>
            <a:ext cx="554613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Accidental Deletion Protection</a:t>
            </a:r>
            <a:endParaRPr lang="en-US" sz="1461" dirty="0"/>
          </a:p>
        </p:txBody>
      </p:sp>
      <p:sp>
        <p:nvSpPr>
          <p:cNvPr id="25" name="Text 7"/>
          <p:cNvSpPr/>
          <p:nvPr/>
        </p:nvSpPr>
        <p:spPr>
          <a:xfrm>
            <a:off x="983751" y="3995671"/>
            <a:ext cx="462177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Protects against accidental overwrites and deletions. Even if an object is deleted or overwritten, previous versions remain accessible, providing a safety net for data operations.</a:t>
            </a:r>
            <a:endParaRPr lang="en-US" sz="1169" dirty="0"/>
          </a:p>
        </p:txBody>
      </p:sp>
      <p:sp>
        <p:nvSpPr>
          <p:cNvPr id="26" name="Text 8"/>
          <p:cNvSpPr/>
          <p:nvPr/>
        </p:nvSpPr>
        <p:spPr>
          <a:xfrm>
            <a:off x="6700646" y="3661566"/>
            <a:ext cx="458465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Simplified Rollback</a:t>
            </a:r>
            <a:endParaRPr lang="en-US" sz="1461" dirty="0"/>
          </a:p>
        </p:txBody>
      </p:sp>
      <p:sp>
        <p:nvSpPr>
          <p:cNvPr id="27" name="Text 9"/>
          <p:cNvSpPr/>
          <p:nvPr/>
        </p:nvSpPr>
        <p:spPr>
          <a:xfrm>
            <a:off x="6700646" y="3995671"/>
            <a:ext cx="458465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Allows rolling back to previous versions in case of errors or unwanted modifications. This capability is crucial for recovering from accidental changes or application errors.</a:t>
            </a:r>
            <a:endParaRPr lang="en-US" sz="1169" dirty="0"/>
          </a:p>
        </p:txBody>
      </p:sp>
      <p:sp>
        <p:nvSpPr>
          <p:cNvPr id="28" name="Text 10"/>
          <p:cNvSpPr/>
          <p:nvPr/>
        </p:nvSpPr>
        <p:spPr>
          <a:xfrm>
            <a:off x="770296" y="5387772"/>
            <a:ext cx="10589249"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Additional Benefit:</a:t>
            </a:r>
            <a:r>
              <a:rPr lang="en-US" sz="1169" dirty="0">
                <a:solidFill>
                  <a:srgbClr val="374151"/>
                </a:solidFill>
                <a:latin typeface="ui-sans-serif" pitchFamily="34" charset="0"/>
                <a:ea typeface="ui-sans-serif" pitchFamily="34" charset="-122"/>
                <a:cs typeface="ui-sans-serif" pitchFamily="34" charset="-120"/>
              </a:rPr>
              <a:t> S3 Versioning also helps meet regulatory and compliance mandates by storing data across greater geographical distances or in specific AWS Regions.</a:t>
            </a:r>
            <a:endParaRPr lang="en-US" sz="1169" dirty="0"/>
          </a:p>
        </p:txBody>
      </p:sp>
      <p:sp>
        <p:nvSpPr>
          <p:cNvPr id="29" name="Text 11"/>
          <p:cNvSpPr/>
          <p:nvPr/>
        </p:nvSpPr>
        <p:spPr>
          <a:xfrm>
            <a:off x="575401" y="6204471"/>
            <a:ext cx="346702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Versioning is enabled at the bucket level</a:t>
            </a:r>
            <a:endParaRPr lang="en-US" sz="1023"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2394414" y="1898238"/>
            <a:ext cx="1781889" cy="1150804"/>
          </a:xfrm>
          <a:prstGeom prst="rect">
            <a:avLst/>
          </a:prstGeom>
        </p:spPr>
      </p:pic>
      <p:pic>
        <p:nvPicPr>
          <p:cNvPr id="7" name="Image 5" descr="preencoded.png"/>
          <p:cNvPicPr>
            <a:picLocks noChangeAspect="1"/>
          </p:cNvPicPr>
          <p:nvPr/>
        </p:nvPicPr>
        <p:blipFill>
          <a:blip r:embed="rId8"/>
          <a:stretch>
            <a:fillRect/>
          </a:stretch>
        </p:blipFill>
        <p:spPr>
          <a:xfrm>
            <a:off x="3178632" y="2046729"/>
            <a:ext cx="213455" cy="334104"/>
          </a:xfrm>
          <a:prstGeom prst="rect">
            <a:avLst/>
          </a:prstGeom>
        </p:spPr>
      </p:pic>
      <p:pic>
        <p:nvPicPr>
          <p:cNvPr id="8" name="Image 6" descr="preencoded.png"/>
          <p:cNvPicPr>
            <a:picLocks noChangeAspect="1"/>
          </p:cNvPicPr>
          <p:nvPr/>
        </p:nvPicPr>
        <p:blipFill>
          <a:blip r:embed="rId9"/>
          <a:stretch>
            <a:fillRect/>
          </a:stretch>
        </p:blipFill>
        <p:spPr>
          <a:xfrm>
            <a:off x="4315513" y="2464360"/>
            <a:ext cx="593963" cy="18561"/>
          </a:xfrm>
          <a:prstGeom prst="rect">
            <a:avLst/>
          </a:prstGeom>
        </p:spPr>
      </p:pic>
      <p:pic>
        <p:nvPicPr>
          <p:cNvPr id="9" name="Image 7" descr="preencoded.png"/>
          <p:cNvPicPr>
            <a:picLocks noChangeAspect="1"/>
          </p:cNvPicPr>
          <p:nvPr/>
        </p:nvPicPr>
        <p:blipFill>
          <a:blip r:embed="rId10"/>
          <a:stretch>
            <a:fillRect/>
          </a:stretch>
        </p:blipFill>
        <p:spPr>
          <a:xfrm>
            <a:off x="5048687" y="1898238"/>
            <a:ext cx="1781889" cy="1150804"/>
          </a:xfrm>
          <a:prstGeom prst="rect">
            <a:avLst/>
          </a:prstGeom>
        </p:spPr>
      </p:pic>
      <p:pic>
        <p:nvPicPr>
          <p:cNvPr id="10" name="Image 8" descr="preencoded.png"/>
          <p:cNvPicPr>
            <a:picLocks noChangeAspect="1"/>
          </p:cNvPicPr>
          <p:nvPr/>
        </p:nvPicPr>
        <p:blipFill>
          <a:blip r:embed="rId11"/>
          <a:stretch>
            <a:fillRect/>
          </a:stretch>
        </p:blipFill>
        <p:spPr>
          <a:xfrm>
            <a:off x="5800421" y="2046729"/>
            <a:ext cx="278420" cy="334104"/>
          </a:xfrm>
          <a:prstGeom prst="rect">
            <a:avLst/>
          </a:prstGeom>
        </p:spPr>
      </p:pic>
      <p:pic>
        <p:nvPicPr>
          <p:cNvPr id="11" name="Image 9" descr="preencoded.png"/>
          <p:cNvPicPr>
            <a:picLocks noChangeAspect="1"/>
          </p:cNvPicPr>
          <p:nvPr/>
        </p:nvPicPr>
        <p:blipFill>
          <a:blip r:embed="rId9"/>
          <a:stretch>
            <a:fillRect/>
          </a:stretch>
        </p:blipFill>
        <p:spPr>
          <a:xfrm>
            <a:off x="6969786" y="2464360"/>
            <a:ext cx="593963" cy="18561"/>
          </a:xfrm>
          <a:prstGeom prst="rect">
            <a:avLst/>
          </a:prstGeom>
        </p:spPr>
      </p:pic>
      <p:pic>
        <p:nvPicPr>
          <p:cNvPr id="12" name="Image 10" descr="preencoded.png"/>
          <p:cNvPicPr>
            <a:picLocks noChangeAspect="1"/>
          </p:cNvPicPr>
          <p:nvPr/>
        </p:nvPicPr>
        <p:blipFill>
          <a:blip r:embed="rId12"/>
          <a:stretch>
            <a:fillRect/>
          </a:stretch>
        </p:blipFill>
        <p:spPr>
          <a:xfrm>
            <a:off x="7702959" y="1898238"/>
            <a:ext cx="1781889" cy="1150804"/>
          </a:xfrm>
          <a:prstGeom prst="rect">
            <a:avLst/>
          </a:prstGeom>
        </p:spPr>
      </p:pic>
      <p:pic>
        <p:nvPicPr>
          <p:cNvPr id="13" name="Image 11" descr="preencoded.png"/>
          <p:cNvPicPr>
            <a:picLocks noChangeAspect="1"/>
          </p:cNvPicPr>
          <p:nvPr/>
        </p:nvPicPr>
        <p:blipFill>
          <a:blip r:embed="rId13"/>
          <a:stretch>
            <a:fillRect/>
          </a:stretch>
        </p:blipFill>
        <p:spPr>
          <a:xfrm>
            <a:off x="8487177" y="2046729"/>
            <a:ext cx="213455" cy="334104"/>
          </a:xfrm>
          <a:prstGeom prst="rect">
            <a:avLst/>
          </a:prstGeom>
        </p:spPr>
      </p:pic>
      <p:pic>
        <p:nvPicPr>
          <p:cNvPr id="14" name="Image 12" descr="preencoded.png"/>
          <p:cNvPicPr>
            <a:picLocks noChangeAspect="1"/>
          </p:cNvPicPr>
          <p:nvPr/>
        </p:nvPicPr>
        <p:blipFill>
          <a:blip r:embed="rId14"/>
          <a:stretch>
            <a:fillRect/>
          </a:stretch>
        </p:blipFill>
        <p:spPr>
          <a:xfrm>
            <a:off x="371227" y="3346024"/>
            <a:ext cx="3563779" cy="1299294"/>
          </a:xfrm>
          <a:prstGeom prst="rect">
            <a:avLst/>
          </a:prstGeom>
        </p:spPr>
      </p:pic>
      <p:pic>
        <p:nvPicPr>
          <p:cNvPr id="15" name="Image 13" descr="preencoded.png"/>
          <p:cNvPicPr>
            <a:picLocks noChangeAspect="1"/>
          </p:cNvPicPr>
          <p:nvPr/>
        </p:nvPicPr>
        <p:blipFill>
          <a:blip r:embed="rId15"/>
          <a:stretch>
            <a:fillRect/>
          </a:stretch>
        </p:blipFill>
        <p:spPr>
          <a:xfrm>
            <a:off x="556840" y="3531637"/>
            <a:ext cx="222736" cy="296982"/>
          </a:xfrm>
          <a:prstGeom prst="rect">
            <a:avLst/>
          </a:prstGeom>
        </p:spPr>
      </p:pic>
      <p:pic>
        <p:nvPicPr>
          <p:cNvPr id="16" name="Image 14" descr="preencoded.png"/>
          <p:cNvPicPr>
            <a:picLocks noChangeAspect="1"/>
          </p:cNvPicPr>
          <p:nvPr/>
        </p:nvPicPr>
        <p:blipFill>
          <a:blip r:embed="rId16"/>
          <a:stretch>
            <a:fillRect/>
          </a:stretch>
        </p:blipFill>
        <p:spPr>
          <a:xfrm>
            <a:off x="556840" y="3977109"/>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556840" y="4274091"/>
            <a:ext cx="148491" cy="148491"/>
          </a:xfrm>
          <a:prstGeom prst="rect">
            <a:avLst/>
          </a:prstGeom>
        </p:spPr>
      </p:pic>
      <p:pic>
        <p:nvPicPr>
          <p:cNvPr id="18" name="Image 16" descr="preencoded.png"/>
          <p:cNvPicPr>
            <a:picLocks noChangeAspect="1"/>
          </p:cNvPicPr>
          <p:nvPr/>
        </p:nvPicPr>
        <p:blipFill>
          <a:blip r:embed="rId14"/>
          <a:stretch>
            <a:fillRect/>
          </a:stretch>
        </p:blipFill>
        <p:spPr>
          <a:xfrm>
            <a:off x="4157742" y="3346024"/>
            <a:ext cx="3563779" cy="1299294"/>
          </a:xfrm>
          <a:prstGeom prst="rect">
            <a:avLst/>
          </a:prstGeom>
        </p:spPr>
      </p:pic>
      <p:pic>
        <p:nvPicPr>
          <p:cNvPr id="19" name="Image 17" descr="preencoded.png"/>
          <p:cNvPicPr>
            <a:picLocks noChangeAspect="1"/>
          </p:cNvPicPr>
          <p:nvPr/>
        </p:nvPicPr>
        <p:blipFill>
          <a:blip r:embed="rId17"/>
          <a:stretch>
            <a:fillRect/>
          </a:stretch>
        </p:blipFill>
        <p:spPr>
          <a:xfrm>
            <a:off x="4343355" y="3531637"/>
            <a:ext cx="222736" cy="296982"/>
          </a:xfrm>
          <a:prstGeom prst="rect">
            <a:avLst/>
          </a:prstGeom>
        </p:spPr>
      </p:pic>
      <p:pic>
        <p:nvPicPr>
          <p:cNvPr id="20" name="Image 18" descr="preencoded.png"/>
          <p:cNvPicPr>
            <a:picLocks noChangeAspect="1"/>
          </p:cNvPicPr>
          <p:nvPr/>
        </p:nvPicPr>
        <p:blipFill>
          <a:blip r:embed="rId16"/>
          <a:stretch>
            <a:fillRect/>
          </a:stretch>
        </p:blipFill>
        <p:spPr>
          <a:xfrm>
            <a:off x="4343355" y="3977109"/>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4343355" y="4274091"/>
            <a:ext cx="148491" cy="148491"/>
          </a:xfrm>
          <a:prstGeom prst="rect">
            <a:avLst/>
          </a:prstGeom>
        </p:spPr>
      </p:pic>
      <p:pic>
        <p:nvPicPr>
          <p:cNvPr id="22" name="Image 20" descr="preencoded.png"/>
          <p:cNvPicPr>
            <a:picLocks noChangeAspect="1"/>
          </p:cNvPicPr>
          <p:nvPr/>
        </p:nvPicPr>
        <p:blipFill>
          <a:blip r:embed="rId14"/>
          <a:stretch>
            <a:fillRect/>
          </a:stretch>
        </p:blipFill>
        <p:spPr>
          <a:xfrm>
            <a:off x="7944256" y="3346024"/>
            <a:ext cx="3563779" cy="1299294"/>
          </a:xfrm>
          <a:prstGeom prst="rect">
            <a:avLst/>
          </a:prstGeom>
        </p:spPr>
      </p:pic>
      <p:pic>
        <p:nvPicPr>
          <p:cNvPr id="23" name="Image 21" descr="preencoded.png"/>
          <p:cNvPicPr>
            <a:picLocks noChangeAspect="1"/>
          </p:cNvPicPr>
          <p:nvPr/>
        </p:nvPicPr>
        <p:blipFill>
          <a:blip r:embed="rId18"/>
          <a:stretch>
            <a:fillRect/>
          </a:stretch>
        </p:blipFill>
        <p:spPr>
          <a:xfrm>
            <a:off x="8129871" y="3531637"/>
            <a:ext cx="194894" cy="296982"/>
          </a:xfrm>
          <a:prstGeom prst="rect">
            <a:avLst/>
          </a:prstGeom>
        </p:spPr>
      </p:pic>
      <p:pic>
        <p:nvPicPr>
          <p:cNvPr id="24" name="Image 22" descr="preencoded.png"/>
          <p:cNvPicPr>
            <a:picLocks noChangeAspect="1"/>
          </p:cNvPicPr>
          <p:nvPr/>
        </p:nvPicPr>
        <p:blipFill>
          <a:blip r:embed="rId16"/>
          <a:stretch>
            <a:fillRect/>
          </a:stretch>
        </p:blipFill>
        <p:spPr>
          <a:xfrm>
            <a:off x="8129870" y="3977109"/>
            <a:ext cx="148491" cy="148491"/>
          </a:xfrm>
          <a:prstGeom prst="rect">
            <a:avLst/>
          </a:prstGeom>
        </p:spPr>
      </p:pic>
      <p:pic>
        <p:nvPicPr>
          <p:cNvPr id="25" name="Image 23" descr="preencoded.png"/>
          <p:cNvPicPr>
            <a:picLocks noChangeAspect="1"/>
          </p:cNvPicPr>
          <p:nvPr/>
        </p:nvPicPr>
        <p:blipFill>
          <a:blip r:embed="rId16"/>
          <a:stretch>
            <a:fillRect/>
          </a:stretch>
        </p:blipFill>
        <p:spPr>
          <a:xfrm>
            <a:off x="8129870" y="4274091"/>
            <a:ext cx="148491" cy="148491"/>
          </a:xfrm>
          <a:prstGeom prst="rect">
            <a:avLst/>
          </a:prstGeom>
        </p:spPr>
      </p:pic>
      <p:sp>
        <p:nvSpPr>
          <p:cNvPr id="28"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S3 Versioning Works</a:t>
            </a:r>
            <a:endParaRPr lang="en-US" sz="2631" dirty="0"/>
          </a:p>
        </p:txBody>
      </p:sp>
      <p:sp>
        <p:nvSpPr>
          <p:cNvPr id="29" name="Text 1"/>
          <p:cNvSpPr/>
          <p:nvPr/>
        </p:nvSpPr>
        <p:spPr>
          <a:xfrm>
            <a:off x="371227" y="1155784"/>
            <a:ext cx="1113680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When versioning is enabled on an S3 bucket, Amazon S3 automatically assigns unique version IDs to objects. Each modification creates a new version while preserving existing ones.</a:t>
            </a:r>
            <a:endParaRPr lang="en-US" sz="1315" dirty="0"/>
          </a:p>
        </p:txBody>
      </p:sp>
      <p:sp>
        <p:nvSpPr>
          <p:cNvPr id="30" name="Text 2"/>
          <p:cNvSpPr/>
          <p:nvPr/>
        </p:nvSpPr>
        <p:spPr>
          <a:xfrm>
            <a:off x="2394414" y="2455079"/>
            <a:ext cx="1781889"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Initial Object</a:t>
            </a:r>
            <a:endParaRPr lang="en-US" sz="1315" dirty="0"/>
          </a:p>
        </p:txBody>
      </p:sp>
      <p:sp>
        <p:nvSpPr>
          <p:cNvPr id="31" name="Text 3"/>
          <p:cNvSpPr/>
          <p:nvPr/>
        </p:nvSpPr>
        <p:spPr>
          <a:xfrm>
            <a:off x="2394414" y="2714938"/>
            <a:ext cx="1781889"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Version ID: V1</a:t>
            </a:r>
            <a:endParaRPr lang="en-US" sz="1023" dirty="0"/>
          </a:p>
        </p:txBody>
      </p:sp>
      <p:sp>
        <p:nvSpPr>
          <p:cNvPr id="32" name="Text 4"/>
          <p:cNvSpPr/>
          <p:nvPr/>
        </p:nvSpPr>
        <p:spPr>
          <a:xfrm>
            <a:off x="5048687" y="2455079"/>
            <a:ext cx="1781889"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Put Object</a:t>
            </a:r>
            <a:endParaRPr lang="en-US" sz="1315" dirty="0"/>
          </a:p>
        </p:txBody>
      </p:sp>
      <p:sp>
        <p:nvSpPr>
          <p:cNvPr id="33" name="Text 5"/>
          <p:cNvSpPr/>
          <p:nvPr/>
        </p:nvSpPr>
        <p:spPr>
          <a:xfrm>
            <a:off x="5048687" y="2714938"/>
            <a:ext cx="1781889"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Creates Version 2</a:t>
            </a:r>
            <a:endParaRPr lang="en-US" sz="1023" dirty="0"/>
          </a:p>
        </p:txBody>
      </p:sp>
      <p:sp>
        <p:nvSpPr>
          <p:cNvPr id="34" name="Text 6"/>
          <p:cNvSpPr/>
          <p:nvPr/>
        </p:nvSpPr>
        <p:spPr>
          <a:xfrm>
            <a:off x="7702959" y="2455079"/>
            <a:ext cx="1781889"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New Version</a:t>
            </a:r>
            <a:endParaRPr lang="en-US" sz="1315" dirty="0"/>
          </a:p>
        </p:txBody>
      </p:sp>
      <p:sp>
        <p:nvSpPr>
          <p:cNvPr id="35" name="Text 7"/>
          <p:cNvSpPr/>
          <p:nvPr/>
        </p:nvSpPr>
        <p:spPr>
          <a:xfrm>
            <a:off x="7702959" y="2714938"/>
            <a:ext cx="1781889"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Version ID: V2</a:t>
            </a:r>
            <a:endParaRPr lang="en-US" sz="1023" dirty="0"/>
          </a:p>
        </p:txBody>
      </p:sp>
      <p:sp>
        <p:nvSpPr>
          <p:cNvPr id="36" name="Text 8"/>
          <p:cNvSpPr/>
          <p:nvPr/>
        </p:nvSpPr>
        <p:spPr>
          <a:xfrm>
            <a:off x="890945" y="3550198"/>
            <a:ext cx="141959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Version IDs</a:t>
            </a:r>
            <a:endParaRPr lang="en-US" sz="1461" dirty="0"/>
          </a:p>
        </p:txBody>
      </p:sp>
      <p:sp>
        <p:nvSpPr>
          <p:cNvPr id="37" name="Text 9"/>
          <p:cNvSpPr/>
          <p:nvPr/>
        </p:nvSpPr>
        <p:spPr>
          <a:xfrm>
            <a:off x="779576" y="3939987"/>
            <a:ext cx="298588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Unique identifiers assigned by S3</a:t>
            </a:r>
            <a:endParaRPr lang="en-US" sz="1169" dirty="0"/>
          </a:p>
        </p:txBody>
      </p:sp>
      <p:sp>
        <p:nvSpPr>
          <p:cNvPr id="38" name="Text 10"/>
          <p:cNvSpPr/>
          <p:nvPr/>
        </p:nvSpPr>
        <p:spPr>
          <a:xfrm>
            <a:off x="779576" y="4236968"/>
            <a:ext cx="337619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Preserved across object modifications</a:t>
            </a:r>
            <a:endParaRPr lang="en-US" sz="1169" dirty="0"/>
          </a:p>
        </p:txBody>
      </p:sp>
      <p:sp>
        <p:nvSpPr>
          <p:cNvPr id="39" name="Text 11"/>
          <p:cNvSpPr/>
          <p:nvPr/>
        </p:nvSpPr>
        <p:spPr>
          <a:xfrm>
            <a:off x="4677460" y="3550198"/>
            <a:ext cx="169958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Object States</a:t>
            </a:r>
            <a:endParaRPr lang="en-US" sz="1461" dirty="0"/>
          </a:p>
        </p:txBody>
      </p:sp>
      <p:sp>
        <p:nvSpPr>
          <p:cNvPr id="40" name="Text 12"/>
          <p:cNvSpPr/>
          <p:nvPr/>
        </p:nvSpPr>
        <p:spPr>
          <a:xfrm>
            <a:off x="4566092" y="3939987"/>
            <a:ext cx="219778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Multiple versions coexist</a:t>
            </a:r>
            <a:endParaRPr lang="en-US" sz="1169" dirty="0"/>
          </a:p>
        </p:txBody>
      </p:sp>
      <p:sp>
        <p:nvSpPr>
          <p:cNvPr id="41" name="Text 13"/>
          <p:cNvSpPr/>
          <p:nvPr/>
        </p:nvSpPr>
        <p:spPr>
          <a:xfrm>
            <a:off x="4566091" y="4236968"/>
            <a:ext cx="321488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Previous versions remain accessible</a:t>
            </a:r>
            <a:endParaRPr lang="en-US" sz="1169" dirty="0"/>
          </a:p>
        </p:txBody>
      </p:sp>
      <p:sp>
        <p:nvSpPr>
          <p:cNvPr id="42" name="Text 14"/>
          <p:cNvSpPr/>
          <p:nvPr/>
        </p:nvSpPr>
        <p:spPr>
          <a:xfrm>
            <a:off x="8436133" y="3550198"/>
            <a:ext cx="262672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Version Preservation</a:t>
            </a:r>
            <a:endParaRPr lang="en-US" sz="1461" dirty="0"/>
          </a:p>
        </p:txBody>
      </p:sp>
      <p:sp>
        <p:nvSpPr>
          <p:cNvPr id="43" name="Text 15"/>
          <p:cNvSpPr/>
          <p:nvPr/>
        </p:nvSpPr>
        <p:spPr>
          <a:xfrm>
            <a:off x="8352606" y="3939987"/>
            <a:ext cx="235926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Original version preserved</a:t>
            </a:r>
            <a:endParaRPr lang="en-US" sz="1169" dirty="0"/>
          </a:p>
        </p:txBody>
      </p:sp>
      <p:sp>
        <p:nvSpPr>
          <p:cNvPr id="44" name="Text 16"/>
          <p:cNvSpPr/>
          <p:nvPr/>
        </p:nvSpPr>
        <p:spPr>
          <a:xfrm>
            <a:off x="8352607" y="4236968"/>
            <a:ext cx="320009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Complete object history maintained</a:t>
            </a:r>
            <a:endParaRPr lang="en-US" sz="1169" dirty="0"/>
          </a:p>
        </p:txBody>
      </p:sp>
      <p:sp>
        <p:nvSpPr>
          <p:cNvPr id="45" name="Text 17"/>
          <p:cNvSpPr/>
          <p:nvPr/>
        </p:nvSpPr>
        <p:spPr>
          <a:xfrm>
            <a:off x="575401" y="6204471"/>
            <a:ext cx="346702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Versioning is enabled at the bucket level</a:t>
            </a:r>
            <a:endParaRPr lang="en-US" sz="102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1183627"/>
            <a:ext cx="222736" cy="222736"/>
          </a:xfrm>
          <a:prstGeom prst="rect">
            <a:avLst/>
          </a:prstGeom>
        </p:spPr>
      </p:pic>
      <p:pic>
        <p:nvPicPr>
          <p:cNvPr id="7" name="Image 5" descr="preencoded.png"/>
          <p:cNvPicPr>
            <a:picLocks noChangeAspect="1"/>
          </p:cNvPicPr>
          <p:nvPr/>
        </p:nvPicPr>
        <p:blipFill>
          <a:blip r:embed="rId8"/>
          <a:stretch>
            <a:fillRect/>
          </a:stretch>
        </p:blipFill>
        <p:spPr>
          <a:xfrm>
            <a:off x="371227" y="2928393"/>
            <a:ext cx="222736" cy="222736"/>
          </a:xfrm>
          <a:prstGeom prst="rect">
            <a:avLst/>
          </a:prstGeom>
        </p:spPr>
      </p:pic>
      <p:pic>
        <p:nvPicPr>
          <p:cNvPr id="8" name="Image 6" descr="preencoded.png"/>
          <p:cNvPicPr>
            <a:picLocks noChangeAspect="1"/>
          </p:cNvPicPr>
          <p:nvPr/>
        </p:nvPicPr>
        <p:blipFill>
          <a:blip r:embed="rId9"/>
          <a:stretch>
            <a:fillRect/>
          </a:stretch>
        </p:blipFill>
        <p:spPr>
          <a:xfrm>
            <a:off x="371227" y="3346024"/>
            <a:ext cx="5345668" cy="631086"/>
          </a:xfrm>
          <a:prstGeom prst="rect">
            <a:avLst/>
          </a:prstGeom>
        </p:spPr>
      </p:pic>
      <p:pic>
        <p:nvPicPr>
          <p:cNvPr id="9" name="Image 7" descr="preencoded.png"/>
          <p:cNvPicPr>
            <a:picLocks noChangeAspect="1"/>
          </p:cNvPicPr>
          <p:nvPr/>
        </p:nvPicPr>
        <p:blipFill>
          <a:blip r:embed="rId10"/>
          <a:stretch>
            <a:fillRect/>
          </a:stretch>
        </p:blipFill>
        <p:spPr>
          <a:xfrm>
            <a:off x="482595" y="3457392"/>
            <a:ext cx="334104" cy="334104"/>
          </a:xfrm>
          <a:prstGeom prst="rect">
            <a:avLst/>
          </a:prstGeom>
        </p:spPr>
      </p:pic>
      <p:pic>
        <p:nvPicPr>
          <p:cNvPr id="10" name="Image 8" descr="preencoded.png"/>
          <p:cNvPicPr>
            <a:picLocks noChangeAspect="1"/>
          </p:cNvPicPr>
          <p:nvPr/>
        </p:nvPicPr>
        <p:blipFill>
          <a:blip r:embed="rId9"/>
          <a:stretch>
            <a:fillRect/>
          </a:stretch>
        </p:blipFill>
        <p:spPr>
          <a:xfrm>
            <a:off x="371227" y="4125600"/>
            <a:ext cx="5345668" cy="631086"/>
          </a:xfrm>
          <a:prstGeom prst="rect">
            <a:avLst/>
          </a:prstGeom>
        </p:spPr>
      </p:pic>
      <p:pic>
        <p:nvPicPr>
          <p:cNvPr id="11" name="Image 9" descr="preencoded.png"/>
          <p:cNvPicPr>
            <a:picLocks noChangeAspect="1"/>
          </p:cNvPicPr>
          <p:nvPr/>
        </p:nvPicPr>
        <p:blipFill>
          <a:blip r:embed="rId10"/>
          <a:stretch>
            <a:fillRect/>
          </a:stretch>
        </p:blipFill>
        <p:spPr>
          <a:xfrm>
            <a:off x="482595" y="4236968"/>
            <a:ext cx="334104" cy="334104"/>
          </a:xfrm>
          <a:prstGeom prst="rect">
            <a:avLst/>
          </a:prstGeom>
        </p:spPr>
      </p:pic>
      <p:pic>
        <p:nvPicPr>
          <p:cNvPr id="12" name="Image 10" descr="preencoded.png"/>
          <p:cNvPicPr>
            <a:picLocks noChangeAspect="1"/>
          </p:cNvPicPr>
          <p:nvPr/>
        </p:nvPicPr>
        <p:blipFill>
          <a:blip r:embed="rId11"/>
          <a:stretch>
            <a:fillRect/>
          </a:stretch>
        </p:blipFill>
        <p:spPr>
          <a:xfrm>
            <a:off x="6162367" y="1183627"/>
            <a:ext cx="222736" cy="222736"/>
          </a:xfrm>
          <a:prstGeom prst="rect">
            <a:avLst/>
          </a:prstGeom>
        </p:spPr>
      </p:pic>
      <p:pic>
        <p:nvPicPr>
          <p:cNvPr id="13" name="Image 11" descr="preencoded.png"/>
          <p:cNvPicPr>
            <a:picLocks noChangeAspect="1"/>
          </p:cNvPicPr>
          <p:nvPr/>
        </p:nvPicPr>
        <p:blipFill>
          <a:blip r:embed="rId12"/>
          <a:stretch>
            <a:fillRect/>
          </a:stretch>
        </p:blipFill>
        <p:spPr>
          <a:xfrm>
            <a:off x="6162367" y="1601257"/>
            <a:ext cx="5345668" cy="631086"/>
          </a:xfrm>
          <a:prstGeom prst="rect">
            <a:avLst/>
          </a:prstGeom>
        </p:spPr>
      </p:pic>
      <p:pic>
        <p:nvPicPr>
          <p:cNvPr id="14" name="Image 12" descr="preencoded.png"/>
          <p:cNvPicPr>
            <a:picLocks noChangeAspect="1"/>
          </p:cNvPicPr>
          <p:nvPr/>
        </p:nvPicPr>
        <p:blipFill>
          <a:blip r:embed="rId13"/>
          <a:stretch>
            <a:fillRect/>
          </a:stretch>
        </p:blipFill>
        <p:spPr>
          <a:xfrm>
            <a:off x="6273735" y="1712625"/>
            <a:ext cx="334104" cy="334104"/>
          </a:xfrm>
          <a:prstGeom prst="rect">
            <a:avLst/>
          </a:prstGeom>
        </p:spPr>
      </p:pic>
      <p:pic>
        <p:nvPicPr>
          <p:cNvPr id="15" name="Image 13" descr="preencoded.png"/>
          <p:cNvPicPr>
            <a:picLocks noChangeAspect="1"/>
          </p:cNvPicPr>
          <p:nvPr/>
        </p:nvPicPr>
        <p:blipFill>
          <a:blip r:embed="rId9"/>
          <a:stretch>
            <a:fillRect/>
          </a:stretch>
        </p:blipFill>
        <p:spPr>
          <a:xfrm>
            <a:off x="6162367" y="2380833"/>
            <a:ext cx="5345668" cy="631086"/>
          </a:xfrm>
          <a:prstGeom prst="rect">
            <a:avLst/>
          </a:prstGeom>
        </p:spPr>
      </p:pic>
      <p:pic>
        <p:nvPicPr>
          <p:cNvPr id="16" name="Image 14" descr="preencoded.png"/>
          <p:cNvPicPr>
            <a:picLocks noChangeAspect="1"/>
          </p:cNvPicPr>
          <p:nvPr/>
        </p:nvPicPr>
        <p:blipFill>
          <a:blip r:embed="rId13"/>
          <a:stretch>
            <a:fillRect/>
          </a:stretch>
        </p:blipFill>
        <p:spPr>
          <a:xfrm>
            <a:off x="6273735" y="2492202"/>
            <a:ext cx="334104" cy="334104"/>
          </a:xfrm>
          <a:prstGeom prst="rect">
            <a:avLst/>
          </a:prstGeom>
        </p:spPr>
      </p:pic>
      <p:pic>
        <p:nvPicPr>
          <p:cNvPr id="17" name="Image 15" descr="preencoded.png"/>
          <p:cNvPicPr>
            <a:picLocks noChangeAspect="1"/>
          </p:cNvPicPr>
          <p:nvPr/>
        </p:nvPicPr>
        <p:blipFill>
          <a:blip r:embed="rId9"/>
          <a:stretch>
            <a:fillRect/>
          </a:stretch>
        </p:blipFill>
        <p:spPr>
          <a:xfrm>
            <a:off x="6162367" y="3160410"/>
            <a:ext cx="5345668" cy="631086"/>
          </a:xfrm>
          <a:prstGeom prst="rect">
            <a:avLst/>
          </a:prstGeom>
        </p:spPr>
      </p:pic>
      <p:pic>
        <p:nvPicPr>
          <p:cNvPr id="18" name="Image 16" descr="preencoded.png"/>
          <p:cNvPicPr>
            <a:picLocks noChangeAspect="1"/>
          </p:cNvPicPr>
          <p:nvPr/>
        </p:nvPicPr>
        <p:blipFill>
          <a:blip r:embed="rId13"/>
          <a:stretch>
            <a:fillRect/>
          </a:stretch>
        </p:blipFill>
        <p:spPr>
          <a:xfrm>
            <a:off x="6273735" y="3271778"/>
            <a:ext cx="334104" cy="334104"/>
          </a:xfrm>
          <a:prstGeom prst="rect">
            <a:avLst/>
          </a:prstGeom>
        </p:spPr>
      </p:pic>
      <p:pic>
        <p:nvPicPr>
          <p:cNvPr id="19" name="Image 17" descr="preencoded.png"/>
          <p:cNvPicPr>
            <a:picLocks noChangeAspect="1"/>
          </p:cNvPicPr>
          <p:nvPr/>
        </p:nvPicPr>
        <p:blipFill>
          <a:blip r:embed="rId14"/>
          <a:stretch>
            <a:fillRect/>
          </a:stretch>
        </p:blipFill>
        <p:spPr>
          <a:xfrm>
            <a:off x="6162367" y="4014232"/>
            <a:ext cx="5345668" cy="1225049"/>
          </a:xfrm>
          <a:prstGeom prst="rect">
            <a:avLst/>
          </a:prstGeom>
        </p:spPr>
      </p:pic>
      <p:pic>
        <p:nvPicPr>
          <p:cNvPr id="20" name="Image 18" descr="preencoded.png"/>
          <p:cNvPicPr>
            <a:picLocks noChangeAspect="1"/>
          </p:cNvPicPr>
          <p:nvPr/>
        </p:nvPicPr>
        <p:blipFill>
          <a:blip r:embed="rId15"/>
          <a:stretch>
            <a:fillRect/>
          </a:stretch>
        </p:blipFill>
        <p:spPr>
          <a:xfrm>
            <a:off x="6310858" y="4190565"/>
            <a:ext cx="148491" cy="148491"/>
          </a:xfrm>
          <a:prstGeom prst="rect">
            <a:avLst/>
          </a:prstGeom>
        </p:spPr>
      </p:pic>
      <p:sp>
        <p:nvSpPr>
          <p:cNvPr id="23"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Enabling S3 Versioning</a:t>
            </a:r>
            <a:endParaRPr lang="en-US" sz="2631" dirty="0"/>
          </a:p>
        </p:txBody>
      </p:sp>
      <p:sp>
        <p:nvSpPr>
          <p:cNvPr id="24" name="Text 1"/>
          <p:cNvSpPr/>
          <p:nvPr/>
        </p:nvSpPr>
        <p:spPr>
          <a:xfrm>
            <a:off x="668208" y="1155784"/>
            <a:ext cx="641480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Considerations Before Activation</a:t>
            </a:r>
            <a:endParaRPr lang="en-US" sz="1754" dirty="0"/>
          </a:p>
        </p:txBody>
      </p:sp>
      <p:sp>
        <p:nvSpPr>
          <p:cNvPr id="25" name="Text 2"/>
          <p:cNvSpPr/>
          <p:nvPr/>
        </p:nvSpPr>
        <p:spPr>
          <a:xfrm>
            <a:off x="482595" y="1564134"/>
            <a:ext cx="628116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Versioning applies to all objects in the bucket</a:t>
            </a:r>
            <a:endParaRPr lang="en-US" sz="1169" dirty="0"/>
          </a:p>
        </p:txBody>
      </p:sp>
      <p:sp>
        <p:nvSpPr>
          <p:cNvPr id="26" name="Text 3"/>
          <p:cNvSpPr/>
          <p:nvPr/>
        </p:nvSpPr>
        <p:spPr>
          <a:xfrm>
            <a:off x="482595" y="1861116"/>
            <a:ext cx="628116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Cannot be disabled once enabled (can only be suspended)</a:t>
            </a:r>
            <a:endParaRPr lang="en-US" sz="1169" dirty="0"/>
          </a:p>
        </p:txBody>
      </p:sp>
      <p:sp>
        <p:nvSpPr>
          <p:cNvPr id="28" name="Text 5"/>
          <p:cNvSpPr/>
          <p:nvPr/>
        </p:nvSpPr>
        <p:spPr>
          <a:xfrm>
            <a:off x="482595" y="2167379"/>
            <a:ext cx="460699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Important for compliance and data protection strategies</a:t>
            </a:r>
            <a:endParaRPr lang="en-US" sz="1169" dirty="0"/>
          </a:p>
        </p:txBody>
      </p:sp>
      <p:sp>
        <p:nvSpPr>
          <p:cNvPr id="29" name="Text 6"/>
          <p:cNvSpPr/>
          <p:nvPr/>
        </p:nvSpPr>
        <p:spPr>
          <a:xfrm>
            <a:off x="668208" y="2900551"/>
            <a:ext cx="534566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New Buckets</a:t>
            </a:r>
            <a:endParaRPr lang="en-US" sz="1754" dirty="0"/>
          </a:p>
        </p:txBody>
      </p:sp>
      <p:sp>
        <p:nvSpPr>
          <p:cNvPr id="30" name="Text 7"/>
          <p:cNvSpPr/>
          <p:nvPr/>
        </p:nvSpPr>
        <p:spPr>
          <a:xfrm>
            <a:off x="597878" y="3457392"/>
            <a:ext cx="334104" cy="334104"/>
          </a:xfrm>
          <a:prstGeom prst="rect">
            <a:avLst/>
          </a:prstGeom>
          <a:noFill/>
          <a:ln/>
        </p:spPr>
        <p:txBody>
          <a:bodyPr vert="horz" wrap="square" lIns="0" tIns="0" rIns="0" bIns="0" rtlCol="0" anchor="t"/>
          <a:lstStyle/>
          <a:p>
            <a:pPr>
              <a:lnSpc>
                <a:spcPts val="1754"/>
              </a:lnSpc>
            </a:pPr>
            <a:r>
              <a:rPr lang="en-US" sz="1169" b="1" dirty="0">
                <a:solidFill>
                  <a:srgbClr val="16A34A"/>
                </a:solidFill>
                <a:latin typeface="ui-sans-serif" pitchFamily="34" charset="0"/>
                <a:ea typeface="ui-sans-serif" pitchFamily="34" charset="-122"/>
                <a:cs typeface="ui-sans-serif" pitchFamily="34" charset="-120"/>
              </a:rPr>
              <a:t>1</a:t>
            </a:r>
            <a:endParaRPr lang="en-US" sz="1169" dirty="0"/>
          </a:p>
        </p:txBody>
      </p:sp>
      <p:sp>
        <p:nvSpPr>
          <p:cNvPr id="31" name="Text 8"/>
          <p:cNvSpPr/>
          <p:nvPr/>
        </p:nvSpPr>
        <p:spPr>
          <a:xfrm>
            <a:off x="928067" y="3457392"/>
            <a:ext cx="185758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Create Bucket</a:t>
            </a:r>
            <a:endParaRPr lang="en-US" sz="1169" dirty="0"/>
          </a:p>
        </p:txBody>
      </p:sp>
      <p:sp>
        <p:nvSpPr>
          <p:cNvPr id="32" name="Text 9"/>
          <p:cNvSpPr/>
          <p:nvPr/>
        </p:nvSpPr>
        <p:spPr>
          <a:xfrm>
            <a:off x="928067" y="3680128"/>
            <a:ext cx="18575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Create a new S3 bucket</a:t>
            </a:r>
            <a:endParaRPr lang="en-US" sz="1023" dirty="0"/>
          </a:p>
        </p:txBody>
      </p:sp>
      <p:sp>
        <p:nvSpPr>
          <p:cNvPr id="33" name="Text 10"/>
          <p:cNvSpPr/>
          <p:nvPr/>
        </p:nvSpPr>
        <p:spPr>
          <a:xfrm>
            <a:off x="597878" y="4236968"/>
            <a:ext cx="334104" cy="334104"/>
          </a:xfrm>
          <a:prstGeom prst="rect">
            <a:avLst/>
          </a:prstGeom>
          <a:noFill/>
          <a:ln/>
        </p:spPr>
        <p:txBody>
          <a:bodyPr vert="horz" wrap="square" lIns="0" tIns="0" rIns="0" bIns="0" rtlCol="0" anchor="t"/>
          <a:lstStyle/>
          <a:p>
            <a:pPr>
              <a:lnSpc>
                <a:spcPts val="1754"/>
              </a:lnSpc>
            </a:pPr>
            <a:r>
              <a:rPr lang="en-US" sz="1169" b="1" dirty="0">
                <a:solidFill>
                  <a:srgbClr val="16A34A"/>
                </a:solidFill>
                <a:latin typeface="ui-sans-serif" pitchFamily="34" charset="0"/>
                <a:ea typeface="ui-sans-serif" pitchFamily="34" charset="-122"/>
                <a:cs typeface="ui-sans-serif" pitchFamily="34" charset="-120"/>
              </a:rPr>
              <a:t>2</a:t>
            </a:r>
            <a:endParaRPr lang="en-US" sz="1169" dirty="0"/>
          </a:p>
        </p:txBody>
      </p:sp>
      <p:sp>
        <p:nvSpPr>
          <p:cNvPr id="34" name="Text 11"/>
          <p:cNvSpPr/>
          <p:nvPr/>
        </p:nvSpPr>
        <p:spPr>
          <a:xfrm>
            <a:off x="928068" y="4236968"/>
            <a:ext cx="263159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Enable Versioning</a:t>
            </a:r>
            <a:endParaRPr lang="en-US" sz="1169" dirty="0"/>
          </a:p>
        </p:txBody>
      </p:sp>
      <p:sp>
        <p:nvSpPr>
          <p:cNvPr id="35" name="Text 12"/>
          <p:cNvSpPr/>
          <p:nvPr/>
        </p:nvSpPr>
        <p:spPr>
          <a:xfrm>
            <a:off x="928068" y="4459705"/>
            <a:ext cx="263159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Enable versioning during creation</a:t>
            </a:r>
            <a:endParaRPr lang="en-US" sz="1023" dirty="0"/>
          </a:p>
        </p:txBody>
      </p:sp>
      <p:sp>
        <p:nvSpPr>
          <p:cNvPr id="36" name="Text 13"/>
          <p:cNvSpPr/>
          <p:nvPr/>
        </p:nvSpPr>
        <p:spPr>
          <a:xfrm>
            <a:off x="6459349" y="1155784"/>
            <a:ext cx="534566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Existing Buckets</a:t>
            </a:r>
            <a:endParaRPr lang="en-US" sz="1754" dirty="0"/>
          </a:p>
        </p:txBody>
      </p:sp>
      <p:sp>
        <p:nvSpPr>
          <p:cNvPr id="37" name="Text 14"/>
          <p:cNvSpPr/>
          <p:nvPr/>
        </p:nvSpPr>
        <p:spPr>
          <a:xfrm>
            <a:off x="6389018" y="1712625"/>
            <a:ext cx="334104" cy="334104"/>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1</a:t>
            </a:r>
            <a:endParaRPr lang="en-US" sz="1169" dirty="0"/>
          </a:p>
        </p:txBody>
      </p:sp>
      <p:sp>
        <p:nvSpPr>
          <p:cNvPr id="38" name="Text 15"/>
          <p:cNvSpPr/>
          <p:nvPr/>
        </p:nvSpPr>
        <p:spPr>
          <a:xfrm>
            <a:off x="6719207" y="1712625"/>
            <a:ext cx="33371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Navigate to Bucket</a:t>
            </a:r>
            <a:endParaRPr lang="en-US" sz="1169" dirty="0"/>
          </a:p>
        </p:txBody>
      </p:sp>
      <p:sp>
        <p:nvSpPr>
          <p:cNvPr id="39" name="Text 16"/>
          <p:cNvSpPr/>
          <p:nvPr/>
        </p:nvSpPr>
        <p:spPr>
          <a:xfrm>
            <a:off x="6719207" y="1935361"/>
            <a:ext cx="400455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Select the bucket in the AWS Management Console</a:t>
            </a:r>
            <a:endParaRPr lang="en-US" sz="1023" dirty="0"/>
          </a:p>
        </p:txBody>
      </p:sp>
      <p:sp>
        <p:nvSpPr>
          <p:cNvPr id="40" name="Text 17"/>
          <p:cNvSpPr/>
          <p:nvPr/>
        </p:nvSpPr>
        <p:spPr>
          <a:xfrm>
            <a:off x="6389018" y="2492202"/>
            <a:ext cx="334104" cy="334104"/>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2</a:t>
            </a:r>
            <a:endParaRPr lang="en-US" sz="1169" dirty="0"/>
          </a:p>
        </p:txBody>
      </p:sp>
      <p:sp>
        <p:nvSpPr>
          <p:cNvPr id="41" name="Text 18"/>
          <p:cNvSpPr/>
          <p:nvPr/>
        </p:nvSpPr>
        <p:spPr>
          <a:xfrm>
            <a:off x="6719208" y="2492202"/>
            <a:ext cx="288721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Versioning Settings</a:t>
            </a:r>
            <a:endParaRPr lang="en-US" sz="1169" dirty="0"/>
          </a:p>
        </p:txBody>
      </p:sp>
      <p:sp>
        <p:nvSpPr>
          <p:cNvPr id="42" name="Text 19"/>
          <p:cNvSpPr/>
          <p:nvPr/>
        </p:nvSpPr>
        <p:spPr>
          <a:xfrm>
            <a:off x="6719208" y="2714938"/>
            <a:ext cx="288721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Find and select the Versioning option</a:t>
            </a:r>
            <a:endParaRPr lang="en-US" sz="1023" dirty="0"/>
          </a:p>
        </p:txBody>
      </p:sp>
      <p:sp>
        <p:nvSpPr>
          <p:cNvPr id="43" name="Text 20"/>
          <p:cNvSpPr/>
          <p:nvPr/>
        </p:nvSpPr>
        <p:spPr>
          <a:xfrm>
            <a:off x="6389018" y="3271778"/>
            <a:ext cx="334104" cy="334104"/>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3</a:t>
            </a:r>
            <a:endParaRPr lang="en-US" sz="1169" dirty="0"/>
          </a:p>
        </p:txBody>
      </p:sp>
      <p:sp>
        <p:nvSpPr>
          <p:cNvPr id="44" name="Text 21"/>
          <p:cNvSpPr/>
          <p:nvPr/>
        </p:nvSpPr>
        <p:spPr>
          <a:xfrm>
            <a:off x="6719208" y="3271778"/>
            <a:ext cx="305079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Enable Versioning</a:t>
            </a:r>
            <a:endParaRPr lang="en-US" sz="1169" dirty="0"/>
          </a:p>
        </p:txBody>
      </p:sp>
      <p:sp>
        <p:nvSpPr>
          <p:cNvPr id="45" name="Text 22"/>
          <p:cNvSpPr/>
          <p:nvPr/>
        </p:nvSpPr>
        <p:spPr>
          <a:xfrm>
            <a:off x="6719208" y="3494515"/>
            <a:ext cx="305079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Select "Enable versioning" and confirm</a:t>
            </a:r>
            <a:endParaRPr lang="en-US" sz="1023" dirty="0"/>
          </a:p>
        </p:txBody>
      </p:sp>
      <p:sp>
        <p:nvSpPr>
          <p:cNvPr id="46" name="Text 23"/>
          <p:cNvSpPr/>
          <p:nvPr/>
        </p:nvSpPr>
        <p:spPr>
          <a:xfrm>
            <a:off x="6533594" y="4162723"/>
            <a:ext cx="5048687"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 Important Notes</a:t>
            </a:r>
            <a:endParaRPr lang="en-US" sz="1169" dirty="0"/>
          </a:p>
        </p:txBody>
      </p:sp>
      <p:sp>
        <p:nvSpPr>
          <p:cNvPr id="47" name="Text 24"/>
          <p:cNvSpPr/>
          <p:nvPr/>
        </p:nvSpPr>
        <p:spPr>
          <a:xfrm>
            <a:off x="6347980" y="4459705"/>
            <a:ext cx="601387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ui-sans-serif" pitchFamily="34" charset="0"/>
                <a:ea typeface="ui-sans-serif" pitchFamily="34" charset="-122"/>
                <a:cs typeface="ui-sans-serif" pitchFamily="34" charset="-120"/>
              </a:rPr>
              <a:t>Versioning is permanent for the bucket's lifetime</a:t>
            </a:r>
            <a:endParaRPr lang="en-US" sz="1023" dirty="0"/>
          </a:p>
        </p:txBody>
      </p:sp>
      <p:sp>
        <p:nvSpPr>
          <p:cNvPr id="48" name="Text 25"/>
          <p:cNvSpPr/>
          <p:nvPr/>
        </p:nvSpPr>
        <p:spPr>
          <a:xfrm>
            <a:off x="6347980" y="4682441"/>
            <a:ext cx="601387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ui-sans-serif" pitchFamily="34" charset="0"/>
                <a:ea typeface="ui-sans-serif" pitchFamily="34" charset="-122"/>
                <a:cs typeface="ui-sans-serif" pitchFamily="34" charset="-120"/>
              </a:rPr>
              <a:t>Existing objects automatically become version 1</a:t>
            </a:r>
            <a:endParaRPr lang="en-US" sz="1023" dirty="0"/>
          </a:p>
        </p:txBody>
      </p:sp>
      <p:sp>
        <p:nvSpPr>
          <p:cNvPr id="49" name="Text 26"/>
          <p:cNvSpPr/>
          <p:nvPr/>
        </p:nvSpPr>
        <p:spPr>
          <a:xfrm>
            <a:off x="6347980" y="4905177"/>
            <a:ext cx="601387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ui-sans-serif" pitchFamily="34" charset="0"/>
                <a:ea typeface="ui-sans-serif" pitchFamily="34" charset="-122"/>
                <a:cs typeface="ui-sans-serif" pitchFamily="34" charset="-120"/>
              </a:rPr>
              <a:t>Updates create new versions while preserving old ones</a:t>
            </a:r>
            <a:endParaRPr lang="en-US" sz="1023" dirty="0"/>
          </a:p>
        </p:txBody>
      </p:sp>
      <p:sp>
        <p:nvSpPr>
          <p:cNvPr id="50" name="Text 27"/>
          <p:cNvSpPr/>
          <p:nvPr/>
        </p:nvSpPr>
        <p:spPr>
          <a:xfrm>
            <a:off x="575401" y="6204471"/>
            <a:ext cx="346702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Versioning is enabled at the bucket level</a:t>
            </a:r>
            <a:endParaRPr lang="en-US" sz="1023"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1638379"/>
            <a:ext cx="3563779" cy="3341043"/>
          </a:xfrm>
          <a:prstGeom prst="rect">
            <a:avLst/>
          </a:prstGeom>
        </p:spPr>
      </p:pic>
      <p:pic>
        <p:nvPicPr>
          <p:cNvPr id="7" name="Image 5" descr="preencoded.png"/>
          <p:cNvPicPr>
            <a:picLocks noChangeAspect="1"/>
          </p:cNvPicPr>
          <p:nvPr/>
        </p:nvPicPr>
        <p:blipFill>
          <a:blip r:embed="rId8"/>
          <a:stretch>
            <a:fillRect/>
          </a:stretch>
        </p:blipFill>
        <p:spPr>
          <a:xfrm>
            <a:off x="593963" y="1861116"/>
            <a:ext cx="556840" cy="556840"/>
          </a:xfrm>
          <a:prstGeom prst="rect">
            <a:avLst/>
          </a:prstGeom>
        </p:spPr>
      </p:pic>
      <p:pic>
        <p:nvPicPr>
          <p:cNvPr id="8" name="Image 6" descr="preencoded.png"/>
          <p:cNvPicPr>
            <a:picLocks noChangeAspect="1"/>
          </p:cNvPicPr>
          <p:nvPr/>
        </p:nvPicPr>
        <p:blipFill>
          <a:blip r:embed="rId9"/>
          <a:stretch>
            <a:fillRect/>
          </a:stretch>
        </p:blipFill>
        <p:spPr>
          <a:xfrm>
            <a:off x="733173" y="1972484"/>
            <a:ext cx="278420" cy="334104"/>
          </a:xfrm>
          <a:prstGeom prst="rect">
            <a:avLst/>
          </a:prstGeom>
        </p:spPr>
      </p:pic>
      <p:pic>
        <p:nvPicPr>
          <p:cNvPr id="9" name="Image 7" descr="preencoded.png"/>
          <p:cNvPicPr>
            <a:picLocks noChangeAspect="1"/>
          </p:cNvPicPr>
          <p:nvPr/>
        </p:nvPicPr>
        <p:blipFill>
          <a:blip r:embed="rId10"/>
          <a:stretch>
            <a:fillRect/>
          </a:stretch>
        </p:blipFill>
        <p:spPr>
          <a:xfrm>
            <a:off x="593963" y="3216094"/>
            <a:ext cx="111368" cy="148491"/>
          </a:xfrm>
          <a:prstGeom prst="rect">
            <a:avLst/>
          </a:prstGeom>
        </p:spPr>
      </p:pic>
      <p:pic>
        <p:nvPicPr>
          <p:cNvPr id="10" name="Image 8" descr="preencoded.png"/>
          <p:cNvPicPr>
            <a:picLocks noChangeAspect="1"/>
          </p:cNvPicPr>
          <p:nvPr/>
        </p:nvPicPr>
        <p:blipFill>
          <a:blip r:embed="rId10"/>
          <a:stretch>
            <a:fillRect/>
          </a:stretch>
        </p:blipFill>
        <p:spPr>
          <a:xfrm>
            <a:off x="593963" y="3513076"/>
            <a:ext cx="111368" cy="148491"/>
          </a:xfrm>
          <a:prstGeom prst="rect">
            <a:avLst/>
          </a:prstGeom>
        </p:spPr>
      </p:pic>
      <p:pic>
        <p:nvPicPr>
          <p:cNvPr id="11" name="Image 9" descr="preencoded.png"/>
          <p:cNvPicPr>
            <a:picLocks noChangeAspect="1"/>
          </p:cNvPicPr>
          <p:nvPr/>
        </p:nvPicPr>
        <p:blipFill>
          <a:blip r:embed="rId10"/>
          <a:stretch>
            <a:fillRect/>
          </a:stretch>
        </p:blipFill>
        <p:spPr>
          <a:xfrm>
            <a:off x="592003" y="3826664"/>
            <a:ext cx="111368" cy="148491"/>
          </a:xfrm>
          <a:prstGeom prst="rect">
            <a:avLst/>
          </a:prstGeom>
        </p:spPr>
      </p:pic>
      <p:pic>
        <p:nvPicPr>
          <p:cNvPr id="12" name="Image 10" descr="preencoded.png"/>
          <p:cNvPicPr>
            <a:picLocks noChangeAspect="1"/>
          </p:cNvPicPr>
          <p:nvPr/>
        </p:nvPicPr>
        <p:blipFill>
          <a:blip r:embed="rId11"/>
          <a:stretch>
            <a:fillRect/>
          </a:stretch>
        </p:blipFill>
        <p:spPr>
          <a:xfrm>
            <a:off x="593963" y="4366898"/>
            <a:ext cx="129929" cy="129929"/>
          </a:xfrm>
          <a:prstGeom prst="rect">
            <a:avLst/>
          </a:prstGeom>
        </p:spPr>
      </p:pic>
      <p:pic>
        <p:nvPicPr>
          <p:cNvPr id="13" name="Image 11" descr="preencoded.png"/>
          <p:cNvPicPr>
            <a:picLocks noChangeAspect="1"/>
          </p:cNvPicPr>
          <p:nvPr/>
        </p:nvPicPr>
        <p:blipFill>
          <a:blip r:embed="rId12"/>
          <a:stretch>
            <a:fillRect/>
          </a:stretch>
        </p:blipFill>
        <p:spPr>
          <a:xfrm>
            <a:off x="4157742" y="1638379"/>
            <a:ext cx="3563779" cy="3341043"/>
          </a:xfrm>
          <a:prstGeom prst="rect">
            <a:avLst/>
          </a:prstGeom>
        </p:spPr>
      </p:pic>
      <p:pic>
        <p:nvPicPr>
          <p:cNvPr id="14" name="Image 12" descr="preencoded.png"/>
          <p:cNvPicPr>
            <a:picLocks noChangeAspect="1"/>
          </p:cNvPicPr>
          <p:nvPr/>
        </p:nvPicPr>
        <p:blipFill>
          <a:blip r:embed="rId13"/>
          <a:stretch>
            <a:fillRect/>
          </a:stretch>
        </p:blipFill>
        <p:spPr>
          <a:xfrm>
            <a:off x="4380478" y="1879677"/>
            <a:ext cx="552635" cy="556840"/>
          </a:xfrm>
          <a:prstGeom prst="rect">
            <a:avLst/>
          </a:prstGeom>
        </p:spPr>
      </p:pic>
      <p:pic>
        <p:nvPicPr>
          <p:cNvPr id="15" name="Image 13" descr="preencoded.png"/>
          <p:cNvPicPr>
            <a:picLocks noChangeAspect="1"/>
          </p:cNvPicPr>
          <p:nvPr/>
        </p:nvPicPr>
        <p:blipFill>
          <a:blip r:embed="rId14"/>
          <a:stretch>
            <a:fillRect/>
          </a:stretch>
        </p:blipFill>
        <p:spPr>
          <a:xfrm>
            <a:off x="4517513" y="1991045"/>
            <a:ext cx="278420" cy="334104"/>
          </a:xfrm>
          <a:prstGeom prst="rect">
            <a:avLst/>
          </a:prstGeom>
        </p:spPr>
      </p:pic>
      <p:pic>
        <p:nvPicPr>
          <p:cNvPr id="16" name="Image 14" descr="preencoded.png"/>
          <p:cNvPicPr>
            <a:picLocks noChangeAspect="1"/>
          </p:cNvPicPr>
          <p:nvPr/>
        </p:nvPicPr>
        <p:blipFill>
          <a:blip r:embed="rId15"/>
          <a:stretch>
            <a:fillRect/>
          </a:stretch>
        </p:blipFill>
        <p:spPr>
          <a:xfrm>
            <a:off x="4380478" y="3253217"/>
            <a:ext cx="111368" cy="148491"/>
          </a:xfrm>
          <a:prstGeom prst="rect">
            <a:avLst/>
          </a:prstGeom>
        </p:spPr>
      </p:pic>
      <p:pic>
        <p:nvPicPr>
          <p:cNvPr id="17" name="Image 15" descr="preencoded.png"/>
          <p:cNvPicPr>
            <a:picLocks noChangeAspect="1"/>
          </p:cNvPicPr>
          <p:nvPr/>
        </p:nvPicPr>
        <p:blipFill>
          <a:blip r:embed="rId15"/>
          <a:stretch>
            <a:fillRect/>
          </a:stretch>
        </p:blipFill>
        <p:spPr>
          <a:xfrm>
            <a:off x="4380478" y="3550198"/>
            <a:ext cx="111368" cy="148491"/>
          </a:xfrm>
          <a:prstGeom prst="rect">
            <a:avLst/>
          </a:prstGeom>
        </p:spPr>
      </p:pic>
      <p:pic>
        <p:nvPicPr>
          <p:cNvPr id="18" name="Image 16" descr="preencoded.png"/>
          <p:cNvPicPr>
            <a:picLocks noChangeAspect="1"/>
          </p:cNvPicPr>
          <p:nvPr/>
        </p:nvPicPr>
        <p:blipFill>
          <a:blip r:embed="rId15"/>
          <a:stretch>
            <a:fillRect/>
          </a:stretch>
        </p:blipFill>
        <p:spPr>
          <a:xfrm>
            <a:off x="4369340" y="3849676"/>
            <a:ext cx="111368" cy="148491"/>
          </a:xfrm>
          <a:prstGeom prst="rect">
            <a:avLst/>
          </a:prstGeom>
        </p:spPr>
      </p:pic>
      <p:pic>
        <p:nvPicPr>
          <p:cNvPr id="19" name="Image 17" descr="preencoded.png"/>
          <p:cNvPicPr>
            <a:picLocks noChangeAspect="1"/>
          </p:cNvPicPr>
          <p:nvPr/>
        </p:nvPicPr>
        <p:blipFill>
          <a:blip r:embed="rId11"/>
          <a:stretch>
            <a:fillRect/>
          </a:stretch>
        </p:blipFill>
        <p:spPr>
          <a:xfrm>
            <a:off x="4380478" y="4404021"/>
            <a:ext cx="129929" cy="129929"/>
          </a:xfrm>
          <a:prstGeom prst="rect">
            <a:avLst/>
          </a:prstGeom>
        </p:spPr>
      </p:pic>
      <p:pic>
        <p:nvPicPr>
          <p:cNvPr id="20" name="Image 18" descr="preencoded.png"/>
          <p:cNvPicPr>
            <a:picLocks noChangeAspect="1"/>
          </p:cNvPicPr>
          <p:nvPr/>
        </p:nvPicPr>
        <p:blipFill>
          <a:blip r:embed="rId16"/>
          <a:stretch>
            <a:fillRect/>
          </a:stretch>
        </p:blipFill>
        <p:spPr>
          <a:xfrm>
            <a:off x="7944256" y="1638379"/>
            <a:ext cx="3563779" cy="3341043"/>
          </a:xfrm>
          <a:prstGeom prst="rect">
            <a:avLst/>
          </a:prstGeom>
        </p:spPr>
      </p:pic>
      <p:pic>
        <p:nvPicPr>
          <p:cNvPr id="21" name="Image 19" descr="preencoded.png"/>
          <p:cNvPicPr>
            <a:picLocks noChangeAspect="1"/>
          </p:cNvPicPr>
          <p:nvPr/>
        </p:nvPicPr>
        <p:blipFill>
          <a:blip r:embed="rId17"/>
          <a:stretch>
            <a:fillRect/>
          </a:stretch>
        </p:blipFill>
        <p:spPr>
          <a:xfrm>
            <a:off x="8166993" y="1879677"/>
            <a:ext cx="489845" cy="556840"/>
          </a:xfrm>
          <a:prstGeom prst="rect">
            <a:avLst/>
          </a:prstGeom>
        </p:spPr>
      </p:pic>
      <p:pic>
        <p:nvPicPr>
          <p:cNvPr id="22" name="Image 20" descr="preencoded.png"/>
          <p:cNvPicPr>
            <a:picLocks noChangeAspect="1"/>
          </p:cNvPicPr>
          <p:nvPr/>
        </p:nvPicPr>
        <p:blipFill>
          <a:blip r:embed="rId18"/>
          <a:stretch>
            <a:fillRect/>
          </a:stretch>
        </p:blipFill>
        <p:spPr>
          <a:xfrm>
            <a:off x="8272706" y="1991045"/>
            <a:ext cx="278420" cy="334104"/>
          </a:xfrm>
          <a:prstGeom prst="rect">
            <a:avLst/>
          </a:prstGeom>
        </p:spPr>
      </p:pic>
      <p:pic>
        <p:nvPicPr>
          <p:cNvPr id="23" name="Image 21" descr="preencoded.png"/>
          <p:cNvPicPr>
            <a:picLocks noChangeAspect="1"/>
          </p:cNvPicPr>
          <p:nvPr/>
        </p:nvPicPr>
        <p:blipFill>
          <a:blip r:embed="rId19"/>
          <a:stretch>
            <a:fillRect/>
          </a:stretch>
        </p:blipFill>
        <p:spPr>
          <a:xfrm>
            <a:off x="8166993" y="3253217"/>
            <a:ext cx="111368" cy="148491"/>
          </a:xfrm>
          <a:prstGeom prst="rect">
            <a:avLst/>
          </a:prstGeom>
        </p:spPr>
      </p:pic>
      <p:pic>
        <p:nvPicPr>
          <p:cNvPr id="24" name="Image 22" descr="preencoded.png"/>
          <p:cNvPicPr>
            <a:picLocks noChangeAspect="1"/>
          </p:cNvPicPr>
          <p:nvPr/>
        </p:nvPicPr>
        <p:blipFill>
          <a:blip r:embed="rId19"/>
          <a:stretch>
            <a:fillRect/>
          </a:stretch>
        </p:blipFill>
        <p:spPr>
          <a:xfrm>
            <a:off x="8166993" y="3550198"/>
            <a:ext cx="111368" cy="148491"/>
          </a:xfrm>
          <a:prstGeom prst="rect">
            <a:avLst/>
          </a:prstGeom>
        </p:spPr>
      </p:pic>
      <p:pic>
        <p:nvPicPr>
          <p:cNvPr id="25" name="Image 23" descr="preencoded.png"/>
          <p:cNvPicPr>
            <a:picLocks noChangeAspect="1"/>
          </p:cNvPicPr>
          <p:nvPr/>
        </p:nvPicPr>
        <p:blipFill>
          <a:blip r:embed="rId19"/>
          <a:stretch>
            <a:fillRect/>
          </a:stretch>
        </p:blipFill>
        <p:spPr>
          <a:xfrm>
            <a:off x="8166993" y="3847180"/>
            <a:ext cx="111368" cy="148491"/>
          </a:xfrm>
          <a:prstGeom prst="rect">
            <a:avLst/>
          </a:prstGeom>
        </p:spPr>
      </p:pic>
      <p:pic>
        <p:nvPicPr>
          <p:cNvPr id="26" name="Image 24" descr="preencoded.png"/>
          <p:cNvPicPr>
            <a:picLocks noChangeAspect="1"/>
          </p:cNvPicPr>
          <p:nvPr/>
        </p:nvPicPr>
        <p:blipFill>
          <a:blip r:embed="rId11"/>
          <a:stretch>
            <a:fillRect/>
          </a:stretch>
        </p:blipFill>
        <p:spPr>
          <a:xfrm>
            <a:off x="8166993" y="4181284"/>
            <a:ext cx="129929" cy="129929"/>
          </a:xfrm>
          <a:prstGeom prst="rect">
            <a:avLst/>
          </a:prstGeom>
        </p:spPr>
      </p:pic>
      <p:pic>
        <p:nvPicPr>
          <p:cNvPr id="27" name="Image 25" descr="preencoded.png"/>
          <p:cNvPicPr>
            <a:picLocks noChangeAspect="1"/>
          </p:cNvPicPr>
          <p:nvPr/>
        </p:nvPicPr>
        <p:blipFill>
          <a:blip r:embed="rId20"/>
          <a:stretch>
            <a:fillRect/>
          </a:stretch>
        </p:blipFill>
        <p:spPr>
          <a:xfrm>
            <a:off x="3133387" y="5276404"/>
            <a:ext cx="1229254" cy="371227"/>
          </a:xfrm>
          <a:prstGeom prst="rect">
            <a:avLst/>
          </a:prstGeom>
        </p:spPr>
      </p:pic>
      <p:pic>
        <p:nvPicPr>
          <p:cNvPr id="28" name="Image 26" descr="preencoded.png"/>
          <p:cNvPicPr>
            <a:picLocks noChangeAspect="1"/>
          </p:cNvPicPr>
          <p:nvPr/>
        </p:nvPicPr>
        <p:blipFill>
          <a:blip r:embed="rId21"/>
          <a:stretch>
            <a:fillRect/>
          </a:stretch>
        </p:blipFill>
        <p:spPr>
          <a:xfrm>
            <a:off x="4474010" y="5387772"/>
            <a:ext cx="129929" cy="148491"/>
          </a:xfrm>
          <a:prstGeom prst="rect">
            <a:avLst/>
          </a:prstGeom>
        </p:spPr>
      </p:pic>
      <p:pic>
        <p:nvPicPr>
          <p:cNvPr id="29" name="Image 27" descr="preencoded.png"/>
          <p:cNvPicPr>
            <a:picLocks noChangeAspect="1"/>
          </p:cNvPicPr>
          <p:nvPr/>
        </p:nvPicPr>
        <p:blipFill>
          <a:blip r:embed="rId22"/>
          <a:stretch>
            <a:fillRect/>
          </a:stretch>
        </p:blipFill>
        <p:spPr>
          <a:xfrm>
            <a:off x="4715307" y="5276404"/>
            <a:ext cx="1726351" cy="371227"/>
          </a:xfrm>
          <a:prstGeom prst="rect">
            <a:avLst/>
          </a:prstGeom>
        </p:spPr>
      </p:pic>
      <p:pic>
        <p:nvPicPr>
          <p:cNvPr id="30" name="Image 28" descr="preencoded.png"/>
          <p:cNvPicPr>
            <a:picLocks noChangeAspect="1"/>
          </p:cNvPicPr>
          <p:nvPr/>
        </p:nvPicPr>
        <p:blipFill>
          <a:blip r:embed="rId21"/>
          <a:stretch>
            <a:fillRect/>
          </a:stretch>
        </p:blipFill>
        <p:spPr>
          <a:xfrm>
            <a:off x="6553026" y="5387772"/>
            <a:ext cx="129929" cy="148491"/>
          </a:xfrm>
          <a:prstGeom prst="rect">
            <a:avLst/>
          </a:prstGeom>
        </p:spPr>
      </p:pic>
      <p:pic>
        <p:nvPicPr>
          <p:cNvPr id="31" name="Image 29" descr="preencoded.png"/>
          <p:cNvPicPr>
            <a:picLocks noChangeAspect="1"/>
          </p:cNvPicPr>
          <p:nvPr/>
        </p:nvPicPr>
        <p:blipFill>
          <a:blip r:embed="rId23"/>
          <a:stretch>
            <a:fillRect/>
          </a:stretch>
        </p:blipFill>
        <p:spPr>
          <a:xfrm>
            <a:off x="6794323" y="5276404"/>
            <a:ext cx="1951552" cy="371227"/>
          </a:xfrm>
          <a:prstGeom prst="rect">
            <a:avLst/>
          </a:prstGeom>
        </p:spPr>
      </p:pic>
      <p:sp>
        <p:nvSpPr>
          <p:cNvPr id="34"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Versioning States</a:t>
            </a:r>
            <a:endParaRPr lang="en-US" sz="2631" dirty="0"/>
          </a:p>
        </p:txBody>
      </p:sp>
      <p:sp>
        <p:nvSpPr>
          <p:cNvPr id="35" name="Text 1"/>
          <p:cNvSpPr/>
          <p:nvPr/>
        </p:nvSpPr>
        <p:spPr>
          <a:xfrm>
            <a:off x="371227" y="1155785"/>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buckets can exist in one of three versioning states, which determine how objects are tracked and managed.</a:t>
            </a:r>
            <a:endParaRPr lang="en-US" sz="1461" dirty="0"/>
          </a:p>
        </p:txBody>
      </p:sp>
      <p:sp>
        <p:nvSpPr>
          <p:cNvPr id="36" name="Text 2"/>
          <p:cNvSpPr/>
          <p:nvPr/>
        </p:nvSpPr>
        <p:spPr>
          <a:xfrm>
            <a:off x="1299295" y="1991045"/>
            <a:ext cx="1891865"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Unversioned</a:t>
            </a:r>
            <a:endParaRPr lang="en-US" sz="1754" dirty="0"/>
          </a:p>
        </p:txBody>
      </p:sp>
      <p:sp>
        <p:nvSpPr>
          <p:cNvPr id="37" name="Text 3"/>
          <p:cNvSpPr/>
          <p:nvPr/>
        </p:nvSpPr>
        <p:spPr>
          <a:xfrm>
            <a:off x="593963" y="2566447"/>
            <a:ext cx="31183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Default state when versioning is not enabled.</a:t>
            </a:r>
            <a:endParaRPr lang="en-US" sz="1169" dirty="0"/>
          </a:p>
        </p:txBody>
      </p:sp>
      <p:sp>
        <p:nvSpPr>
          <p:cNvPr id="38" name="Text 4"/>
          <p:cNvSpPr/>
          <p:nvPr/>
        </p:nvSpPr>
        <p:spPr>
          <a:xfrm>
            <a:off x="779576" y="3160410"/>
            <a:ext cx="288617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 version history is maintained</a:t>
            </a:r>
            <a:endParaRPr lang="en-US" sz="1169" dirty="0"/>
          </a:p>
        </p:txBody>
      </p:sp>
      <p:sp>
        <p:nvSpPr>
          <p:cNvPr id="39" name="Text 5"/>
          <p:cNvSpPr/>
          <p:nvPr/>
        </p:nvSpPr>
        <p:spPr>
          <a:xfrm>
            <a:off x="779576" y="3457392"/>
            <a:ext cx="293269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Only the most recent object version is kept</a:t>
            </a:r>
            <a:endParaRPr lang="en-US" sz="1169" dirty="0"/>
          </a:p>
        </p:txBody>
      </p:sp>
      <p:sp>
        <p:nvSpPr>
          <p:cNvPr id="40" name="Text 6"/>
          <p:cNvSpPr/>
          <p:nvPr/>
        </p:nvSpPr>
        <p:spPr>
          <a:xfrm>
            <a:off x="767859" y="3766152"/>
            <a:ext cx="342700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Overwrites replace objects completely</a:t>
            </a:r>
            <a:endParaRPr lang="en-US" sz="1169" dirty="0"/>
          </a:p>
        </p:txBody>
      </p:sp>
      <p:sp>
        <p:nvSpPr>
          <p:cNvPr id="41" name="Text 7"/>
          <p:cNvSpPr/>
          <p:nvPr/>
        </p:nvSpPr>
        <p:spPr>
          <a:xfrm>
            <a:off x="761015" y="4348337"/>
            <a:ext cx="37419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Versioning can be enabled at any time</a:t>
            </a:r>
            <a:endParaRPr lang="en-US" sz="1023" dirty="0"/>
          </a:p>
        </p:txBody>
      </p:sp>
      <p:sp>
        <p:nvSpPr>
          <p:cNvPr id="42" name="Text 8"/>
          <p:cNvSpPr/>
          <p:nvPr/>
        </p:nvSpPr>
        <p:spPr>
          <a:xfrm>
            <a:off x="5081604" y="2000326"/>
            <a:ext cx="2417180"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Versioning-Enabled</a:t>
            </a:r>
            <a:endParaRPr lang="en-US" sz="1754" dirty="0"/>
          </a:p>
        </p:txBody>
      </p:sp>
      <p:sp>
        <p:nvSpPr>
          <p:cNvPr id="43" name="Text 9"/>
          <p:cNvSpPr/>
          <p:nvPr/>
        </p:nvSpPr>
        <p:spPr>
          <a:xfrm>
            <a:off x="4380478" y="2603570"/>
            <a:ext cx="31183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Versioning is actively enabled in the bucket.</a:t>
            </a:r>
            <a:endParaRPr lang="en-US" sz="1169" dirty="0"/>
          </a:p>
        </p:txBody>
      </p:sp>
      <p:sp>
        <p:nvSpPr>
          <p:cNvPr id="44" name="Text 10"/>
          <p:cNvSpPr/>
          <p:nvPr/>
        </p:nvSpPr>
        <p:spPr>
          <a:xfrm>
            <a:off x="4566092" y="3197533"/>
            <a:ext cx="270015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All object versions are tracked</a:t>
            </a:r>
            <a:endParaRPr lang="en-US" sz="1169" dirty="0"/>
          </a:p>
        </p:txBody>
      </p:sp>
      <p:sp>
        <p:nvSpPr>
          <p:cNvPr id="45" name="Text 11"/>
          <p:cNvSpPr/>
          <p:nvPr/>
        </p:nvSpPr>
        <p:spPr>
          <a:xfrm>
            <a:off x="4566091" y="3494515"/>
            <a:ext cx="293269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Multiple versions can exist simultaneously</a:t>
            </a:r>
            <a:endParaRPr lang="en-US" sz="1169" dirty="0"/>
          </a:p>
        </p:txBody>
      </p:sp>
      <p:sp>
        <p:nvSpPr>
          <p:cNvPr id="46" name="Text 12"/>
          <p:cNvSpPr/>
          <p:nvPr/>
        </p:nvSpPr>
        <p:spPr>
          <a:xfrm>
            <a:off x="4566092" y="3788621"/>
            <a:ext cx="25875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Updates create new versions</a:t>
            </a:r>
            <a:endParaRPr lang="en-US" sz="1169" dirty="0"/>
          </a:p>
        </p:txBody>
      </p:sp>
      <p:sp>
        <p:nvSpPr>
          <p:cNvPr id="47" name="Text 13"/>
          <p:cNvSpPr/>
          <p:nvPr/>
        </p:nvSpPr>
        <p:spPr>
          <a:xfrm>
            <a:off x="4547530" y="4385459"/>
            <a:ext cx="3118306" cy="371227"/>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Default state for new buckets with versioning enabled</a:t>
            </a:r>
            <a:endParaRPr lang="en-US" sz="1023" dirty="0"/>
          </a:p>
        </p:txBody>
      </p:sp>
      <p:sp>
        <p:nvSpPr>
          <p:cNvPr id="48" name="Text 14"/>
          <p:cNvSpPr/>
          <p:nvPr/>
        </p:nvSpPr>
        <p:spPr>
          <a:xfrm>
            <a:off x="8773863" y="1972484"/>
            <a:ext cx="2479970"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Versioning-Suspended</a:t>
            </a:r>
            <a:endParaRPr lang="en-US" sz="1754" dirty="0"/>
          </a:p>
        </p:txBody>
      </p:sp>
      <p:sp>
        <p:nvSpPr>
          <p:cNvPr id="49" name="Text 15"/>
          <p:cNvSpPr/>
          <p:nvPr/>
        </p:nvSpPr>
        <p:spPr>
          <a:xfrm>
            <a:off x="8166993" y="2603570"/>
            <a:ext cx="31183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Versioning is enabled but currently suspended.</a:t>
            </a:r>
            <a:endParaRPr lang="en-US" sz="1169" dirty="0"/>
          </a:p>
        </p:txBody>
      </p:sp>
      <p:sp>
        <p:nvSpPr>
          <p:cNvPr id="50" name="Text 16"/>
          <p:cNvSpPr/>
          <p:nvPr/>
        </p:nvSpPr>
        <p:spPr>
          <a:xfrm>
            <a:off x="8352606" y="3197533"/>
            <a:ext cx="183722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Versioning is paused</a:t>
            </a:r>
            <a:endParaRPr lang="en-US" sz="1169" dirty="0"/>
          </a:p>
        </p:txBody>
      </p:sp>
      <p:sp>
        <p:nvSpPr>
          <p:cNvPr id="51" name="Text 17"/>
          <p:cNvSpPr/>
          <p:nvPr/>
        </p:nvSpPr>
        <p:spPr>
          <a:xfrm>
            <a:off x="8352606" y="3494514"/>
            <a:ext cx="280543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Existing versions are preserved</a:t>
            </a:r>
            <a:endParaRPr lang="en-US" sz="1169" dirty="0"/>
          </a:p>
        </p:txBody>
      </p:sp>
      <p:sp>
        <p:nvSpPr>
          <p:cNvPr id="52" name="Text 18"/>
          <p:cNvSpPr/>
          <p:nvPr/>
        </p:nvSpPr>
        <p:spPr>
          <a:xfrm>
            <a:off x="8352606" y="3791496"/>
            <a:ext cx="303965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New objects replace existing ones</a:t>
            </a:r>
            <a:endParaRPr lang="en-US" sz="1169" dirty="0"/>
          </a:p>
        </p:txBody>
      </p:sp>
      <p:sp>
        <p:nvSpPr>
          <p:cNvPr id="53" name="Text 19"/>
          <p:cNvSpPr/>
          <p:nvPr/>
        </p:nvSpPr>
        <p:spPr>
          <a:xfrm>
            <a:off x="8334045" y="4162723"/>
            <a:ext cx="37419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Can be resumed at any time</a:t>
            </a:r>
            <a:endParaRPr lang="en-US" sz="1023" dirty="0"/>
          </a:p>
        </p:txBody>
      </p:sp>
      <p:sp>
        <p:nvSpPr>
          <p:cNvPr id="54" name="Text 20"/>
          <p:cNvSpPr/>
          <p:nvPr/>
        </p:nvSpPr>
        <p:spPr>
          <a:xfrm>
            <a:off x="3281878" y="5369211"/>
            <a:ext cx="1118727" cy="176333"/>
          </a:xfrm>
          <a:prstGeom prst="rect">
            <a:avLst/>
          </a:prstGeom>
          <a:noFill/>
          <a:ln/>
        </p:spPr>
        <p:txBody>
          <a:bodyPr vert="horz" wrap="square" lIns="0" tIns="0" rIns="0" bIns="0" rtlCol="0" anchor="t"/>
          <a:lstStyle/>
          <a:p>
            <a:pPr>
              <a:lnSpc>
                <a:spcPts val="1754"/>
              </a:lnSpc>
            </a:pPr>
            <a:r>
              <a:rPr lang="en-US" sz="1169" dirty="0">
                <a:solidFill>
                  <a:srgbClr val="EF4444"/>
                </a:solidFill>
                <a:latin typeface="ui-sans-serif" pitchFamily="34" charset="0"/>
                <a:ea typeface="ui-sans-serif" pitchFamily="34" charset="-122"/>
                <a:cs typeface="ui-sans-serif" pitchFamily="34" charset="-120"/>
              </a:rPr>
              <a:t>Unversioned</a:t>
            </a:r>
            <a:endParaRPr lang="en-US" sz="1169" dirty="0"/>
          </a:p>
        </p:txBody>
      </p:sp>
      <p:sp>
        <p:nvSpPr>
          <p:cNvPr id="55" name="Text 21"/>
          <p:cNvSpPr/>
          <p:nvPr/>
        </p:nvSpPr>
        <p:spPr>
          <a:xfrm>
            <a:off x="4863798" y="5369211"/>
            <a:ext cx="1715243" cy="176333"/>
          </a:xfrm>
          <a:prstGeom prst="rect">
            <a:avLst/>
          </a:prstGeom>
          <a:noFill/>
          <a:ln/>
        </p:spPr>
        <p:txBody>
          <a:bodyPr vert="horz" wrap="square" lIns="0" tIns="0" rIns="0" bIns="0" rtlCol="0" anchor="t"/>
          <a:lstStyle/>
          <a:p>
            <a:pPr>
              <a:lnSpc>
                <a:spcPts val="1754"/>
              </a:lnSpc>
            </a:pPr>
            <a:r>
              <a:rPr lang="en-US" sz="1169" dirty="0">
                <a:solidFill>
                  <a:srgbClr val="16A34A"/>
                </a:solidFill>
                <a:latin typeface="ui-sans-serif" pitchFamily="34" charset="0"/>
                <a:ea typeface="ui-sans-serif" pitchFamily="34" charset="-122"/>
                <a:cs typeface="ui-sans-serif" pitchFamily="34" charset="-120"/>
              </a:rPr>
              <a:t>Versioning-Enabled</a:t>
            </a:r>
            <a:endParaRPr lang="en-US" sz="1169" dirty="0"/>
          </a:p>
        </p:txBody>
      </p:sp>
      <p:sp>
        <p:nvSpPr>
          <p:cNvPr id="56" name="Text 22"/>
          <p:cNvSpPr/>
          <p:nvPr/>
        </p:nvSpPr>
        <p:spPr>
          <a:xfrm>
            <a:off x="6942815" y="5369211"/>
            <a:ext cx="1985484" cy="176333"/>
          </a:xfrm>
          <a:prstGeom prst="rect">
            <a:avLst/>
          </a:prstGeom>
          <a:noFill/>
          <a:ln/>
        </p:spPr>
        <p:txBody>
          <a:bodyPr vert="horz" wrap="square" lIns="0" tIns="0" rIns="0" bIns="0" rtlCol="0" anchor="t"/>
          <a:lstStyle/>
          <a:p>
            <a:pPr>
              <a:lnSpc>
                <a:spcPts val="1754"/>
              </a:lnSpc>
            </a:pPr>
            <a:r>
              <a:rPr lang="en-US" sz="1169" dirty="0">
                <a:solidFill>
                  <a:srgbClr val="CA8A04"/>
                </a:solidFill>
                <a:latin typeface="ui-sans-serif" pitchFamily="34" charset="0"/>
                <a:ea typeface="ui-sans-serif" pitchFamily="34" charset="-122"/>
                <a:cs typeface="ui-sans-serif" pitchFamily="34" charset="-120"/>
              </a:rPr>
              <a:t>Versioning-Suspended</a:t>
            </a:r>
            <a:endParaRPr lang="en-US" sz="1169" dirty="0"/>
          </a:p>
        </p:txBody>
      </p:sp>
      <p:sp>
        <p:nvSpPr>
          <p:cNvPr id="57" name="Text 23"/>
          <p:cNvSpPr/>
          <p:nvPr/>
        </p:nvSpPr>
        <p:spPr>
          <a:xfrm>
            <a:off x="575402" y="6204471"/>
            <a:ext cx="505802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Versioning state affects how objects are stored and retrieved</a:t>
            </a:r>
            <a:endParaRPr lang="en-US" sz="1023"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2733498"/>
            <a:ext cx="222736" cy="296982"/>
          </a:xfrm>
          <a:prstGeom prst="rect">
            <a:avLst/>
          </a:prstGeom>
        </p:spPr>
      </p:pic>
      <p:pic>
        <p:nvPicPr>
          <p:cNvPr id="7" name="Image 5" descr="preencoded.png"/>
          <p:cNvPicPr>
            <a:picLocks noChangeAspect="1"/>
          </p:cNvPicPr>
          <p:nvPr/>
        </p:nvPicPr>
        <p:blipFill>
          <a:blip r:embed="rId8"/>
          <a:stretch>
            <a:fillRect/>
          </a:stretch>
        </p:blipFill>
        <p:spPr>
          <a:xfrm>
            <a:off x="371227" y="3457391"/>
            <a:ext cx="222736" cy="296982"/>
          </a:xfrm>
          <a:prstGeom prst="rect">
            <a:avLst/>
          </a:prstGeom>
        </p:spPr>
      </p:pic>
      <p:pic>
        <p:nvPicPr>
          <p:cNvPr id="8" name="Image 6" descr="preencoded.png"/>
          <p:cNvPicPr>
            <a:picLocks noChangeAspect="1"/>
          </p:cNvPicPr>
          <p:nvPr/>
        </p:nvPicPr>
        <p:blipFill>
          <a:blip r:embed="rId9"/>
          <a:stretch>
            <a:fillRect/>
          </a:stretch>
        </p:blipFill>
        <p:spPr>
          <a:xfrm>
            <a:off x="371227" y="4088477"/>
            <a:ext cx="222736" cy="296982"/>
          </a:xfrm>
          <a:prstGeom prst="rect">
            <a:avLst/>
          </a:prstGeom>
        </p:spPr>
      </p:pic>
      <p:pic>
        <p:nvPicPr>
          <p:cNvPr id="9" name="Image 7" descr="preencoded.png"/>
          <p:cNvPicPr>
            <a:picLocks noChangeAspect="1"/>
          </p:cNvPicPr>
          <p:nvPr/>
        </p:nvPicPr>
        <p:blipFill>
          <a:blip r:embed="rId10"/>
          <a:stretch>
            <a:fillRect/>
          </a:stretch>
        </p:blipFill>
        <p:spPr>
          <a:xfrm>
            <a:off x="6644962" y="1712625"/>
            <a:ext cx="4157742" cy="3712270"/>
          </a:xfrm>
          <a:prstGeom prst="rect">
            <a:avLst/>
          </a:prstGeom>
        </p:spPr>
      </p:pic>
      <p:pic>
        <p:nvPicPr>
          <p:cNvPr id="10" name="Image 8" descr="preencoded.png"/>
          <p:cNvPicPr>
            <a:picLocks noChangeAspect="1"/>
          </p:cNvPicPr>
          <p:nvPr/>
        </p:nvPicPr>
        <p:blipFill>
          <a:blip r:embed="rId11"/>
          <a:stretch>
            <a:fillRect/>
          </a:stretch>
        </p:blipFill>
        <p:spPr>
          <a:xfrm>
            <a:off x="6793454" y="1786870"/>
            <a:ext cx="213455" cy="259859"/>
          </a:xfrm>
          <a:prstGeom prst="rect">
            <a:avLst/>
          </a:prstGeom>
        </p:spPr>
      </p:pic>
      <p:pic>
        <p:nvPicPr>
          <p:cNvPr id="11" name="Image 9" descr="preencoded.png"/>
          <p:cNvPicPr>
            <a:picLocks noChangeAspect="1"/>
          </p:cNvPicPr>
          <p:nvPr/>
        </p:nvPicPr>
        <p:blipFill>
          <a:blip r:embed="rId12"/>
          <a:stretch>
            <a:fillRect/>
          </a:stretch>
        </p:blipFill>
        <p:spPr>
          <a:xfrm>
            <a:off x="6793453" y="2232343"/>
            <a:ext cx="1856135" cy="965190"/>
          </a:xfrm>
          <a:prstGeom prst="rect">
            <a:avLst/>
          </a:prstGeom>
        </p:spPr>
      </p:pic>
      <p:pic>
        <p:nvPicPr>
          <p:cNvPr id="12" name="Image 10" descr="preencoded.png"/>
          <p:cNvPicPr>
            <a:picLocks noChangeAspect="1"/>
          </p:cNvPicPr>
          <p:nvPr/>
        </p:nvPicPr>
        <p:blipFill>
          <a:blip r:embed="rId13"/>
          <a:stretch>
            <a:fillRect/>
          </a:stretch>
        </p:blipFill>
        <p:spPr>
          <a:xfrm>
            <a:off x="7610152" y="2343711"/>
            <a:ext cx="222736" cy="296982"/>
          </a:xfrm>
          <a:prstGeom prst="rect">
            <a:avLst/>
          </a:prstGeom>
        </p:spPr>
      </p:pic>
      <p:pic>
        <p:nvPicPr>
          <p:cNvPr id="13" name="Image 11" descr="preencoded.png"/>
          <p:cNvPicPr>
            <a:picLocks noChangeAspect="1"/>
          </p:cNvPicPr>
          <p:nvPr/>
        </p:nvPicPr>
        <p:blipFill>
          <a:blip r:embed="rId14"/>
          <a:stretch>
            <a:fillRect/>
          </a:stretch>
        </p:blipFill>
        <p:spPr>
          <a:xfrm>
            <a:off x="8798078" y="2232343"/>
            <a:ext cx="1856135" cy="965190"/>
          </a:xfrm>
          <a:prstGeom prst="rect">
            <a:avLst/>
          </a:prstGeom>
        </p:spPr>
      </p:pic>
      <p:pic>
        <p:nvPicPr>
          <p:cNvPr id="14" name="Image 12" descr="preencoded.png"/>
          <p:cNvPicPr>
            <a:picLocks noChangeAspect="1"/>
          </p:cNvPicPr>
          <p:nvPr/>
        </p:nvPicPr>
        <p:blipFill>
          <a:blip r:embed="rId15"/>
          <a:stretch>
            <a:fillRect/>
          </a:stretch>
        </p:blipFill>
        <p:spPr>
          <a:xfrm>
            <a:off x="9614778" y="2343711"/>
            <a:ext cx="222736" cy="296982"/>
          </a:xfrm>
          <a:prstGeom prst="rect">
            <a:avLst/>
          </a:prstGeom>
        </p:spPr>
      </p:pic>
      <p:pic>
        <p:nvPicPr>
          <p:cNvPr id="15" name="Image 13" descr="preencoded.png"/>
          <p:cNvPicPr>
            <a:picLocks noChangeAspect="1"/>
          </p:cNvPicPr>
          <p:nvPr/>
        </p:nvPicPr>
        <p:blipFill>
          <a:blip r:embed="rId16"/>
          <a:stretch>
            <a:fillRect/>
          </a:stretch>
        </p:blipFill>
        <p:spPr>
          <a:xfrm>
            <a:off x="6793453" y="3346024"/>
            <a:ext cx="1856135" cy="1113681"/>
          </a:xfrm>
          <a:prstGeom prst="rect">
            <a:avLst/>
          </a:prstGeom>
        </p:spPr>
      </p:pic>
      <p:pic>
        <p:nvPicPr>
          <p:cNvPr id="16" name="Image 14" descr="preencoded.png"/>
          <p:cNvPicPr>
            <a:picLocks noChangeAspect="1"/>
          </p:cNvPicPr>
          <p:nvPr/>
        </p:nvPicPr>
        <p:blipFill>
          <a:blip r:embed="rId17"/>
          <a:stretch>
            <a:fillRect/>
          </a:stretch>
        </p:blipFill>
        <p:spPr>
          <a:xfrm>
            <a:off x="7610152" y="3457391"/>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8798078" y="3346024"/>
            <a:ext cx="1856135" cy="1113681"/>
          </a:xfrm>
          <a:prstGeom prst="rect">
            <a:avLst/>
          </a:prstGeom>
        </p:spPr>
      </p:pic>
      <p:pic>
        <p:nvPicPr>
          <p:cNvPr id="18" name="Image 16" descr="preencoded.png"/>
          <p:cNvPicPr>
            <a:picLocks noChangeAspect="1"/>
          </p:cNvPicPr>
          <p:nvPr/>
        </p:nvPicPr>
        <p:blipFill>
          <a:blip r:embed="rId19"/>
          <a:stretch>
            <a:fillRect/>
          </a:stretch>
        </p:blipFill>
        <p:spPr>
          <a:xfrm>
            <a:off x="9628700" y="3457391"/>
            <a:ext cx="194894" cy="296982"/>
          </a:xfrm>
          <a:prstGeom prst="rect">
            <a:avLst/>
          </a:prstGeom>
        </p:spPr>
      </p:pic>
      <p:pic>
        <p:nvPicPr>
          <p:cNvPr id="19" name="Image 17" descr="preencoded.png"/>
          <p:cNvPicPr>
            <a:picLocks noChangeAspect="1"/>
          </p:cNvPicPr>
          <p:nvPr/>
        </p:nvPicPr>
        <p:blipFill>
          <a:blip r:embed="rId20"/>
          <a:stretch>
            <a:fillRect/>
          </a:stretch>
        </p:blipFill>
        <p:spPr>
          <a:xfrm>
            <a:off x="6793453" y="4682441"/>
            <a:ext cx="3860760" cy="593963"/>
          </a:xfrm>
          <a:prstGeom prst="rect">
            <a:avLst/>
          </a:prstGeom>
        </p:spPr>
      </p:pic>
      <p:pic>
        <p:nvPicPr>
          <p:cNvPr id="20" name="Image 18" descr="preencoded.png"/>
          <p:cNvPicPr>
            <a:picLocks noChangeAspect="1"/>
          </p:cNvPicPr>
          <p:nvPr/>
        </p:nvPicPr>
        <p:blipFill>
          <a:blip r:embed="rId21"/>
          <a:stretch>
            <a:fillRect/>
          </a:stretch>
        </p:blipFill>
        <p:spPr>
          <a:xfrm>
            <a:off x="6904821" y="4812370"/>
            <a:ext cx="129929" cy="129929"/>
          </a:xfrm>
          <a:prstGeom prst="rect">
            <a:avLst/>
          </a:prstGeom>
        </p:spPr>
      </p:pic>
      <p:sp>
        <p:nvSpPr>
          <p:cNvPr id="23"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Working with Versioned Objects</a:t>
            </a:r>
            <a:endParaRPr lang="en-US" sz="2631" dirty="0"/>
          </a:p>
        </p:txBody>
      </p:sp>
      <p:sp>
        <p:nvSpPr>
          <p:cNvPr id="24" name="Text 1"/>
          <p:cNvSpPr/>
          <p:nvPr/>
        </p:nvSpPr>
        <p:spPr>
          <a:xfrm>
            <a:off x="371227" y="1155784"/>
            <a:ext cx="5271423"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a versioned bucket, each object can have multiple versions, allowing you to retrieve and manage different iterations of your data.</a:t>
            </a:r>
            <a:endParaRPr lang="en-US" sz="1315" dirty="0"/>
          </a:p>
        </p:txBody>
      </p:sp>
      <p:sp>
        <p:nvSpPr>
          <p:cNvPr id="25" name="Text 2"/>
          <p:cNvSpPr/>
          <p:nvPr/>
        </p:nvSpPr>
        <p:spPr>
          <a:xfrm>
            <a:off x="371227" y="2158097"/>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Operations:</a:t>
            </a:r>
            <a:endParaRPr lang="en-US" sz="1461" dirty="0"/>
          </a:p>
        </p:txBody>
      </p:sp>
      <p:sp>
        <p:nvSpPr>
          <p:cNvPr id="26" name="Text 3"/>
          <p:cNvSpPr/>
          <p:nvPr/>
        </p:nvSpPr>
        <p:spPr>
          <a:xfrm>
            <a:off x="742454" y="2696376"/>
            <a:ext cx="588023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Retrieving Specific Versions</a:t>
            </a:r>
            <a:endParaRPr lang="en-US" sz="1315" dirty="0"/>
          </a:p>
        </p:txBody>
      </p:sp>
      <p:sp>
        <p:nvSpPr>
          <p:cNvPr id="27" name="Text 4"/>
          <p:cNvSpPr/>
          <p:nvPr/>
        </p:nvSpPr>
        <p:spPr>
          <a:xfrm>
            <a:off x="742454" y="2956235"/>
            <a:ext cx="49001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Include version ID in your request to retrieve a specific version of an object</a:t>
            </a:r>
            <a:endParaRPr lang="en-US" sz="1169" dirty="0"/>
          </a:p>
        </p:txBody>
      </p:sp>
      <p:sp>
        <p:nvSpPr>
          <p:cNvPr id="28" name="Text 5"/>
          <p:cNvSpPr/>
          <p:nvPr/>
        </p:nvSpPr>
        <p:spPr>
          <a:xfrm>
            <a:off x="742454" y="3420269"/>
            <a:ext cx="533975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Restoring Previous Versions</a:t>
            </a:r>
            <a:endParaRPr lang="en-US" sz="1315" dirty="0"/>
          </a:p>
        </p:txBody>
      </p:sp>
      <p:sp>
        <p:nvSpPr>
          <p:cNvPr id="29" name="Text 6"/>
          <p:cNvSpPr/>
          <p:nvPr/>
        </p:nvSpPr>
        <p:spPr>
          <a:xfrm>
            <a:off x="742454" y="3680128"/>
            <a:ext cx="533975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Replace current version with a previous version to restore it</a:t>
            </a:r>
            <a:endParaRPr lang="en-US" sz="1169" dirty="0"/>
          </a:p>
        </p:txBody>
      </p:sp>
      <p:sp>
        <p:nvSpPr>
          <p:cNvPr id="30" name="Text 7"/>
          <p:cNvSpPr/>
          <p:nvPr/>
        </p:nvSpPr>
        <p:spPr>
          <a:xfrm>
            <a:off x="742454" y="4051355"/>
            <a:ext cx="500060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Listing Object Versions</a:t>
            </a:r>
            <a:endParaRPr lang="en-US" sz="1315" dirty="0"/>
          </a:p>
        </p:txBody>
      </p:sp>
      <p:sp>
        <p:nvSpPr>
          <p:cNvPr id="31" name="Text 8"/>
          <p:cNvSpPr/>
          <p:nvPr/>
        </p:nvSpPr>
        <p:spPr>
          <a:xfrm>
            <a:off x="742454" y="4311214"/>
            <a:ext cx="500060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Retrieve metadata for all versions of objects in a bucket</a:t>
            </a:r>
            <a:endParaRPr lang="en-US" sz="1169" dirty="0"/>
          </a:p>
        </p:txBody>
      </p:sp>
      <p:sp>
        <p:nvSpPr>
          <p:cNvPr id="32" name="Text 9"/>
          <p:cNvSpPr/>
          <p:nvPr/>
        </p:nvSpPr>
        <p:spPr>
          <a:xfrm>
            <a:off x="6407377" y="1861116"/>
            <a:ext cx="4632912"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Versioned Object Operations</a:t>
            </a:r>
            <a:endParaRPr lang="en-US" sz="1169" dirty="0"/>
          </a:p>
        </p:txBody>
      </p:sp>
      <p:sp>
        <p:nvSpPr>
          <p:cNvPr id="33" name="Text 10"/>
          <p:cNvSpPr/>
          <p:nvPr/>
        </p:nvSpPr>
        <p:spPr>
          <a:xfrm>
            <a:off x="6741481" y="2714938"/>
            <a:ext cx="1960078"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Retrieve Version</a:t>
            </a:r>
            <a:endParaRPr lang="en-US" sz="1023" dirty="0"/>
          </a:p>
        </p:txBody>
      </p:sp>
      <p:sp>
        <p:nvSpPr>
          <p:cNvPr id="34" name="Text 11"/>
          <p:cNvSpPr/>
          <p:nvPr/>
        </p:nvSpPr>
        <p:spPr>
          <a:xfrm>
            <a:off x="6741481" y="2937674"/>
            <a:ext cx="1960078"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GET /object?versionId=123</a:t>
            </a:r>
            <a:endParaRPr lang="en-US" sz="877" dirty="0"/>
          </a:p>
        </p:txBody>
      </p:sp>
      <p:sp>
        <p:nvSpPr>
          <p:cNvPr id="35" name="Text 12"/>
          <p:cNvSpPr/>
          <p:nvPr/>
        </p:nvSpPr>
        <p:spPr>
          <a:xfrm>
            <a:off x="8746107" y="2714938"/>
            <a:ext cx="1960078"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Restore Version</a:t>
            </a:r>
            <a:endParaRPr lang="en-US" sz="1023" dirty="0"/>
          </a:p>
        </p:txBody>
      </p:sp>
      <p:sp>
        <p:nvSpPr>
          <p:cNvPr id="36" name="Text 13"/>
          <p:cNvSpPr/>
          <p:nvPr/>
        </p:nvSpPr>
        <p:spPr>
          <a:xfrm>
            <a:off x="8746107" y="2937674"/>
            <a:ext cx="1960078"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Copy object over itself</a:t>
            </a:r>
            <a:endParaRPr lang="en-US" sz="877" dirty="0"/>
          </a:p>
        </p:txBody>
      </p:sp>
      <p:sp>
        <p:nvSpPr>
          <p:cNvPr id="37" name="Text 14"/>
          <p:cNvSpPr/>
          <p:nvPr/>
        </p:nvSpPr>
        <p:spPr>
          <a:xfrm>
            <a:off x="6741481" y="3828619"/>
            <a:ext cx="1960078"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List Versions</a:t>
            </a:r>
            <a:endParaRPr lang="en-US" sz="1023" dirty="0"/>
          </a:p>
        </p:txBody>
      </p:sp>
      <p:sp>
        <p:nvSpPr>
          <p:cNvPr id="38" name="Text 15"/>
          <p:cNvSpPr/>
          <p:nvPr/>
        </p:nvSpPr>
        <p:spPr>
          <a:xfrm>
            <a:off x="6741481" y="4051355"/>
            <a:ext cx="1960078"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GET /bucket?versions</a:t>
            </a:r>
            <a:endParaRPr lang="en-US" sz="877" dirty="0"/>
          </a:p>
        </p:txBody>
      </p:sp>
      <p:sp>
        <p:nvSpPr>
          <p:cNvPr id="39" name="Text 16"/>
          <p:cNvSpPr/>
          <p:nvPr/>
        </p:nvSpPr>
        <p:spPr>
          <a:xfrm>
            <a:off x="8746107" y="3828619"/>
            <a:ext cx="1960078"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Delete Version</a:t>
            </a:r>
            <a:endParaRPr lang="en-US" sz="1023" dirty="0"/>
          </a:p>
        </p:txBody>
      </p:sp>
      <p:sp>
        <p:nvSpPr>
          <p:cNvPr id="40" name="Text 17"/>
          <p:cNvSpPr/>
          <p:nvPr/>
        </p:nvSpPr>
        <p:spPr>
          <a:xfrm>
            <a:off x="8909446" y="4051355"/>
            <a:ext cx="1633399" cy="296982"/>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DELETE /object?versionId=123</a:t>
            </a:r>
            <a:endParaRPr lang="en-US" sz="877" dirty="0"/>
          </a:p>
        </p:txBody>
      </p:sp>
      <p:sp>
        <p:nvSpPr>
          <p:cNvPr id="42" name="Text 19"/>
          <p:cNvSpPr/>
          <p:nvPr/>
        </p:nvSpPr>
        <p:spPr>
          <a:xfrm>
            <a:off x="575402" y="6204471"/>
            <a:ext cx="329318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Version IDs are unique within a bucket</a:t>
            </a:r>
            <a:endParaRPr lang="en-US" sz="102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67699"/>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199845"/>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2417956"/>
            <a:ext cx="222736" cy="296982"/>
          </a:xfrm>
          <a:prstGeom prst="rect">
            <a:avLst/>
          </a:prstGeom>
        </p:spPr>
      </p:pic>
      <p:pic>
        <p:nvPicPr>
          <p:cNvPr id="7" name="Image 5" descr="preencoded.png"/>
          <p:cNvPicPr>
            <a:picLocks noChangeAspect="1"/>
          </p:cNvPicPr>
          <p:nvPr/>
        </p:nvPicPr>
        <p:blipFill>
          <a:blip r:embed="rId8"/>
          <a:stretch>
            <a:fillRect/>
          </a:stretch>
        </p:blipFill>
        <p:spPr>
          <a:xfrm>
            <a:off x="371227" y="3271778"/>
            <a:ext cx="278420" cy="296982"/>
          </a:xfrm>
          <a:prstGeom prst="rect">
            <a:avLst/>
          </a:prstGeom>
        </p:spPr>
      </p:pic>
      <p:pic>
        <p:nvPicPr>
          <p:cNvPr id="8" name="Image 6" descr="preencoded.png"/>
          <p:cNvPicPr>
            <a:picLocks noChangeAspect="1"/>
          </p:cNvPicPr>
          <p:nvPr/>
        </p:nvPicPr>
        <p:blipFill>
          <a:blip r:embed="rId9"/>
          <a:stretch>
            <a:fillRect/>
          </a:stretch>
        </p:blipFill>
        <p:spPr>
          <a:xfrm>
            <a:off x="371227" y="4125600"/>
            <a:ext cx="139210" cy="296982"/>
          </a:xfrm>
          <a:prstGeom prst="rect">
            <a:avLst/>
          </a:prstGeom>
        </p:spPr>
      </p:pic>
      <p:pic>
        <p:nvPicPr>
          <p:cNvPr id="9" name="Image 7" descr="preencoded.png"/>
          <p:cNvPicPr>
            <a:picLocks noChangeAspect="1"/>
          </p:cNvPicPr>
          <p:nvPr/>
        </p:nvPicPr>
        <p:blipFill>
          <a:blip r:embed="rId10"/>
          <a:stretch>
            <a:fillRect/>
          </a:stretch>
        </p:blipFill>
        <p:spPr>
          <a:xfrm>
            <a:off x="371227" y="5090790"/>
            <a:ext cx="5271423" cy="1076558"/>
          </a:xfrm>
          <a:prstGeom prst="rect">
            <a:avLst/>
          </a:prstGeom>
        </p:spPr>
      </p:pic>
      <p:pic>
        <p:nvPicPr>
          <p:cNvPr id="10" name="Image 8" descr="preencoded.png"/>
          <p:cNvPicPr>
            <a:picLocks noChangeAspect="1"/>
          </p:cNvPicPr>
          <p:nvPr/>
        </p:nvPicPr>
        <p:blipFill>
          <a:blip r:embed="rId11"/>
          <a:stretch>
            <a:fillRect/>
          </a:stretch>
        </p:blipFill>
        <p:spPr>
          <a:xfrm>
            <a:off x="519717" y="5285685"/>
            <a:ext cx="148491" cy="167052"/>
          </a:xfrm>
          <a:prstGeom prst="rect">
            <a:avLst/>
          </a:prstGeom>
        </p:spPr>
      </p:pic>
      <p:pic>
        <p:nvPicPr>
          <p:cNvPr id="11" name="Image 9" descr="preencoded.png"/>
          <p:cNvPicPr>
            <a:picLocks noChangeAspect="1"/>
          </p:cNvPicPr>
          <p:nvPr/>
        </p:nvPicPr>
        <p:blipFill>
          <a:blip r:embed="rId12"/>
          <a:stretch>
            <a:fillRect/>
          </a:stretch>
        </p:blipFill>
        <p:spPr>
          <a:xfrm>
            <a:off x="6644962" y="1916800"/>
            <a:ext cx="4157742" cy="3563779"/>
          </a:xfrm>
          <a:prstGeom prst="rect">
            <a:avLst/>
          </a:prstGeom>
        </p:spPr>
      </p:pic>
      <p:pic>
        <p:nvPicPr>
          <p:cNvPr id="12" name="Image 10" descr="preencoded.png"/>
          <p:cNvPicPr>
            <a:picLocks noChangeAspect="1"/>
          </p:cNvPicPr>
          <p:nvPr/>
        </p:nvPicPr>
        <p:blipFill>
          <a:blip r:embed="rId13"/>
          <a:stretch>
            <a:fillRect/>
          </a:stretch>
        </p:blipFill>
        <p:spPr>
          <a:xfrm>
            <a:off x="6793454" y="1991045"/>
            <a:ext cx="213455" cy="259859"/>
          </a:xfrm>
          <a:prstGeom prst="rect">
            <a:avLst/>
          </a:prstGeom>
        </p:spPr>
      </p:pic>
      <p:pic>
        <p:nvPicPr>
          <p:cNvPr id="13" name="Image 11" descr="preencoded.png"/>
          <p:cNvPicPr>
            <a:picLocks noChangeAspect="1"/>
          </p:cNvPicPr>
          <p:nvPr/>
        </p:nvPicPr>
        <p:blipFill>
          <a:blip r:embed="rId14"/>
          <a:stretch>
            <a:fillRect/>
          </a:stretch>
        </p:blipFill>
        <p:spPr>
          <a:xfrm>
            <a:off x="6917147" y="2510763"/>
            <a:ext cx="1039435" cy="928067"/>
          </a:xfrm>
          <a:prstGeom prst="rect">
            <a:avLst/>
          </a:prstGeom>
        </p:spPr>
      </p:pic>
      <p:pic>
        <p:nvPicPr>
          <p:cNvPr id="14" name="Image 12" descr="preencoded.png"/>
          <p:cNvPicPr>
            <a:picLocks noChangeAspect="1"/>
          </p:cNvPicPr>
          <p:nvPr/>
        </p:nvPicPr>
        <p:blipFill>
          <a:blip r:embed="rId15"/>
          <a:stretch>
            <a:fillRect/>
          </a:stretch>
        </p:blipFill>
        <p:spPr>
          <a:xfrm>
            <a:off x="7353338" y="2622131"/>
            <a:ext cx="167052" cy="296982"/>
          </a:xfrm>
          <a:prstGeom prst="rect">
            <a:avLst/>
          </a:prstGeom>
        </p:spPr>
      </p:pic>
      <p:pic>
        <p:nvPicPr>
          <p:cNvPr id="15" name="Image 13" descr="preencoded.png"/>
          <p:cNvPicPr>
            <a:picLocks noChangeAspect="1"/>
          </p:cNvPicPr>
          <p:nvPr/>
        </p:nvPicPr>
        <p:blipFill>
          <a:blip r:embed="rId16"/>
          <a:stretch>
            <a:fillRect/>
          </a:stretch>
        </p:blipFill>
        <p:spPr>
          <a:xfrm>
            <a:off x="8203970" y="2510763"/>
            <a:ext cx="1039435" cy="928067"/>
          </a:xfrm>
          <a:prstGeom prst="rect">
            <a:avLst/>
          </a:prstGeom>
        </p:spPr>
      </p:pic>
      <p:pic>
        <p:nvPicPr>
          <p:cNvPr id="16" name="Image 14" descr="preencoded.png"/>
          <p:cNvPicPr>
            <a:picLocks noChangeAspect="1"/>
          </p:cNvPicPr>
          <p:nvPr/>
        </p:nvPicPr>
        <p:blipFill>
          <a:blip r:embed="rId17"/>
          <a:stretch>
            <a:fillRect/>
          </a:stretch>
        </p:blipFill>
        <p:spPr>
          <a:xfrm>
            <a:off x="8640162" y="2622131"/>
            <a:ext cx="167052" cy="296982"/>
          </a:xfrm>
          <a:prstGeom prst="rect">
            <a:avLst/>
          </a:prstGeom>
        </p:spPr>
      </p:pic>
      <p:pic>
        <p:nvPicPr>
          <p:cNvPr id="17" name="Image 15" descr="preencoded.png"/>
          <p:cNvPicPr>
            <a:picLocks noChangeAspect="1"/>
          </p:cNvPicPr>
          <p:nvPr/>
        </p:nvPicPr>
        <p:blipFill>
          <a:blip r:embed="rId18"/>
          <a:stretch>
            <a:fillRect/>
          </a:stretch>
        </p:blipFill>
        <p:spPr>
          <a:xfrm>
            <a:off x="9094915" y="2436518"/>
            <a:ext cx="222736" cy="222736"/>
          </a:xfrm>
          <a:prstGeom prst="rect">
            <a:avLst/>
          </a:prstGeom>
        </p:spPr>
      </p:pic>
      <p:pic>
        <p:nvPicPr>
          <p:cNvPr id="18" name="Image 16" descr="preencoded.png"/>
          <p:cNvPicPr>
            <a:picLocks noChangeAspect="1"/>
          </p:cNvPicPr>
          <p:nvPr/>
        </p:nvPicPr>
        <p:blipFill>
          <a:blip r:embed="rId19"/>
          <a:stretch>
            <a:fillRect/>
          </a:stretch>
        </p:blipFill>
        <p:spPr>
          <a:xfrm>
            <a:off x="9164521" y="2455079"/>
            <a:ext cx="83526" cy="185613"/>
          </a:xfrm>
          <a:prstGeom prst="rect">
            <a:avLst/>
          </a:prstGeom>
        </p:spPr>
      </p:pic>
      <p:pic>
        <p:nvPicPr>
          <p:cNvPr id="19" name="Image 17" descr="preencoded.png"/>
          <p:cNvPicPr>
            <a:picLocks noChangeAspect="1"/>
          </p:cNvPicPr>
          <p:nvPr/>
        </p:nvPicPr>
        <p:blipFill>
          <a:blip r:embed="rId20"/>
          <a:stretch>
            <a:fillRect/>
          </a:stretch>
        </p:blipFill>
        <p:spPr>
          <a:xfrm>
            <a:off x="9490794" y="2510763"/>
            <a:ext cx="1039435" cy="928067"/>
          </a:xfrm>
          <a:prstGeom prst="rect">
            <a:avLst/>
          </a:prstGeom>
        </p:spPr>
      </p:pic>
      <p:pic>
        <p:nvPicPr>
          <p:cNvPr id="20" name="Image 18" descr="preencoded.png"/>
          <p:cNvPicPr>
            <a:picLocks noChangeAspect="1"/>
          </p:cNvPicPr>
          <p:nvPr/>
        </p:nvPicPr>
        <p:blipFill>
          <a:blip r:embed="rId21"/>
          <a:stretch>
            <a:fillRect/>
          </a:stretch>
        </p:blipFill>
        <p:spPr>
          <a:xfrm>
            <a:off x="9926986" y="2622131"/>
            <a:ext cx="167052" cy="296982"/>
          </a:xfrm>
          <a:prstGeom prst="rect">
            <a:avLst/>
          </a:prstGeom>
        </p:spPr>
      </p:pic>
      <p:pic>
        <p:nvPicPr>
          <p:cNvPr id="21" name="Image 19" descr="preencoded.png"/>
          <p:cNvPicPr>
            <a:picLocks noChangeAspect="1"/>
          </p:cNvPicPr>
          <p:nvPr/>
        </p:nvPicPr>
        <p:blipFill>
          <a:blip r:embed="rId22"/>
          <a:stretch>
            <a:fillRect/>
          </a:stretch>
        </p:blipFill>
        <p:spPr>
          <a:xfrm>
            <a:off x="7949042" y="3661566"/>
            <a:ext cx="1549582" cy="371227"/>
          </a:xfrm>
          <a:prstGeom prst="rect">
            <a:avLst/>
          </a:prstGeom>
        </p:spPr>
      </p:pic>
      <p:pic>
        <p:nvPicPr>
          <p:cNvPr id="22" name="Image 20" descr="preencoded.png"/>
          <p:cNvPicPr>
            <a:picLocks noChangeAspect="1"/>
          </p:cNvPicPr>
          <p:nvPr/>
        </p:nvPicPr>
        <p:blipFill>
          <a:blip r:embed="rId23"/>
          <a:stretch>
            <a:fillRect/>
          </a:stretch>
        </p:blipFill>
        <p:spPr>
          <a:xfrm>
            <a:off x="8097533" y="3772934"/>
            <a:ext cx="129929" cy="148491"/>
          </a:xfrm>
          <a:prstGeom prst="rect">
            <a:avLst/>
          </a:prstGeom>
        </p:spPr>
      </p:pic>
      <p:pic>
        <p:nvPicPr>
          <p:cNvPr id="23" name="Image 21" descr="preencoded.png"/>
          <p:cNvPicPr>
            <a:picLocks noChangeAspect="1"/>
          </p:cNvPicPr>
          <p:nvPr/>
        </p:nvPicPr>
        <p:blipFill>
          <a:blip r:embed="rId24"/>
          <a:stretch>
            <a:fillRect/>
          </a:stretch>
        </p:blipFill>
        <p:spPr>
          <a:xfrm>
            <a:off x="6793453" y="4589634"/>
            <a:ext cx="3860760" cy="1336417"/>
          </a:xfrm>
          <a:prstGeom prst="rect">
            <a:avLst/>
          </a:prstGeom>
        </p:spPr>
      </p:pic>
      <p:pic>
        <p:nvPicPr>
          <p:cNvPr id="24" name="Image 22" descr="preencoded.png"/>
          <p:cNvPicPr>
            <a:picLocks noChangeAspect="1"/>
          </p:cNvPicPr>
          <p:nvPr/>
        </p:nvPicPr>
        <p:blipFill>
          <a:blip r:embed="rId25"/>
          <a:stretch>
            <a:fillRect/>
          </a:stretch>
        </p:blipFill>
        <p:spPr>
          <a:xfrm>
            <a:off x="6944699" y="5072229"/>
            <a:ext cx="593963" cy="593963"/>
          </a:xfrm>
          <a:prstGeom prst="rect">
            <a:avLst/>
          </a:prstGeom>
        </p:spPr>
      </p:pic>
      <p:pic>
        <p:nvPicPr>
          <p:cNvPr id="25" name="Image 23" descr="preencoded.png"/>
          <p:cNvPicPr>
            <a:picLocks noChangeAspect="1"/>
          </p:cNvPicPr>
          <p:nvPr/>
        </p:nvPicPr>
        <p:blipFill>
          <a:blip r:embed="rId26"/>
          <a:stretch>
            <a:fillRect/>
          </a:stretch>
        </p:blipFill>
        <p:spPr>
          <a:xfrm>
            <a:off x="7102471" y="5220720"/>
            <a:ext cx="278420" cy="296982"/>
          </a:xfrm>
          <a:prstGeom prst="rect">
            <a:avLst/>
          </a:prstGeom>
        </p:spPr>
      </p:pic>
      <p:pic>
        <p:nvPicPr>
          <p:cNvPr id="26" name="Image 24" descr="preencoded.png"/>
          <p:cNvPicPr>
            <a:picLocks noChangeAspect="1"/>
          </p:cNvPicPr>
          <p:nvPr/>
        </p:nvPicPr>
        <p:blipFill>
          <a:blip r:embed="rId27"/>
          <a:stretch>
            <a:fillRect/>
          </a:stretch>
        </p:blipFill>
        <p:spPr>
          <a:xfrm>
            <a:off x="7731381" y="5424894"/>
            <a:ext cx="129929" cy="148491"/>
          </a:xfrm>
          <a:prstGeom prst="rect">
            <a:avLst/>
          </a:prstGeom>
        </p:spPr>
      </p:pic>
      <p:pic>
        <p:nvPicPr>
          <p:cNvPr id="27" name="Image 25" descr="preencoded.png"/>
          <p:cNvPicPr>
            <a:picLocks noChangeAspect="1"/>
          </p:cNvPicPr>
          <p:nvPr/>
        </p:nvPicPr>
        <p:blipFill>
          <a:blip r:embed="rId28"/>
          <a:stretch>
            <a:fillRect/>
          </a:stretch>
        </p:blipFill>
        <p:spPr>
          <a:xfrm>
            <a:off x="8112179" y="5072229"/>
            <a:ext cx="593963" cy="593963"/>
          </a:xfrm>
          <a:prstGeom prst="rect">
            <a:avLst/>
          </a:prstGeom>
        </p:spPr>
      </p:pic>
      <p:pic>
        <p:nvPicPr>
          <p:cNvPr id="28" name="Image 26" descr="preencoded.png"/>
          <p:cNvPicPr>
            <a:picLocks noChangeAspect="1"/>
          </p:cNvPicPr>
          <p:nvPr/>
        </p:nvPicPr>
        <p:blipFill>
          <a:blip r:embed="rId29"/>
          <a:stretch>
            <a:fillRect/>
          </a:stretch>
        </p:blipFill>
        <p:spPr>
          <a:xfrm>
            <a:off x="8297792" y="5220720"/>
            <a:ext cx="222736" cy="296982"/>
          </a:xfrm>
          <a:prstGeom prst="rect">
            <a:avLst/>
          </a:prstGeom>
        </p:spPr>
      </p:pic>
      <p:pic>
        <p:nvPicPr>
          <p:cNvPr id="29" name="Image 27" descr="preencoded.png"/>
          <p:cNvPicPr>
            <a:picLocks noChangeAspect="1"/>
          </p:cNvPicPr>
          <p:nvPr/>
        </p:nvPicPr>
        <p:blipFill>
          <a:blip r:embed="rId27"/>
          <a:stretch>
            <a:fillRect/>
          </a:stretch>
        </p:blipFill>
        <p:spPr>
          <a:xfrm>
            <a:off x="8957011" y="5424894"/>
            <a:ext cx="129929" cy="148491"/>
          </a:xfrm>
          <a:prstGeom prst="rect">
            <a:avLst/>
          </a:prstGeom>
        </p:spPr>
      </p:pic>
      <p:pic>
        <p:nvPicPr>
          <p:cNvPr id="30" name="Image 28" descr="preencoded.png"/>
          <p:cNvPicPr>
            <a:picLocks noChangeAspect="1"/>
          </p:cNvPicPr>
          <p:nvPr/>
        </p:nvPicPr>
        <p:blipFill>
          <a:blip r:embed="rId30"/>
          <a:stretch>
            <a:fillRect/>
          </a:stretch>
        </p:blipFill>
        <p:spPr>
          <a:xfrm>
            <a:off x="9593897" y="5072229"/>
            <a:ext cx="593963" cy="593963"/>
          </a:xfrm>
          <a:prstGeom prst="rect">
            <a:avLst/>
          </a:prstGeom>
        </p:spPr>
      </p:pic>
      <p:pic>
        <p:nvPicPr>
          <p:cNvPr id="31" name="Image 29" descr="preencoded.png"/>
          <p:cNvPicPr>
            <a:picLocks noChangeAspect="1"/>
          </p:cNvPicPr>
          <p:nvPr/>
        </p:nvPicPr>
        <p:blipFill>
          <a:blip r:embed="rId31"/>
          <a:stretch>
            <a:fillRect/>
          </a:stretch>
        </p:blipFill>
        <p:spPr>
          <a:xfrm>
            <a:off x="9779510" y="5220720"/>
            <a:ext cx="222736" cy="296982"/>
          </a:xfrm>
          <a:prstGeom prst="rect">
            <a:avLst/>
          </a:prstGeom>
        </p:spPr>
      </p:pic>
      <p:sp>
        <p:nvSpPr>
          <p:cNvPr id="34"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Delete Operations in Versioned Buckets</a:t>
            </a:r>
            <a:endParaRPr lang="en-US" sz="2631" dirty="0"/>
          </a:p>
        </p:txBody>
      </p:sp>
      <p:sp>
        <p:nvSpPr>
          <p:cNvPr id="35" name="Text 1"/>
          <p:cNvSpPr/>
          <p:nvPr/>
        </p:nvSpPr>
        <p:spPr>
          <a:xfrm>
            <a:off x="371227" y="1230030"/>
            <a:ext cx="527142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 versioned buckets, S3 adds delete markers instead of permanently removing objects.</a:t>
            </a:r>
            <a:endParaRPr lang="en-US" sz="1461" dirty="0"/>
          </a:p>
        </p:txBody>
      </p:sp>
      <p:sp>
        <p:nvSpPr>
          <p:cNvPr id="36" name="Text 2"/>
          <p:cNvSpPr/>
          <p:nvPr/>
        </p:nvSpPr>
        <p:spPr>
          <a:xfrm>
            <a:off x="371227" y="1972484"/>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Delete Marker Behavior:</a:t>
            </a:r>
            <a:endParaRPr lang="en-US" sz="1461" dirty="0"/>
          </a:p>
        </p:txBody>
      </p:sp>
      <p:sp>
        <p:nvSpPr>
          <p:cNvPr id="37" name="Text 3"/>
          <p:cNvSpPr/>
          <p:nvPr/>
        </p:nvSpPr>
        <p:spPr>
          <a:xfrm>
            <a:off x="742454" y="2380833"/>
            <a:ext cx="490019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Delete Marker Creation</a:t>
            </a:r>
            <a:endParaRPr lang="en-US" sz="1315" dirty="0"/>
          </a:p>
        </p:txBody>
      </p:sp>
      <p:sp>
        <p:nvSpPr>
          <p:cNvPr id="38" name="Text 4"/>
          <p:cNvSpPr/>
          <p:nvPr/>
        </p:nvSpPr>
        <p:spPr>
          <a:xfrm>
            <a:off x="742454" y="2640693"/>
            <a:ext cx="49001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S3 adds a delete marker when you delete an object, preventing accidental deletion</a:t>
            </a:r>
            <a:endParaRPr lang="en-US" sz="1169" dirty="0"/>
          </a:p>
        </p:txBody>
      </p:sp>
      <p:sp>
        <p:nvSpPr>
          <p:cNvPr id="39" name="Text 5"/>
          <p:cNvSpPr/>
          <p:nvPr/>
        </p:nvSpPr>
        <p:spPr>
          <a:xfrm>
            <a:off x="798138" y="3234655"/>
            <a:ext cx="484451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Visibility</a:t>
            </a:r>
            <a:endParaRPr lang="en-US" sz="1315" dirty="0"/>
          </a:p>
        </p:txBody>
      </p:sp>
      <p:sp>
        <p:nvSpPr>
          <p:cNvPr id="40" name="Text 6"/>
          <p:cNvSpPr/>
          <p:nvPr/>
        </p:nvSpPr>
        <p:spPr>
          <a:xfrm>
            <a:off x="798138" y="3494515"/>
            <a:ext cx="484451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Objects with delete markers are not visible in standard list operations</a:t>
            </a:r>
            <a:endParaRPr lang="en-US" sz="1169" dirty="0"/>
          </a:p>
        </p:txBody>
      </p:sp>
      <p:sp>
        <p:nvSpPr>
          <p:cNvPr id="41" name="Text 7"/>
          <p:cNvSpPr/>
          <p:nvPr/>
        </p:nvSpPr>
        <p:spPr>
          <a:xfrm>
            <a:off x="658928" y="4088477"/>
            <a:ext cx="498372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Storage Charges</a:t>
            </a:r>
            <a:endParaRPr lang="en-US" sz="1315" dirty="0"/>
          </a:p>
        </p:txBody>
      </p:sp>
      <p:sp>
        <p:nvSpPr>
          <p:cNvPr id="42" name="Text 8"/>
          <p:cNvSpPr/>
          <p:nvPr/>
        </p:nvSpPr>
        <p:spPr>
          <a:xfrm>
            <a:off x="658928" y="4348337"/>
            <a:ext cx="498372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Delete markers count toward storage charges but don't use actual object storage</a:t>
            </a:r>
            <a:endParaRPr lang="en-US" sz="1169" dirty="0"/>
          </a:p>
        </p:txBody>
      </p:sp>
      <p:sp>
        <p:nvSpPr>
          <p:cNvPr id="43" name="Text 9"/>
          <p:cNvSpPr/>
          <p:nvPr/>
        </p:nvSpPr>
        <p:spPr>
          <a:xfrm>
            <a:off x="742454" y="5239281"/>
            <a:ext cx="497444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Permanent Deletion</a:t>
            </a:r>
            <a:endParaRPr lang="en-US" sz="1315" dirty="0"/>
          </a:p>
        </p:txBody>
      </p:sp>
      <p:sp>
        <p:nvSpPr>
          <p:cNvPr id="44" name="Text 10"/>
          <p:cNvSpPr/>
          <p:nvPr/>
        </p:nvSpPr>
        <p:spPr>
          <a:xfrm>
            <a:off x="519718" y="5573385"/>
            <a:ext cx="5969329"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Explicitly include the version ID to permanently delete</a:t>
            </a:r>
            <a:endParaRPr lang="en-US" sz="1169" dirty="0"/>
          </a:p>
        </p:txBody>
      </p:sp>
      <p:sp>
        <p:nvSpPr>
          <p:cNvPr id="45" name="Text 11"/>
          <p:cNvSpPr/>
          <p:nvPr/>
        </p:nvSpPr>
        <p:spPr>
          <a:xfrm>
            <a:off x="519718" y="5796122"/>
            <a:ext cx="5969329"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Suspend or delete versioning to remove all versions</a:t>
            </a:r>
            <a:endParaRPr lang="en-US" sz="1169" dirty="0"/>
          </a:p>
        </p:txBody>
      </p:sp>
      <p:sp>
        <p:nvSpPr>
          <p:cNvPr id="46" name="Text 12"/>
          <p:cNvSpPr/>
          <p:nvPr/>
        </p:nvSpPr>
        <p:spPr>
          <a:xfrm>
            <a:off x="6407377" y="2065291"/>
            <a:ext cx="4632912"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Versioned Bucket with Delete Markers</a:t>
            </a:r>
            <a:endParaRPr lang="en-US" sz="1169" dirty="0"/>
          </a:p>
        </p:txBody>
      </p:sp>
      <p:sp>
        <p:nvSpPr>
          <p:cNvPr id="47" name="Text 13"/>
          <p:cNvSpPr/>
          <p:nvPr/>
        </p:nvSpPr>
        <p:spPr>
          <a:xfrm>
            <a:off x="6946845" y="2993358"/>
            <a:ext cx="980039"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1</a:t>
            </a:r>
            <a:endParaRPr lang="en-US" sz="1023" dirty="0"/>
          </a:p>
        </p:txBody>
      </p:sp>
      <p:sp>
        <p:nvSpPr>
          <p:cNvPr id="48" name="Text 14"/>
          <p:cNvSpPr/>
          <p:nvPr/>
        </p:nvSpPr>
        <p:spPr>
          <a:xfrm>
            <a:off x="6946845" y="3178971"/>
            <a:ext cx="980039"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Original</a:t>
            </a:r>
            <a:endParaRPr lang="en-US" sz="877" dirty="0"/>
          </a:p>
        </p:txBody>
      </p:sp>
      <p:sp>
        <p:nvSpPr>
          <p:cNvPr id="49" name="Text 15"/>
          <p:cNvSpPr/>
          <p:nvPr/>
        </p:nvSpPr>
        <p:spPr>
          <a:xfrm>
            <a:off x="8233668" y="2993358"/>
            <a:ext cx="980039"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2</a:t>
            </a:r>
            <a:endParaRPr lang="en-US" sz="1023" dirty="0"/>
          </a:p>
        </p:txBody>
      </p:sp>
      <p:sp>
        <p:nvSpPr>
          <p:cNvPr id="50" name="Text 16"/>
          <p:cNvSpPr/>
          <p:nvPr/>
        </p:nvSpPr>
        <p:spPr>
          <a:xfrm>
            <a:off x="8233668" y="3178971"/>
            <a:ext cx="980039"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Delete Marker</a:t>
            </a:r>
            <a:endParaRPr lang="en-US" sz="877" dirty="0"/>
          </a:p>
        </p:txBody>
      </p:sp>
      <p:sp>
        <p:nvSpPr>
          <p:cNvPr id="51" name="Text 17"/>
          <p:cNvSpPr/>
          <p:nvPr/>
        </p:nvSpPr>
        <p:spPr>
          <a:xfrm>
            <a:off x="9520492" y="2993358"/>
            <a:ext cx="980039"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Version 3</a:t>
            </a:r>
            <a:endParaRPr lang="en-US" sz="1023" dirty="0"/>
          </a:p>
        </p:txBody>
      </p:sp>
      <p:sp>
        <p:nvSpPr>
          <p:cNvPr id="52" name="Text 18"/>
          <p:cNvSpPr/>
          <p:nvPr/>
        </p:nvSpPr>
        <p:spPr>
          <a:xfrm>
            <a:off x="9602162" y="3178971"/>
            <a:ext cx="816699"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Latest</a:t>
            </a:r>
            <a:endParaRPr lang="en-US" sz="877" dirty="0"/>
          </a:p>
        </p:txBody>
      </p:sp>
      <p:sp>
        <p:nvSpPr>
          <p:cNvPr id="53" name="Text 19"/>
          <p:cNvSpPr/>
          <p:nvPr/>
        </p:nvSpPr>
        <p:spPr>
          <a:xfrm>
            <a:off x="8196866" y="3735812"/>
            <a:ext cx="1258112" cy="222736"/>
          </a:xfrm>
          <a:prstGeom prst="rect">
            <a:avLst/>
          </a:prstGeom>
          <a:noFill/>
          <a:ln/>
        </p:spPr>
        <p:txBody>
          <a:bodyPr vert="horz" wrap="square" lIns="0" tIns="0" rIns="0" bIns="0" rtlCol="0" anchor="t"/>
          <a:lstStyle/>
          <a:p>
            <a:pPr algn="ctr">
              <a:lnSpc>
                <a:spcPts val="1754"/>
              </a:lnSpc>
            </a:pPr>
            <a:r>
              <a:rPr lang="en-US" sz="1169" dirty="0">
                <a:solidFill>
                  <a:srgbClr val="EF4444"/>
                </a:solidFill>
                <a:latin typeface="ui-sans-serif" pitchFamily="34" charset="0"/>
                <a:ea typeface="ui-sans-serif" pitchFamily="34" charset="-122"/>
                <a:cs typeface="ui-sans-serif" pitchFamily="34" charset="-120"/>
              </a:rPr>
              <a:t>Delete Marker</a:t>
            </a:r>
            <a:endParaRPr lang="en-US" sz="1169" dirty="0"/>
          </a:p>
        </p:txBody>
      </p:sp>
      <p:sp>
        <p:nvSpPr>
          <p:cNvPr id="54" name="Text 20"/>
          <p:cNvSpPr/>
          <p:nvPr/>
        </p:nvSpPr>
        <p:spPr>
          <a:xfrm>
            <a:off x="6407377" y="4107039"/>
            <a:ext cx="463291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Prevents accidental deletion of objects</a:t>
            </a:r>
            <a:endParaRPr lang="en-US" sz="1023" dirty="0"/>
          </a:p>
        </p:txBody>
      </p:sp>
      <p:sp>
        <p:nvSpPr>
          <p:cNvPr id="55" name="Text 21"/>
          <p:cNvSpPr/>
          <p:nvPr/>
        </p:nvSpPr>
        <p:spPr>
          <a:xfrm>
            <a:off x="6407377" y="4738125"/>
            <a:ext cx="4632912"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Permanent Deletion Process</a:t>
            </a:r>
            <a:endParaRPr lang="en-US" sz="1169" dirty="0"/>
          </a:p>
        </p:txBody>
      </p:sp>
      <p:sp>
        <p:nvSpPr>
          <p:cNvPr id="56" name="Text 22"/>
          <p:cNvSpPr/>
          <p:nvPr/>
        </p:nvSpPr>
        <p:spPr>
          <a:xfrm>
            <a:off x="6753387" y="5740438"/>
            <a:ext cx="97673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List Versions</a:t>
            </a:r>
            <a:endParaRPr lang="en-US" sz="1023" dirty="0"/>
          </a:p>
        </p:txBody>
      </p:sp>
      <p:sp>
        <p:nvSpPr>
          <p:cNvPr id="57" name="Text 23"/>
          <p:cNvSpPr/>
          <p:nvPr/>
        </p:nvSpPr>
        <p:spPr>
          <a:xfrm>
            <a:off x="7850927" y="5740438"/>
            <a:ext cx="1116466"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Get Version ID</a:t>
            </a:r>
            <a:endParaRPr lang="en-US" sz="1023" dirty="0"/>
          </a:p>
        </p:txBody>
      </p:sp>
      <p:sp>
        <p:nvSpPr>
          <p:cNvPr id="58" name="Text 24"/>
          <p:cNvSpPr/>
          <p:nvPr/>
        </p:nvSpPr>
        <p:spPr>
          <a:xfrm>
            <a:off x="9025326" y="5740438"/>
            <a:ext cx="1731251"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Delete with Version ID</a:t>
            </a:r>
            <a:endParaRPr lang="en-US" sz="1023" dirty="0"/>
          </a:p>
        </p:txBody>
      </p:sp>
      <p:sp>
        <p:nvSpPr>
          <p:cNvPr id="59" name="Text 25"/>
          <p:cNvSpPr/>
          <p:nvPr/>
        </p:nvSpPr>
        <p:spPr>
          <a:xfrm>
            <a:off x="575402" y="6390085"/>
            <a:ext cx="524334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MFA Delete provides additional protection for delete operations</a:t>
            </a:r>
            <a:endParaRPr lang="en-US" sz="1023" dirty="0"/>
          </a:p>
        </p:txBody>
      </p:sp>
      <p:sp>
        <p:nvSpPr>
          <p:cNvPr id="60" name="Text 26"/>
          <p:cNvSpPr/>
          <p:nvPr/>
        </p:nvSpPr>
        <p:spPr>
          <a:xfrm>
            <a:off x="11216130" y="6390085"/>
            <a:ext cx="350287"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2603570"/>
            <a:ext cx="185613" cy="259859"/>
          </a:xfrm>
          <a:prstGeom prst="rect">
            <a:avLst/>
          </a:prstGeom>
        </p:spPr>
      </p:pic>
      <p:pic>
        <p:nvPicPr>
          <p:cNvPr id="7" name="Image 5" descr="preencoded.png"/>
          <p:cNvPicPr>
            <a:picLocks noChangeAspect="1"/>
          </p:cNvPicPr>
          <p:nvPr/>
        </p:nvPicPr>
        <p:blipFill>
          <a:blip r:embed="rId8"/>
          <a:stretch>
            <a:fillRect/>
          </a:stretch>
        </p:blipFill>
        <p:spPr>
          <a:xfrm>
            <a:off x="371227" y="3457392"/>
            <a:ext cx="185613" cy="259859"/>
          </a:xfrm>
          <a:prstGeom prst="rect">
            <a:avLst/>
          </a:prstGeom>
        </p:spPr>
      </p:pic>
      <p:pic>
        <p:nvPicPr>
          <p:cNvPr id="8" name="Image 6" descr="preencoded.png"/>
          <p:cNvPicPr>
            <a:picLocks noChangeAspect="1"/>
          </p:cNvPicPr>
          <p:nvPr/>
        </p:nvPicPr>
        <p:blipFill>
          <a:blip r:embed="rId9"/>
          <a:stretch>
            <a:fillRect/>
          </a:stretch>
        </p:blipFill>
        <p:spPr>
          <a:xfrm>
            <a:off x="371227" y="4311214"/>
            <a:ext cx="185613" cy="259859"/>
          </a:xfrm>
          <a:prstGeom prst="rect">
            <a:avLst/>
          </a:prstGeom>
        </p:spPr>
      </p:pic>
      <p:pic>
        <p:nvPicPr>
          <p:cNvPr id="9" name="Image 7" descr="preencoded.png"/>
          <p:cNvPicPr>
            <a:picLocks noChangeAspect="1"/>
          </p:cNvPicPr>
          <p:nvPr/>
        </p:nvPicPr>
        <p:blipFill>
          <a:blip r:embed="rId10"/>
          <a:stretch>
            <a:fillRect/>
          </a:stretch>
        </p:blipFill>
        <p:spPr>
          <a:xfrm>
            <a:off x="6644962" y="1192907"/>
            <a:ext cx="4157742" cy="1930380"/>
          </a:xfrm>
          <a:prstGeom prst="rect">
            <a:avLst/>
          </a:prstGeom>
        </p:spPr>
      </p:pic>
      <p:pic>
        <p:nvPicPr>
          <p:cNvPr id="10" name="Image 8" descr="preencoded.png"/>
          <p:cNvPicPr>
            <a:picLocks noChangeAspect="1"/>
          </p:cNvPicPr>
          <p:nvPr/>
        </p:nvPicPr>
        <p:blipFill>
          <a:blip r:embed="rId11"/>
          <a:stretch>
            <a:fillRect/>
          </a:stretch>
        </p:blipFill>
        <p:spPr>
          <a:xfrm>
            <a:off x="6793453" y="1081539"/>
            <a:ext cx="380508" cy="259859"/>
          </a:xfrm>
          <a:prstGeom prst="rect">
            <a:avLst/>
          </a:prstGeom>
        </p:spPr>
      </p:pic>
      <p:pic>
        <p:nvPicPr>
          <p:cNvPr id="11" name="Image 9" descr="preencoded.png"/>
          <p:cNvPicPr>
            <a:picLocks noChangeAspect="1"/>
          </p:cNvPicPr>
          <p:nvPr/>
        </p:nvPicPr>
        <p:blipFill>
          <a:blip r:embed="rId12"/>
          <a:stretch>
            <a:fillRect/>
          </a:stretch>
        </p:blipFill>
        <p:spPr>
          <a:xfrm>
            <a:off x="6867699" y="1081539"/>
            <a:ext cx="232017" cy="259859"/>
          </a:xfrm>
          <a:prstGeom prst="rect">
            <a:avLst/>
          </a:prstGeom>
        </p:spPr>
      </p:pic>
      <p:pic>
        <p:nvPicPr>
          <p:cNvPr id="12" name="Image 10" descr="preencoded.png"/>
          <p:cNvPicPr>
            <a:picLocks noChangeAspect="1"/>
          </p:cNvPicPr>
          <p:nvPr/>
        </p:nvPicPr>
        <p:blipFill>
          <a:blip r:embed="rId13"/>
          <a:stretch>
            <a:fillRect/>
          </a:stretch>
        </p:blipFill>
        <p:spPr>
          <a:xfrm>
            <a:off x="7179471" y="1675502"/>
            <a:ext cx="3088579" cy="1299294"/>
          </a:xfrm>
          <a:prstGeom prst="rect">
            <a:avLst/>
          </a:prstGeom>
        </p:spPr>
      </p:pic>
      <p:pic>
        <p:nvPicPr>
          <p:cNvPr id="13" name="Image 11" descr="preencoded.png"/>
          <p:cNvPicPr>
            <a:picLocks noChangeAspect="1"/>
          </p:cNvPicPr>
          <p:nvPr/>
        </p:nvPicPr>
        <p:blipFill>
          <a:blip r:embed="rId14"/>
          <a:stretch>
            <a:fillRect/>
          </a:stretch>
        </p:blipFill>
        <p:spPr>
          <a:xfrm>
            <a:off x="7710209" y="2158098"/>
            <a:ext cx="593963" cy="445472"/>
          </a:xfrm>
          <a:prstGeom prst="rect">
            <a:avLst/>
          </a:prstGeom>
        </p:spPr>
      </p:pic>
      <p:pic>
        <p:nvPicPr>
          <p:cNvPr id="14" name="Image 12" descr="preencoded.png"/>
          <p:cNvPicPr>
            <a:picLocks noChangeAspect="1"/>
          </p:cNvPicPr>
          <p:nvPr/>
        </p:nvPicPr>
        <p:blipFill>
          <a:blip r:embed="rId15"/>
          <a:stretch>
            <a:fillRect/>
          </a:stretch>
        </p:blipFill>
        <p:spPr>
          <a:xfrm>
            <a:off x="9143059" y="2158098"/>
            <a:ext cx="593963" cy="445472"/>
          </a:xfrm>
          <a:prstGeom prst="rect">
            <a:avLst/>
          </a:prstGeom>
        </p:spPr>
      </p:pic>
      <p:pic>
        <p:nvPicPr>
          <p:cNvPr id="15" name="Image 13" descr="preencoded.png"/>
          <p:cNvPicPr>
            <a:picLocks noChangeAspect="1"/>
          </p:cNvPicPr>
          <p:nvPr/>
        </p:nvPicPr>
        <p:blipFill>
          <a:blip r:embed="rId16"/>
          <a:stretch>
            <a:fillRect/>
          </a:stretch>
        </p:blipFill>
        <p:spPr>
          <a:xfrm>
            <a:off x="8078536" y="2714938"/>
            <a:ext cx="148491" cy="148491"/>
          </a:xfrm>
          <a:prstGeom prst="rect">
            <a:avLst/>
          </a:prstGeom>
        </p:spPr>
      </p:pic>
      <p:pic>
        <p:nvPicPr>
          <p:cNvPr id="16" name="Image 14" descr="preencoded.png"/>
          <p:cNvPicPr>
            <a:picLocks noChangeAspect="1"/>
          </p:cNvPicPr>
          <p:nvPr/>
        </p:nvPicPr>
        <p:blipFill>
          <a:blip r:embed="rId17"/>
          <a:stretch>
            <a:fillRect/>
          </a:stretch>
        </p:blipFill>
        <p:spPr>
          <a:xfrm>
            <a:off x="8148722" y="3587321"/>
            <a:ext cx="1150079" cy="259859"/>
          </a:xfrm>
          <a:prstGeom prst="rect">
            <a:avLst/>
          </a:prstGeom>
        </p:spPr>
      </p:pic>
      <p:pic>
        <p:nvPicPr>
          <p:cNvPr id="17" name="Image 15" descr="preencoded.png"/>
          <p:cNvPicPr>
            <a:picLocks noChangeAspect="1"/>
          </p:cNvPicPr>
          <p:nvPr/>
        </p:nvPicPr>
        <p:blipFill>
          <a:blip r:embed="rId18"/>
          <a:stretch>
            <a:fillRect/>
          </a:stretch>
        </p:blipFill>
        <p:spPr>
          <a:xfrm>
            <a:off x="8260090" y="3643005"/>
            <a:ext cx="129929" cy="129929"/>
          </a:xfrm>
          <a:prstGeom prst="rect">
            <a:avLst/>
          </a:prstGeom>
        </p:spPr>
      </p:pic>
      <p:pic>
        <p:nvPicPr>
          <p:cNvPr id="18" name="Image 16" descr="preencoded.png"/>
          <p:cNvPicPr>
            <a:picLocks noChangeAspect="1"/>
          </p:cNvPicPr>
          <p:nvPr/>
        </p:nvPicPr>
        <p:blipFill>
          <a:blip r:embed="rId19"/>
          <a:stretch>
            <a:fillRect/>
          </a:stretch>
        </p:blipFill>
        <p:spPr>
          <a:xfrm>
            <a:off x="6644962" y="4014232"/>
            <a:ext cx="4157742" cy="1930380"/>
          </a:xfrm>
          <a:prstGeom prst="rect">
            <a:avLst/>
          </a:prstGeom>
        </p:spPr>
      </p:pic>
      <p:pic>
        <p:nvPicPr>
          <p:cNvPr id="19" name="Image 17" descr="preencoded.png"/>
          <p:cNvPicPr>
            <a:picLocks noChangeAspect="1"/>
          </p:cNvPicPr>
          <p:nvPr/>
        </p:nvPicPr>
        <p:blipFill>
          <a:blip r:embed="rId11"/>
          <a:stretch>
            <a:fillRect/>
          </a:stretch>
        </p:blipFill>
        <p:spPr>
          <a:xfrm>
            <a:off x="6793453" y="3902864"/>
            <a:ext cx="380508" cy="259859"/>
          </a:xfrm>
          <a:prstGeom prst="rect">
            <a:avLst/>
          </a:prstGeom>
        </p:spPr>
      </p:pic>
      <p:pic>
        <p:nvPicPr>
          <p:cNvPr id="20" name="Image 18" descr="preencoded.png"/>
          <p:cNvPicPr>
            <a:picLocks noChangeAspect="1"/>
          </p:cNvPicPr>
          <p:nvPr/>
        </p:nvPicPr>
        <p:blipFill>
          <a:blip r:embed="rId12"/>
          <a:stretch>
            <a:fillRect/>
          </a:stretch>
        </p:blipFill>
        <p:spPr>
          <a:xfrm>
            <a:off x="6867699" y="3902864"/>
            <a:ext cx="232017" cy="259859"/>
          </a:xfrm>
          <a:prstGeom prst="rect">
            <a:avLst/>
          </a:prstGeom>
        </p:spPr>
      </p:pic>
      <p:pic>
        <p:nvPicPr>
          <p:cNvPr id="21" name="Image 19" descr="preencoded.png"/>
          <p:cNvPicPr>
            <a:picLocks noChangeAspect="1"/>
          </p:cNvPicPr>
          <p:nvPr/>
        </p:nvPicPr>
        <p:blipFill>
          <a:blip r:embed="rId20"/>
          <a:stretch>
            <a:fillRect/>
          </a:stretch>
        </p:blipFill>
        <p:spPr>
          <a:xfrm>
            <a:off x="7179471" y="4496827"/>
            <a:ext cx="3088579" cy="1299294"/>
          </a:xfrm>
          <a:prstGeom prst="rect">
            <a:avLst/>
          </a:prstGeom>
        </p:spPr>
      </p:pic>
      <p:pic>
        <p:nvPicPr>
          <p:cNvPr id="22" name="Image 20" descr="preencoded.png"/>
          <p:cNvPicPr>
            <a:picLocks noChangeAspect="1"/>
          </p:cNvPicPr>
          <p:nvPr/>
        </p:nvPicPr>
        <p:blipFill>
          <a:blip r:embed="rId14"/>
          <a:stretch>
            <a:fillRect/>
          </a:stretch>
        </p:blipFill>
        <p:spPr>
          <a:xfrm>
            <a:off x="7710209" y="4979422"/>
            <a:ext cx="593963" cy="445472"/>
          </a:xfrm>
          <a:prstGeom prst="rect">
            <a:avLst/>
          </a:prstGeom>
        </p:spPr>
      </p:pic>
      <p:pic>
        <p:nvPicPr>
          <p:cNvPr id="23" name="Image 21" descr="preencoded.png"/>
          <p:cNvPicPr>
            <a:picLocks noChangeAspect="1"/>
          </p:cNvPicPr>
          <p:nvPr/>
        </p:nvPicPr>
        <p:blipFill>
          <a:blip r:embed="rId15"/>
          <a:stretch>
            <a:fillRect/>
          </a:stretch>
        </p:blipFill>
        <p:spPr>
          <a:xfrm>
            <a:off x="9143059" y="4979422"/>
            <a:ext cx="593963" cy="445472"/>
          </a:xfrm>
          <a:prstGeom prst="rect">
            <a:avLst/>
          </a:prstGeom>
        </p:spPr>
      </p:pic>
      <p:sp>
        <p:nvSpPr>
          <p:cNvPr id="27"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Versioning and Replication</a:t>
            </a:r>
            <a:endParaRPr lang="en-US" sz="2631" dirty="0"/>
          </a:p>
        </p:txBody>
      </p:sp>
      <p:sp>
        <p:nvSpPr>
          <p:cNvPr id="28" name="Text 1"/>
          <p:cNvSpPr/>
          <p:nvPr/>
        </p:nvSpPr>
        <p:spPr>
          <a:xfrm>
            <a:off x="371227" y="1155784"/>
            <a:ext cx="5271423"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Versioning and Replication work together to provide enhanced data protection and distribution across AWS Regions.</a:t>
            </a:r>
            <a:endParaRPr lang="en-US" sz="1461" dirty="0"/>
          </a:p>
        </p:txBody>
      </p:sp>
      <p:sp>
        <p:nvSpPr>
          <p:cNvPr id="29" name="Text 2"/>
          <p:cNvSpPr/>
          <p:nvPr/>
        </p:nvSpPr>
        <p:spPr>
          <a:xfrm>
            <a:off x="371227" y="2158097"/>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Integration Benefits:</a:t>
            </a:r>
            <a:endParaRPr lang="en-US" sz="1461" dirty="0"/>
          </a:p>
        </p:txBody>
      </p:sp>
      <p:sp>
        <p:nvSpPr>
          <p:cNvPr id="30" name="Text 3"/>
          <p:cNvSpPr/>
          <p:nvPr/>
        </p:nvSpPr>
        <p:spPr>
          <a:xfrm>
            <a:off x="705331" y="2566447"/>
            <a:ext cx="592478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Prerequisite Relationship</a:t>
            </a:r>
            <a:endParaRPr lang="en-US" sz="1315" dirty="0"/>
          </a:p>
        </p:txBody>
      </p:sp>
      <p:sp>
        <p:nvSpPr>
          <p:cNvPr id="31" name="Text 4"/>
          <p:cNvSpPr/>
          <p:nvPr/>
        </p:nvSpPr>
        <p:spPr>
          <a:xfrm>
            <a:off x="705331" y="2826306"/>
            <a:ext cx="49373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Both source and destination buckets must have versioning enabled for replication to function properly</a:t>
            </a:r>
            <a:endParaRPr lang="en-US" sz="1169" dirty="0"/>
          </a:p>
        </p:txBody>
      </p:sp>
      <p:sp>
        <p:nvSpPr>
          <p:cNvPr id="32" name="Text 5"/>
          <p:cNvSpPr/>
          <p:nvPr/>
        </p:nvSpPr>
        <p:spPr>
          <a:xfrm>
            <a:off x="705331" y="3420269"/>
            <a:ext cx="49373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Complete Object History</a:t>
            </a:r>
            <a:endParaRPr lang="en-US" sz="1315" dirty="0"/>
          </a:p>
        </p:txBody>
      </p:sp>
      <p:sp>
        <p:nvSpPr>
          <p:cNvPr id="33" name="Text 6"/>
          <p:cNvSpPr/>
          <p:nvPr/>
        </p:nvSpPr>
        <p:spPr>
          <a:xfrm>
            <a:off x="705331" y="3680128"/>
            <a:ext cx="49373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Versioning ensures that every version of an object, including updates and delete markers, is tracked and copied</a:t>
            </a:r>
            <a:endParaRPr lang="en-US" sz="1169" dirty="0"/>
          </a:p>
        </p:txBody>
      </p:sp>
      <p:sp>
        <p:nvSpPr>
          <p:cNvPr id="34" name="Text 7"/>
          <p:cNvSpPr/>
          <p:nvPr/>
        </p:nvSpPr>
        <p:spPr>
          <a:xfrm>
            <a:off x="705331" y="4274091"/>
            <a:ext cx="49373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Enhanced Data Protection</a:t>
            </a:r>
            <a:endParaRPr lang="en-US" sz="1315" dirty="0"/>
          </a:p>
        </p:txBody>
      </p:sp>
      <p:sp>
        <p:nvSpPr>
          <p:cNvPr id="35" name="Text 8"/>
          <p:cNvSpPr/>
          <p:nvPr/>
        </p:nvSpPr>
        <p:spPr>
          <a:xfrm>
            <a:off x="705331" y="4533950"/>
            <a:ext cx="49373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Prevents data loss from accidental overwrites and maintains a complete object history for recovery and auditing purposes</a:t>
            </a:r>
            <a:endParaRPr lang="en-US" sz="1169" dirty="0"/>
          </a:p>
        </p:txBody>
      </p:sp>
      <p:sp>
        <p:nvSpPr>
          <p:cNvPr id="36" name="Text 9"/>
          <p:cNvSpPr/>
          <p:nvPr/>
        </p:nvSpPr>
        <p:spPr>
          <a:xfrm>
            <a:off x="6793453" y="1341398"/>
            <a:ext cx="386076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Source Region</a:t>
            </a:r>
            <a:endParaRPr lang="en-US" sz="1169" dirty="0"/>
          </a:p>
        </p:txBody>
      </p:sp>
      <p:sp>
        <p:nvSpPr>
          <p:cNvPr id="37" name="Text 10"/>
          <p:cNvSpPr/>
          <p:nvPr/>
        </p:nvSpPr>
        <p:spPr>
          <a:xfrm>
            <a:off x="8228332" y="1786870"/>
            <a:ext cx="127812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Source Bucket</a:t>
            </a:r>
            <a:endParaRPr lang="en-US" sz="1169" dirty="0"/>
          </a:p>
        </p:txBody>
      </p:sp>
      <p:sp>
        <p:nvSpPr>
          <p:cNvPr id="38" name="Text 11"/>
          <p:cNvSpPr/>
          <p:nvPr/>
        </p:nvSpPr>
        <p:spPr>
          <a:xfrm>
            <a:off x="7784455" y="2232343"/>
            <a:ext cx="445472" cy="296982"/>
          </a:xfrm>
          <a:prstGeom prst="rect">
            <a:avLst/>
          </a:prstGeom>
          <a:noFill/>
          <a:ln/>
        </p:spPr>
        <p:txBody>
          <a:bodyPr vert="horz" wrap="square" lIns="0" tIns="0" rIns="0" bIns="0" rtlCol="0" anchor="t"/>
          <a:lstStyle/>
          <a:p>
            <a:pPr algn="ctr">
              <a:lnSpc>
                <a:spcPts val="1169"/>
              </a:lnSpc>
            </a:pPr>
            <a:r>
              <a:rPr lang="en-US" sz="877" dirty="0">
                <a:solidFill>
                  <a:srgbClr val="374151"/>
                </a:solidFill>
                <a:latin typeface="ui-sans-serif" pitchFamily="34" charset="0"/>
                <a:ea typeface="ui-sans-serif" pitchFamily="34" charset="-122"/>
                <a:cs typeface="ui-sans-serif" pitchFamily="34" charset="-120"/>
              </a:rPr>
              <a:t>Version 1</a:t>
            </a:r>
            <a:endParaRPr lang="en-US" sz="877" dirty="0"/>
          </a:p>
        </p:txBody>
      </p:sp>
      <p:sp>
        <p:nvSpPr>
          <p:cNvPr id="39" name="Text 12"/>
          <p:cNvSpPr/>
          <p:nvPr/>
        </p:nvSpPr>
        <p:spPr>
          <a:xfrm>
            <a:off x="9217304" y="2232343"/>
            <a:ext cx="445472" cy="296982"/>
          </a:xfrm>
          <a:prstGeom prst="rect">
            <a:avLst/>
          </a:prstGeom>
          <a:noFill/>
          <a:ln/>
        </p:spPr>
        <p:txBody>
          <a:bodyPr vert="horz" wrap="square" lIns="0" tIns="0" rIns="0" bIns="0" rtlCol="0" anchor="t"/>
          <a:lstStyle/>
          <a:p>
            <a:pPr algn="ctr">
              <a:lnSpc>
                <a:spcPts val="1169"/>
              </a:lnSpc>
            </a:pPr>
            <a:r>
              <a:rPr lang="en-US" sz="877" dirty="0">
                <a:solidFill>
                  <a:srgbClr val="374151"/>
                </a:solidFill>
                <a:latin typeface="ui-sans-serif" pitchFamily="34" charset="0"/>
                <a:ea typeface="ui-sans-serif" pitchFamily="34" charset="-122"/>
                <a:cs typeface="ui-sans-serif" pitchFamily="34" charset="-120"/>
              </a:rPr>
              <a:t>Version 2</a:t>
            </a:r>
            <a:endParaRPr lang="en-US" sz="877" dirty="0"/>
          </a:p>
        </p:txBody>
      </p:sp>
      <p:sp>
        <p:nvSpPr>
          <p:cNvPr id="40" name="Text 13"/>
          <p:cNvSpPr/>
          <p:nvPr/>
        </p:nvSpPr>
        <p:spPr>
          <a:xfrm>
            <a:off x="8264150" y="2714938"/>
            <a:ext cx="1325802" cy="148491"/>
          </a:xfrm>
          <a:prstGeom prst="rect">
            <a:avLst/>
          </a:prstGeom>
          <a:noFill/>
          <a:ln/>
        </p:spPr>
        <p:txBody>
          <a:bodyPr vert="horz" wrap="square" lIns="0" tIns="0" rIns="0" bIns="0" rtlCol="0" anchor="t"/>
          <a:lstStyle/>
          <a:p>
            <a:pPr>
              <a:lnSpc>
                <a:spcPts val="1169"/>
              </a:lnSpc>
            </a:pPr>
            <a:r>
              <a:rPr lang="en-US" sz="877" dirty="0">
                <a:solidFill>
                  <a:srgbClr val="4B5563"/>
                </a:solidFill>
                <a:latin typeface="ui-sans-serif" pitchFamily="34" charset="0"/>
                <a:ea typeface="ui-sans-serif" pitchFamily="34" charset="-122"/>
                <a:cs typeface="ui-sans-serif" pitchFamily="34" charset="-120"/>
              </a:rPr>
              <a:t>Versioning: Enabled</a:t>
            </a:r>
            <a:endParaRPr lang="en-US" sz="877" dirty="0"/>
          </a:p>
        </p:txBody>
      </p:sp>
      <p:sp>
        <p:nvSpPr>
          <p:cNvPr id="41" name="Text 14"/>
          <p:cNvSpPr/>
          <p:nvPr/>
        </p:nvSpPr>
        <p:spPr>
          <a:xfrm>
            <a:off x="8427143" y="3587321"/>
            <a:ext cx="1380094" cy="259859"/>
          </a:xfrm>
          <a:prstGeom prst="rect">
            <a:avLst/>
          </a:prstGeom>
          <a:noFill/>
          <a:ln/>
        </p:spPr>
        <p:txBody>
          <a:bodyPr vert="horz" wrap="square" lIns="0" tIns="0" rIns="0" bIns="0" rtlCol="0" anchor="t"/>
          <a:lstStyle/>
          <a:p>
            <a:pPr>
              <a:lnSpc>
                <a:spcPts val="1461"/>
              </a:lnSpc>
            </a:pPr>
            <a:r>
              <a:rPr lang="en-US" sz="1023" dirty="0">
                <a:solidFill>
                  <a:srgbClr val="EA580C"/>
                </a:solidFill>
                <a:latin typeface="ui-sans-serif" pitchFamily="34" charset="0"/>
                <a:ea typeface="ui-sans-serif" pitchFamily="34" charset="-122"/>
                <a:cs typeface="ui-sans-serif" pitchFamily="34" charset="-120"/>
              </a:rPr>
              <a:t> Replication</a:t>
            </a:r>
            <a:endParaRPr lang="en-US" sz="1023" dirty="0"/>
          </a:p>
        </p:txBody>
      </p:sp>
      <p:sp>
        <p:nvSpPr>
          <p:cNvPr id="42" name="Text 15"/>
          <p:cNvSpPr/>
          <p:nvPr/>
        </p:nvSpPr>
        <p:spPr>
          <a:xfrm>
            <a:off x="6793453" y="4162723"/>
            <a:ext cx="386076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Destination Region</a:t>
            </a:r>
            <a:endParaRPr lang="en-US" sz="1169" dirty="0"/>
          </a:p>
        </p:txBody>
      </p:sp>
      <p:sp>
        <p:nvSpPr>
          <p:cNvPr id="43" name="Text 16"/>
          <p:cNvSpPr/>
          <p:nvPr/>
        </p:nvSpPr>
        <p:spPr>
          <a:xfrm>
            <a:off x="8057220" y="4608195"/>
            <a:ext cx="16886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Destination Bucket</a:t>
            </a:r>
            <a:endParaRPr lang="en-US" sz="1169" dirty="0"/>
          </a:p>
        </p:txBody>
      </p:sp>
      <p:sp>
        <p:nvSpPr>
          <p:cNvPr id="44" name="Text 17"/>
          <p:cNvSpPr/>
          <p:nvPr/>
        </p:nvSpPr>
        <p:spPr>
          <a:xfrm>
            <a:off x="7784455" y="5053667"/>
            <a:ext cx="445472" cy="296982"/>
          </a:xfrm>
          <a:prstGeom prst="rect">
            <a:avLst/>
          </a:prstGeom>
          <a:noFill/>
          <a:ln/>
        </p:spPr>
        <p:txBody>
          <a:bodyPr vert="horz" wrap="square" lIns="0" tIns="0" rIns="0" bIns="0" rtlCol="0" anchor="t"/>
          <a:lstStyle/>
          <a:p>
            <a:pPr algn="ctr">
              <a:lnSpc>
                <a:spcPts val="1169"/>
              </a:lnSpc>
            </a:pPr>
            <a:r>
              <a:rPr lang="en-US" sz="877" dirty="0">
                <a:solidFill>
                  <a:srgbClr val="374151"/>
                </a:solidFill>
                <a:latin typeface="ui-sans-serif" pitchFamily="34" charset="0"/>
                <a:ea typeface="ui-sans-serif" pitchFamily="34" charset="-122"/>
                <a:cs typeface="ui-sans-serif" pitchFamily="34" charset="-120"/>
              </a:rPr>
              <a:t>Version 1</a:t>
            </a:r>
            <a:endParaRPr lang="en-US" sz="877" dirty="0"/>
          </a:p>
        </p:txBody>
      </p:sp>
      <p:sp>
        <p:nvSpPr>
          <p:cNvPr id="45" name="Text 18"/>
          <p:cNvSpPr/>
          <p:nvPr/>
        </p:nvSpPr>
        <p:spPr>
          <a:xfrm>
            <a:off x="9217304" y="5053667"/>
            <a:ext cx="445472" cy="296982"/>
          </a:xfrm>
          <a:prstGeom prst="rect">
            <a:avLst/>
          </a:prstGeom>
          <a:noFill/>
          <a:ln/>
        </p:spPr>
        <p:txBody>
          <a:bodyPr vert="horz" wrap="square" lIns="0" tIns="0" rIns="0" bIns="0" rtlCol="0" anchor="t"/>
          <a:lstStyle/>
          <a:p>
            <a:pPr algn="ctr">
              <a:lnSpc>
                <a:spcPts val="1169"/>
              </a:lnSpc>
            </a:pPr>
            <a:r>
              <a:rPr lang="en-US" sz="877" dirty="0">
                <a:solidFill>
                  <a:srgbClr val="374151"/>
                </a:solidFill>
                <a:latin typeface="ui-sans-serif" pitchFamily="34" charset="0"/>
                <a:ea typeface="ui-sans-serif" pitchFamily="34" charset="-122"/>
                <a:cs typeface="ui-sans-serif" pitchFamily="34" charset="-120"/>
              </a:rPr>
              <a:t>Version 2</a:t>
            </a:r>
            <a:endParaRPr lang="en-US" sz="877" dirty="0"/>
          </a:p>
        </p:txBody>
      </p:sp>
      <p:sp>
        <p:nvSpPr>
          <p:cNvPr id="46" name="Text 19"/>
          <p:cNvSpPr/>
          <p:nvPr/>
        </p:nvSpPr>
        <p:spPr>
          <a:xfrm>
            <a:off x="8264150" y="5536263"/>
            <a:ext cx="1325802" cy="148491"/>
          </a:xfrm>
          <a:prstGeom prst="rect">
            <a:avLst/>
          </a:prstGeom>
          <a:noFill/>
          <a:ln/>
        </p:spPr>
        <p:txBody>
          <a:bodyPr vert="horz" wrap="square" lIns="0" tIns="0" rIns="0" bIns="0" rtlCol="0" anchor="t"/>
          <a:lstStyle/>
          <a:p>
            <a:pPr>
              <a:lnSpc>
                <a:spcPts val="1169"/>
              </a:lnSpc>
            </a:pPr>
            <a:r>
              <a:rPr lang="en-US" sz="877" dirty="0">
                <a:solidFill>
                  <a:srgbClr val="4B5563"/>
                </a:solidFill>
                <a:latin typeface="ui-sans-serif" pitchFamily="34" charset="0"/>
                <a:ea typeface="ui-sans-serif" pitchFamily="34" charset="-122"/>
                <a:cs typeface="ui-sans-serif" pitchFamily="34" charset="-120"/>
              </a:rPr>
              <a:t>Versioning: Enabled</a:t>
            </a:r>
            <a:endParaRPr lang="en-US" sz="877" dirty="0"/>
          </a:p>
        </p:txBody>
      </p:sp>
      <p:sp>
        <p:nvSpPr>
          <p:cNvPr id="47" name="Text 20"/>
          <p:cNvSpPr/>
          <p:nvPr/>
        </p:nvSpPr>
        <p:spPr>
          <a:xfrm>
            <a:off x="575402" y="6204471"/>
            <a:ext cx="669548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Both source and destination buckets must have versioning enabled for replication</a:t>
            </a:r>
            <a:endParaRPr lang="en-US" sz="102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7CCD-2371-4B9A-E916-8FB3A99B8D40}"/>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07AC34FD-818B-772A-E710-312EB615EEC1}"/>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47188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FFCE817A-CF3A-AAF8-B0D3-379B0FB4E00C}"/>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096653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380834"/>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380834"/>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3271778"/>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3271778"/>
            <a:ext cx="5345668" cy="593963"/>
          </a:xfrm>
          <a:prstGeom prst="rect">
            <a:avLst/>
          </a:prstGeom>
        </p:spPr>
      </p:pic>
      <p:pic>
        <p:nvPicPr>
          <p:cNvPr id="11" name="Image 9" descr="preencoded.png"/>
          <p:cNvPicPr>
            <a:picLocks noChangeAspect="1"/>
          </p:cNvPicPr>
          <p:nvPr/>
        </p:nvPicPr>
        <p:blipFill>
          <a:blip r:embed="rId6"/>
          <a:stretch>
            <a:fillRect/>
          </a:stretch>
        </p:blipFill>
        <p:spPr>
          <a:xfrm>
            <a:off x="10988317" y="79226"/>
            <a:ext cx="890945" cy="890945"/>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4" name="Text 1"/>
          <p:cNvSpPr/>
          <p:nvPr/>
        </p:nvSpPr>
        <p:spPr>
          <a:xfrm>
            <a:off x="445472" y="1341398"/>
            <a:ext cx="10988318" cy="668209"/>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AWS S3 feature must be enabled to protect against accidental object overwrites and deletions by keeping multiple variants of an object?</a:t>
            </a:r>
            <a:endParaRPr lang="en-US" sz="2192" dirty="0"/>
          </a:p>
        </p:txBody>
      </p:sp>
      <p:sp>
        <p:nvSpPr>
          <p:cNvPr id="15" name="Text 2"/>
          <p:cNvSpPr/>
          <p:nvPr/>
        </p:nvSpPr>
        <p:spPr>
          <a:xfrm>
            <a:off x="593963" y="2529324"/>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1" y="2547886"/>
            <a:ext cx="165816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Object Lock</a:t>
            </a:r>
            <a:endParaRPr lang="en-US" sz="1461" dirty="0"/>
          </a:p>
        </p:txBody>
      </p:sp>
      <p:sp>
        <p:nvSpPr>
          <p:cNvPr id="17" name="Text 4"/>
          <p:cNvSpPr/>
          <p:nvPr/>
        </p:nvSpPr>
        <p:spPr>
          <a:xfrm>
            <a:off x="6236613" y="2529324"/>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547886"/>
            <a:ext cx="222562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Lifecycle Policies</a:t>
            </a:r>
            <a:endParaRPr lang="en-US" sz="1461" dirty="0"/>
          </a:p>
        </p:txBody>
      </p:sp>
      <p:sp>
        <p:nvSpPr>
          <p:cNvPr id="19" name="Text 6"/>
          <p:cNvSpPr/>
          <p:nvPr/>
        </p:nvSpPr>
        <p:spPr>
          <a:xfrm>
            <a:off x="593963" y="3420269"/>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438830"/>
            <a:ext cx="151739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Versioning</a:t>
            </a:r>
            <a:endParaRPr lang="en-US" sz="1461" dirty="0"/>
          </a:p>
        </p:txBody>
      </p:sp>
      <p:sp>
        <p:nvSpPr>
          <p:cNvPr id="21" name="Text 8"/>
          <p:cNvSpPr/>
          <p:nvPr/>
        </p:nvSpPr>
        <p:spPr>
          <a:xfrm>
            <a:off x="6236613" y="3420269"/>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438830"/>
            <a:ext cx="251970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Block Public Access</a:t>
            </a:r>
            <a:endParaRPr lang="en-US" sz="1461" dirty="0"/>
          </a:p>
        </p:txBody>
      </p:sp>
      <p:sp>
        <p:nvSpPr>
          <p:cNvPr id="23" name="Text 10"/>
          <p:cNvSpPr/>
          <p:nvPr/>
        </p:nvSpPr>
        <p:spPr>
          <a:xfrm>
            <a:off x="9958454" y="6037419"/>
            <a:ext cx="1592216"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74892"/>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993358"/>
            <a:ext cx="556840" cy="556840"/>
          </a:xfrm>
          <a:prstGeom prst="rect">
            <a:avLst/>
          </a:prstGeom>
        </p:spPr>
      </p:pic>
      <p:pic>
        <p:nvPicPr>
          <p:cNvPr id="5" name="Image 3" descr="preencoded.png"/>
          <p:cNvPicPr>
            <a:picLocks noChangeAspect="1"/>
          </p:cNvPicPr>
          <p:nvPr/>
        </p:nvPicPr>
        <p:blipFill>
          <a:blip r:embed="rId6"/>
          <a:stretch>
            <a:fillRect/>
          </a:stretch>
        </p:blipFill>
        <p:spPr>
          <a:xfrm>
            <a:off x="1095119" y="3257858"/>
            <a:ext cx="3012593" cy="27842"/>
          </a:xfrm>
          <a:prstGeom prst="rect">
            <a:avLst/>
          </a:prstGeom>
        </p:spPr>
      </p:pic>
      <p:pic>
        <p:nvPicPr>
          <p:cNvPr id="6" name="Image 4" descr="preencoded.png"/>
          <p:cNvPicPr>
            <a:picLocks noChangeAspect="1"/>
          </p:cNvPicPr>
          <p:nvPr/>
        </p:nvPicPr>
        <p:blipFill>
          <a:blip r:embed="rId7"/>
          <a:stretch>
            <a:fillRect/>
          </a:stretch>
        </p:blipFill>
        <p:spPr>
          <a:xfrm>
            <a:off x="4200520" y="2993358"/>
            <a:ext cx="556840" cy="556840"/>
          </a:xfrm>
          <a:prstGeom prst="rect">
            <a:avLst/>
          </a:prstGeom>
        </p:spPr>
      </p:pic>
      <p:pic>
        <p:nvPicPr>
          <p:cNvPr id="7" name="Image 5" descr="preencoded.png"/>
          <p:cNvPicPr>
            <a:picLocks noChangeAspect="1"/>
          </p:cNvPicPr>
          <p:nvPr/>
        </p:nvPicPr>
        <p:blipFill>
          <a:blip r:embed="rId8"/>
          <a:stretch>
            <a:fillRect/>
          </a:stretch>
        </p:blipFill>
        <p:spPr>
          <a:xfrm>
            <a:off x="4850167" y="3257858"/>
            <a:ext cx="3012593" cy="27842"/>
          </a:xfrm>
          <a:prstGeom prst="rect">
            <a:avLst/>
          </a:prstGeom>
        </p:spPr>
      </p:pic>
      <p:pic>
        <p:nvPicPr>
          <p:cNvPr id="8" name="Image 6" descr="preencoded.png"/>
          <p:cNvPicPr>
            <a:picLocks noChangeAspect="1"/>
          </p:cNvPicPr>
          <p:nvPr/>
        </p:nvPicPr>
        <p:blipFill>
          <a:blip r:embed="rId9"/>
          <a:stretch>
            <a:fillRect/>
          </a:stretch>
        </p:blipFill>
        <p:spPr>
          <a:xfrm>
            <a:off x="7955568" y="2993358"/>
            <a:ext cx="556840" cy="556840"/>
          </a:xfrm>
          <a:prstGeom prst="rect">
            <a:avLst/>
          </a:prstGeom>
        </p:spPr>
      </p:pic>
      <p:pic>
        <p:nvPicPr>
          <p:cNvPr id="9" name="Image 7" descr="preencoded.png"/>
          <p:cNvPicPr>
            <a:picLocks noChangeAspect="1"/>
          </p:cNvPicPr>
          <p:nvPr/>
        </p:nvPicPr>
        <p:blipFill>
          <a:blip r:embed="rId10"/>
          <a:stretch>
            <a:fillRect/>
          </a:stretch>
        </p:blipFill>
        <p:spPr>
          <a:xfrm>
            <a:off x="8735145" y="3178972"/>
            <a:ext cx="185613" cy="185613"/>
          </a:xfrm>
          <a:prstGeom prst="rect">
            <a:avLst/>
          </a:prstGeom>
        </p:spPr>
      </p:pic>
      <p:pic>
        <p:nvPicPr>
          <p:cNvPr id="10" name="Image 8" descr="preencoded.png"/>
          <p:cNvPicPr>
            <a:picLocks noChangeAspect="1"/>
          </p:cNvPicPr>
          <p:nvPr/>
        </p:nvPicPr>
        <p:blipFill>
          <a:blip r:embed="rId11"/>
          <a:stretch>
            <a:fillRect/>
          </a:stretch>
        </p:blipFill>
        <p:spPr>
          <a:xfrm>
            <a:off x="445472" y="3847180"/>
            <a:ext cx="10988318" cy="2190239"/>
          </a:xfrm>
          <a:prstGeom prst="rect">
            <a:avLst/>
          </a:prstGeom>
        </p:spPr>
      </p:pic>
      <p:pic>
        <p:nvPicPr>
          <p:cNvPr id="14" name="Image 12" descr="preencoded.png"/>
          <p:cNvPicPr>
            <a:picLocks noChangeAspect="1"/>
          </p:cNvPicPr>
          <p:nvPr/>
        </p:nvPicPr>
        <p:blipFill>
          <a:blip r:embed="rId12"/>
          <a:stretch>
            <a:fillRect/>
          </a:stretch>
        </p:blipFill>
        <p:spPr>
          <a:xfrm>
            <a:off x="10988317" y="79226"/>
            <a:ext cx="890945" cy="890945"/>
          </a:xfrm>
          <a:prstGeom prst="rect">
            <a:avLst/>
          </a:prstGeom>
        </p:spPr>
      </p:pic>
      <p:sp>
        <p:nvSpPr>
          <p:cNvPr id="17" name="Text 1"/>
          <p:cNvSpPr/>
          <p:nvPr/>
        </p:nvSpPr>
        <p:spPr>
          <a:xfrm>
            <a:off x="445472" y="1341398"/>
            <a:ext cx="3033910" cy="334104"/>
          </a:xfrm>
          <a:prstGeom prst="rect">
            <a:avLst/>
          </a:prstGeom>
          <a:noFill/>
          <a:ln/>
        </p:spPr>
        <p:txBody>
          <a:bodyPr vert="horz" wrap="square" lIns="0" tIns="0" rIns="0" bIns="0" rtlCol="0" anchor="t"/>
          <a:lstStyle/>
          <a:p>
            <a:pPr>
              <a:lnSpc>
                <a:spcPts val="2631"/>
              </a:lnSpc>
            </a:pPr>
            <a:r>
              <a:rPr lang="en-US" sz="2192" b="1" dirty="0">
                <a:solidFill>
                  <a:srgbClr val="000000"/>
                </a:solidFill>
                <a:latin typeface="ui-sans-serif" pitchFamily="34" charset="0"/>
                <a:ea typeface="ui-sans-serif" pitchFamily="34" charset="-122"/>
                <a:cs typeface="ui-sans-serif" pitchFamily="34" charset="-120"/>
              </a:rPr>
              <a:t>Correct Answer:</a:t>
            </a:r>
            <a:endParaRPr lang="en-US" sz="2192" dirty="0"/>
          </a:p>
        </p:txBody>
      </p:sp>
      <p:sp>
        <p:nvSpPr>
          <p:cNvPr id="18" name="Text 2"/>
          <p:cNvSpPr/>
          <p:nvPr/>
        </p:nvSpPr>
        <p:spPr>
          <a:xfrm>
            <a:off x="3122221" y="1341398"/>
            <a:ext cx="3081938" cy="334104"/>
          </a:xfrm>
          <a:prstGeom prst="rect">
            <a:avLst/>
          </a:prstGeom>
          <a:noFill/>
          <a:ln/>
        </p:spPr>
        <p:txBody>
          <a:bodyPr vert="horz" wrap="square" lIns="0" tIns="0" rIns="0" bIns="0" rtlCol="0" anchor="t"/>
          <a:lstStyle/>
          <a:p>
            <a:pPr>
              <a:lnSpc>
                <a:spcPts val="2631"/>
              </a:lnSpc>
            </a:pPr>
            <a:r>
              <a:rPr lang="en-US" sz="2192" b="1" dirty="0">
                <a:solidFill>
                  <a:srgbClr val="FF9900"/>
                </a:solidFill>
                <a:latin typeface="ui-sans-serif" pitchFamily="34" charset="0"/>
                <a:ea typeface="ui-sans-serif" pitchFamily="34" charset="-122"/>
                <a:cs typeface="ui-sans-serif" pitchFamily="34" charset="-120"/>
              </a:rPr>
              <a:t>C. S3 Versioning</a:t>
            </a:r>
            <a:endParaRPr lang="en-US" sz="2192" dirty="0"/>
          </a:p>
        </p:txBody>
      </p:sp>
      <p:sp>
        <p:nvSpPr>
          <p:cNvPr id="19" name="Text 3"/>
          <p:cNvSpPr/>
          <p:nvPr/>
        </p:nvSpPr>
        <p:spPr>
          <a:xfrm>
            <a:off x="445472" y="1972484"/>
            <a:ext cx="10988318" cy="723893"/>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It keeps multiple versions of objects in the same bucket, protecting against accidental deletions or overwrites by allowing you to retrieve previous versions.</a:t>
            </a:r>
            <a:endParaRPr lang="en-US" sz="1754" dirty="0"/>
          </a:p>
        </p:txBody>
      </p:sp>
      <p:sp>
        <p:nvSpPr>
          <p:cNvPr id="20" name="Text 4"/>
          <p:cNvSpPr/>
          <p:nvPr/>
        </p:nvSpPr>
        <p:spPr>
          <a:xfrm>
            <a:off x="560175" y="2993358"/>
            <a:ext cx="668209" cy="556840"/>
          </a:xfrm>
          <a:prstGeom prst="rect">
            <a:avLst/>
          </a:prstGeom>
          <a:noFill/>
          <a:ln/>
        </p:spPr>
        <p:txBody>
          <a:bodyPr vert="horz" wrap="square" lIns="0" tIns="0" rIns="0" bIns="0" rtlCol="0" anchor="t"/>
          <a:lstStyle/>
          <a:p>
            <a:pPr>
              <a:lnSpc>
                <a:spcPts val="2631"/>
              </a:lnSpc>
            </a:pPr>
            <a:r>
              <a:rPr lang="en-US" sz="1754" b="1" dirty="0">
                <a:solidFill>
                  <a:srgbClr val="374151"/>
                </a:solidFill>
                <a:latin typeface="ui-sans-serif" pitchFamily="34" charset="0"/>
                <a:ea typeface="ui-sans-serif" pitchFamily="34" charset="-122"/>
                <a:cs typeface="ui-sans-serif" pitchFamily="34" charset="-120"/>
              </a:rPr>
              <a:t>V1</a:t>
            </a:r>
            <a:endParaRPr lang="en-US" sz="1754" dirty="0"/>
          </a:p>
        </p:txBody>
      </p:sp>
      <p:sp>
        <p:nvSpPr>
          <p:cNvPr id="21" name="Text 5"/>
          <p:cNvSpPr/>
          <p:nvPr/>
        </p:nvSpPr>
        <p:spPr>
          <a:xfrm>
            <a:off x="4315222" y="2993358"/>
            <a:ext cx="668209" cy="556840"/>
          </a:xfrm>
          <a:prstGeom prst="rect">
            <a:avLst/>
          </a:prstGeom>
          <a:noFill/>
          <a:ln/>
        </p:spPr>
        <p:txBody>
          <a:bodyPr vert="horz" wrap="square" lIns="0" tIns="0" rIns="0" bIns="0" rtlCol="0" anchor="t"/>
          <a:lstStyle/>
          <a:p>
            <a:pPr>
              <a:lnSpc>
                <a:spcPts val="2631"/>
              </a:lnSpc>
            </a:pPr>
            <a:r>
              <a:rPr lang="en-US" sz="1754" b="1" dirty="0">
                <a:solidFill>
                  <a:srgbClr val="374151"/>
                </a:solidFill>
                <a:latin typeface="ui-sans-serif" pitchFamily="34" charset="0"/>
                <a:ea typeface="ui-sans-serif" pitchFamily="34" charset="-122"/>
                <a:cs typeface="ui-sans-serif" pitchFamily="34" charset="-120"/>
              </a:rPr>
              <a:t>V2</a:t>
            </a:r>
            <a:endParaRPr lang="en-US" sz="1754" dirty="0"/>
          </a:p>
        </p:txBody>
      </p:sp>
      <p:sp>
        <p:nvSpPr>
          <p:cNvPr id="22" name="Text 6"/>
          <p:cNvSpPr/>
          <p:nvPr/>
        </p:nvSpPr>
        <p:spPr>
          <a:xfrm>
            <a:off x="8070271" y="2993358"/>
            <a:ext cx="668209" cy="556840"/>
          </a:xfrm>
          <a:prstGeom prst="rect">
            <a:avLst/>
          </a:prstGeom>
          <a:noFill/>
          <a:ln/>
        </p:spPr>
        <p:txBody>
          <a:bodyPr vert="horz" wrap="square" lIns="0" tIns="0" rIns="0" bIns="0" rtlCol="0" anchor="t"/>
          <a:lstStyle/>
          <a:p>
            <a:pPr>
              <a:lnSpc>
                <a:spcPts val="2631"/>
              </a:lnSpc>
            </a:pPr>
            <a:r>
              <a:rPr lang="en-US" sz="1754" b="1" dirty="0">
                <a:solidFill>
                  <a:srgbClr val="374151"/>
                </a:solidFill>
                <a:latin typeface="ui-sans-serif" pitchFamily="34" charset="0"/>
                <a:ea typeface="ui-sans-serif" pitchFamily="34" charset="-122"/>
                <a:cs typeface="ui-sans-serif" pitchFamily="34" charset="-120"/>
              </a:rPr>
              <a:t>V3</a:t>
            </a:r>
            <a:endParaRPr lang="en-US" sz="1754" dirty="0"/>
          </a:p>
        </p:txBody>
      </p:sp>
      <p:sp>
        <p:nvSpPr>
          <p:cNvPr id="23" name="Text 7"/>
          <p:cNvSpPr/>
          <p:nvPr/>
        </p:nvSpPr>
        <p:spPr>
          <a:xfrm>
            <a:off x="8995003" y="3141849"/>
            <a:ext cx="3238549"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Recover previous versions</a:t>
            </a:r>
            <a:endParaRPr lang="en-US" sz="1461" dirty="0"/>
          </a:p>
        </p:txBody>
      </p:sp>
      <p:sp>
        <p:nvSpPr>
          <p:cNvPr id="24" name="Text 8"/>
          <p:cNvSpPr/>
          <p:nvPr/>
        </p:nvSpPr>
        <p:spPr>
          <a:xfrm>
            <a:off x="668209" y="4069916"/>
            <a:ext cx="1054284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Points about S3 Versioning:</a:t>
            </a:r>
            <a:endParaRPr lang="en-US" sz="1461" dirty="0"/>
          </a:p>
        </p:txBody>
      </p:sp>
      <p:sp>
        <p:nvSpPr>
          <p:cNvPr id="25" name="Text 9"/>
          <p:cNvSpPr/>
          <p:nvPr/>
        </p:nvSpPr>
        <p:spPr>
          <a:xfrm>
            <a:off x="705331" y="4404021"/>
            <a:ext cx="1260686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Versioning keeps multiple versions of an object in the same bucket</a:t>
            </a:r>
            <a:endParaRPr lang="en-US" sz="1169" dirty="0"/>
          </a:p>
        </p:txBody>
      </p:sp>
      <p:sp>
        <p:nvSpPr>
          <p:cNvPr id="26" name="Text 10"/>
          <p:cNvSpPr/>
          <p:nvPr/>
        </p:nvSpPr>
        <p:spPr>
          <a:xfrm>
            <a:off x="705331" y="4701002"/>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Protects against accidental deletions or overwrites</a:t>
            </a:r>
            <a:endParaRPr lang="en-US" sz="1169" dirty="0"/>
          </a:p>
        </p:txBody>
      </p:sp>
      <p:sp>
        <p:nvSpPr>
          <p:cNvPr id="27" name="Text 11"/>
          <p:cNvSpPr/>
          <p:nvPr/>
        </p:nvSpPr>
        <p:spPr>
          <a:xfrm>
            <a:off x="705331" y="4997984"/>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Allows retrieval of previous versions of an object</a:t>
            </a:r>
            <a:endParaRPr lang="en-US" sz="1169" dirty="0"/>
          </a:p>
        </p:txBody>
      </p:sp>
      <p:sp>
        <p:nvSpPr>
          <p:cNvPr id="28" name="Text 12"/>
          <p:cNvSpPr/>
          <p:nvPr/>
        </p:nvSpPr>
        <p:spPr>
          <a:xfrm>
            <a:off x="705331" y="5294965"/>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Is a prerequisite for enabling MFA Delete</a:t>
            </a:r>
            <a:endParaRPr lang="en-US" sz="1169" dirty="0"/>
          </a:p>
        </p:txBody>
      </p:sp>
      <p:sp>
        <p:nvSpPr>
          <p:cNvPr id="29" name="Text 13"/>
          <p:cNvSpPr/>
          <p:nvPr/>
        </p:nvSpPr>
        <p:spPr>
          <a:xfrm>
            <a:off x="705331" y="5591947"/>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Helps maintain data integrity and history</a:t>
            </a:r>
            <a:endParaRPr lang="en-US" sz="1169" dirty="0"/>
          </a:p>
        </p:txBody>
      </p:sp>
      <p:sp>
        <p:nvSpPr>
          <p:cNvPr id="30" name="Text 14"/>
          <p:cNvSpPr/>
          <p:nvPr/>
        </p:nvSpPr>
        <p:spPr>
          <a:xfrm>
            <a:off x="10075767" y="6130226"/>
            <a:ext cx="1451439"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DBDCB-AB3A-16ED-9C7B-5D804F2D148A}"/>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50ED8AC9-8ED2-B57D-5906-C058F36181A9}"/>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620119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60966"/>
          </a:xfrm>
          <a:prstGeom prst="rect">
            <a:avLst/>
          </a:prstGeom>
        </p:spPr>
      </p:pic>
      <p:pic>
        <p:nvPicPr>
          <p:cNvPr id="3" name="Image 1" descr="preencoded.png"/>
          <p:cNvPicPr>
            <a:picLocks noChangeAspect="1"/>
          </p:cNvPicPr>
          <p:nvPr/>
        </p:nvPicPr>
        <p:blipFill>
          <a:blip r:embed="rId4"/>
          <a:stretch>
            <a:fillRect/>
          </a:stretch>
        </p:blipFill>
        <p:spPr>
          <a:xfrm>
            <a:off x="593963" y="710312"/>
            <a:ext cx="278420" cy="222736"/>
          </a:xfrm>
          <a:prstGeom prst="rect">
            <a:avLst/>
          </a:prstGeom>
        </p:spPr>
      </p:pic>
      <p:pic>
        <p:nvPicPr>
          <p:cNvPr id="4" name="Image 2" descr="preencoded.png"/>
          <p:cNvPicPr>
            <a:picLocks noChangeAspect="1"/>
          </p:cNvPicPr>
          <p:nvPr/>
        </p:nvPicPr>
        <p:blipFill>
          <a:blip r:embed="rId5"/>
          <a:stretch>
            <a:fillRect/>
          </a:stretch>
        </p:blipFill>
        <p:spPr>
          <a:xfrm>
            <a:off x="5568259" y="2937674"/>
            <a:ext cx="742454" cy="742454"/>
          </a:xfrm>
          <a:prstGeom prst="rect">
            <a:avLst/>
          </a:prstGeom>
        </p:spPr>
      </p:pic>
      <p:pic>
        <p:nvPicPr>
          <p:cNvPr id="5" name="Image 3" descr="preencoded.png"/>
          <p:cNvPicPr>
            <a:picLocks noChangeAspect="1"/>
          </p:cNvPicPr>
          <p:nvPr/>
        </p:nvPicPr>
        <p:blipFill>
          <a:blip r:embed="rId6"/>
          <a:stretch>
            <a:fillRect/>
          </a:stretch>
        </p:blipFill>
        <p:spPr>
          <a:xfrm>
            <a:off x="5828118" y="3197533"/>
            <a:ext cx="222736" cy="222736"/>
          </a:xfrm>
          <a:prstGeom prst="rect">
            <a:avLst/>
          </a:prstGeom>
        </p:spPr>
      </p:pic>
      <p:pic>
        <p:nvPicPr>
          <p:cNvPr id="6" name="Image 4" descr="preencoded.png"/>
          <p:cNvPicPr>
            <a:picLocks noChangeAspect="1"/>
          </p:cNvPicPr>
          <p:nvPr/>
        </p:nvPicPr>
        <p:blipFill>
          <a:blip r:embed="rId7"/>
          <a:stretch>
            <a:fillRect/>
          </a:stretch>
        </p:blipFill>
        <p:spPr>
          <a:xfrm>
            <a:off x="5233592" y="3312979"/>
            <a:ext cx="1004052" cy="1004051"/>
          </a:xfrm>
          <a:prstGeom prst="rect">
            <a:avLst/>
          </a:prstGeom>
        </p:spPr>
      </p:pic>
      <p:pic>
        <p:nvPicPr>
          <p:cNvPr id="7" name="Image 5" descr="preencoded.png"/>
          <p:cNvPicPr>
            <a:picLocks noChangeAspect="1"/>
          </p:cNvPicPr>
          <p:nvPr/>
        </p:nvPicPr>
        <p:blipFill>
          <a:blip r:embed="rId8"/>
          <a:stretch>
            <a:fillRect/>
          </a:stretch>
        </p:blipFill>
        <p:spPr>
          <a:xfrm>
            <a:off x="6589133" y="3958548"/>
            <a:ext cx="742454" cy="742454"/>
          </a:xfrm>
          <a:prstGeom prst="rect">
            <a:avLst/>
          </a:prstGeom>
        </p:spPr>
      </p:pic>
      <p:pic>
        <p:nvPicPr>
          <p:cNvPr id="8" name="Image 6" descr="preencoded.png"/>
          <p:cNvPicPr>
            <a:picLocks noChangeAspect="1"/>
          </p:cNvPicPr>
          <p:nvPr/>
        </p:nvPicPr>
        <p:blipFill>
          <a:blip r:embed="rId9"/>
          <a:stretch>
            <a:fillRect/>
          </a:stretch>
        </p:blipFill>
        <p:spPr>
          <a:xfrm>
            <a:off x="6848992" y="4218407"/>
            <a:ext cx="222736" cy="222736"/>
          </a:xfrm>
          <a:prstGeom prst="rect">
            <a:avLst/>
          </a:prstGeom>
        </p:spPr>
      </p:pic>
      <p:pic>
        <p:nvPicPr>
          <p:cNvPr id="9" name="Image 7" descr="preencoded.png"/>
          <p:cNvPicPr>
            <a:picLocks noChangeAspect="1"/>
          </p:cNvPicPr>
          <p:nvPr/>
        </p:nvPicPr>
        <p:blipFill>
          <a:blip r:embed="rId10"/>
          <a:stretch>
            <a:fillRect/>
          </a:stretch>
        </p:blipFill>
        <p:spPr>
          <a:xfrm>
            <a:off x="5177295" y="4333853"/>
            <a:ext cx="1004052" cy="1004052"/>
          </a:xfrm>
          <a:prstGeom prst="rect">
            <a:avLst/>
          </a:prstGeom>
        </p:spPr>
      </p:pic>
      <p:pic>
        <p:nvPicPr>
          <p:cNvPr id="10" name="Image 8" descr="preencoded.png"/>
          <p:cNvPicPr>
            <a:picLocks noChangeAspect="1"/>
          </p:cNvPicPr>
          <p:nvPr/>
        </p:nvPicPr>
        <p:blipFill>
          <a:blip r:embed="rId11"/>
          <a:stretch>
            <a:fillRect/>
          </a:stretch>
        </p:blipFill>
        <p:spPr>
          <a:xfrm>
            <a:off x="5568259" y="4979422"/>
            <a:ext cx="742454" cy="742454"/>
          </a:xfrm>
          <a:prstGeom prst="rect">
            <a:avLst/>
          </a:prstGeom>
        </p:spPr>
      </p:pic>
      <p:pic>
        <p:nvPicPr>
          <p:cNvPr id="11" name="Image 9" descr="preencoded.png"/>
          <p:cNvPicPr>
            <a:picLocks noChangeAspect="1"/>
          </p:cNvPicPr>
          <p:nvPr/>
        </p:nvPicPr>
        <p:blipFill>
          <a:blip r:embed="rId12"/>
          <a:stretch>
            <a:fillRect/>
          </a:stretch>
        </p:blipFill>
        <p:spPr>
          <a:xfrm>
            <a:off x="5828118" y="5239281"/>
            <a:ext cx="222736" cy="222736"/>
          </a:xfrm>
          <a:prstGeom prst="rect">
            <a:avLst/>
          </a:prstGeom>
        </p:spPr>
      </p:pic>
      <p:pic>
        <p:nvPicPr>
          <p:cNvPr id="12" name="Image 10" descr="preencoded.png"/>
          <p:cNvPicPr>
            <a:picLocks noChangeAspect="1"/>
          </p:cNvPicPr>
          <p:nvPr/>
        </p:nvPicPr>
        <p:blipFill>
          <a:blip r:embed="rId13"/>
          <a:stretch>
            <a:fillRect/>
          </a:stretch>
        </p:blipFill>
        <p:spPr>
          <a:xfrm>
            <a:off x="4249228" y="3349488"/>
            <a:ext cx="1004051" cy="1004051"/>
          </a:xfrm>
          <a:prstGeom prst="rect">
            <a:avLst/>
          </a:prstGeom>
        </p:spPr>
      </p:pic>
      <p:pic>
        <p:nvPicPr>
          <p:cNvPr id="13" name="Image 11" descr="preencoded.png"/>
          <p:cNvPicPr>
            <a:picLocks noChangeAspect="1"/>
          </p:cNvPicPr>
          <p:nvPr/>
        </p:nvPicPr>
        <p:blipFill>
          <a:blip r:embed="rId14"/>
          <a:stretch>
            <a:fillRect/>
          </a:stretch>
        </p:blipFill>
        <p:spPr>
          <a:xfrm>
            <a:off x="4732998" y="3958548"/>
            <a:ext cx="742454" cy="742454"/>
          </a:xfrm>
          <a:prstGeom prst="rect">
            <a:avLst/>
          </a:prstGeom>
        </p:spPr>
      </p:pic>
      <p:pic>
        <p:nvPicPr>
          <p:cNvPr id="14" name="Image 12" descr="preencoded.png"/>
          <p:cNvPicPr>
            <a:picLocks noChangeAspect="1"/>
          </p:cNvPicPr>
          <p:nvPr/>
        </p:nvPicPr>
        <p:blipFill>
          <a:blip r:embed="rId15"/>
          <a:stretch>
            <a:fillRect/>
          </a:stretch>
        </p:blipFill>
        <p:spPr>
          <a:xfrm>
            <a:off x="5006779" y="4218407"/>
            <a:ext cx="194894" cy="222736"/>
          </a:xfrm>
          <a:prstGeom prst="rect">
            <a:avLst/>
          </a:prstGeom>
        </p:spPr>
      </p:pic>
      <p:pic>
        <p:nvPicPr>
          <p:cNvPr id="15" name="Image 13" descr="preencoded.png"/>
          <p:cNvPicPr>
            <a:picLocks noChangeAspect="1"/>
          </p:cNvPicPr>
          <p:nvPr/>
        </p:nvPicPr>
        <p:blipFill>
          <a:blip r:embed="rId16"/>
          <a:stretch>
            <a:fillRect/>
          </a:stretch>
        </p:blipFill>
        <p:spPr>
          <a:xfrm>
            <a:off x="5233592" y="2328614"/>
            <a:ext cx="1004052" cy="1004051"/>
          </a:xfrm>
          <a:prstGeom prst="rect">
            <a:avLst/>
          </a:prstGeom>
        </p:spPr>
      </p:pic>
      <p:sp>
        <p:nvSpPr>
          <p:cNvPr id="16" name="Text 0"/>
          <p:cNvSpPr/>
          <p:nvPr/>
        </p:nvSpPr>
        <p:spPr>
          <a:xfrm>
            <a:off x="946629" y="67318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17" name="Text 1"/>
          <p:cNvSpPr/>
          <p:nvPr/>
        </p:nvSpPr>
        <p:spPr>
          <a:xfrm>
            <a:off x="1935093" y="1304276"/>
            <a:ext cx="8008931"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Amazon S3 Lifecycle Rules</a:t>
            </a:r>
            <a:endParaRPr lang="en-US" sz="3507" dirty="0"/>
          </a:p>
        </p:txBody>
      </p:sp>
      <p:sp>
        <p:nvSpPr>
          <p:cNvPr id="18" name="Text 2"/>
          <p:cNvSpPr/>
          <p:nvPr/>
        </p:nvSpPr>
        <p:spPr>
          <a:xfrm>
            <a:off x="2492991" y="1898238"/>
            <a:ext cx="6892989"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Cost Optimization &amp; Data Management Automation</a:t>
            </a:r>
            <a:endParaRPr lang="en-US" sz="1754"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761015" y="2538605"/>
            <a:ext cx="1781889" cy="909506"/>
          </a:xfrm>
          <a:prstGeom prst="rect">
            <a:avLst/>
          </a:prstGeom>
        </p:spPr>
      </p:pic>
      <p:pic>
        <p:nvPicPr>
          <p:cNvPr id="5" name="Image 3" descr="preencoded.png"/>
          <p:cNvPicPr>
            <a:picLocks noChangeAspect="1"/>
          </p:cNvPicPr>
          <p:nvPr/>
        </p:nvPicPr>
        <p:blipFill>
          <a:blip r:embed="rId6"/>
          <a:stretch>
            <a:fillRect/>
          </a:stretch>
        </p:blipFill>
        <p:spPr>
          <a:xfrm>
            <a:off x="1512750" y="2677815"/>
            <a:ext cx="278420" cy="334104"/>
          </a:xfrm>
          <a:prstGeom prst="rect">
            <a:avLst/>
          </a:prstGeom>
        </p:spPr>
      </p:pic>
      <p:pic>
        <p:nvPicPr>
          <p:cNvPr id="6" name="Image 4" descr="preencoded.png"/>
          <p:cNvPicPr>
            <a:picLocks noChangeAspect="1"/>
          </p:cNvPicPr>
          <p:nvPr/>
        </p:nvPicPr>
        <p:blipFill>
          <a:blip r:embed="rId7"/>
          <a:stretch>
            <a:fillRect/>
          </a:stretch>
        </p:blipFill>
        <p:spPr>
          <a:xfrm>
            <a:off x="2635711" y="2984078"/>
            <a:ext cx="890945" cy="18561"/>
          </a:xfrm>
          <a:prstGeom prst="rect">
            <a:avLst/>
          </a:prstGeom>
        </p:spPr>
      </p:pic>
      <p:pic>
        <p:nvPicPr>
          <p:cNvPr id="7" name="Image 5" descr="preencoded.png"/>
          <p:cNvPicPr>
            <a:picLocks noChangeAspect="1"/>
          </p:cNvPicPr>
          <p:nvPr/>
        </p:nvPicPr>
        <p:blipFill>
          <a:blip r:embed="rId8"/>
          <a:stretch>
            <a:fillRect/>
          </a:stretch>
        </p:blipFill>
        <p:spPr>
          <a:xfrm>
            <a:off x="3619463" y="2538605"/>
            <a:ext cx="1781889" cy="909506"/>
          </a:xfrm>
          <a:prstGeom prst="rect">
            <a:avLst/>
          </a:prstGeom>
        </p:spPr>
      </p:pic>
      <p:pic>
        <p:nvPicPr>
          <p:cNvPr id="8" name="Image 6" descr="preencoded.png"/>
          <p:cNvPicPr>
            <a:picLocks noChangeAspect="1"/>
          </p:cNvPicPr>
          <p:nvPr/>
        </p:nvPicPr>
        <p:blipFill>
          <a:blip r:embed="rId9"/>
          <a:stretch>
            <a:fillRect/>
          </a:stretch>
        </p:blipFill>
        <p:spPr>
          <a:xfrm>
            <a:off x="4371197" y="2677815"/>
            <a:ext cx="278420" cy="334104"/>
          </a:xfrm>
          <a:prstGeom prst="rect">
            <a:avLst/>
          </a:prstGeom>
        </p:spPr>
      </p:pic>
      <p:pic>
        <p:nvPicPr>
          <p:cNvPr id="9" name="Image 7" descr="preencoded.png"/>
          <p:cNvPicPr>
            <a:picLocks noChangeAspect="1"/>
          </p:cNvPicPr>
          <p:nvPr/>
        </p:nvPicPr>
        <p:blipFill>
          <a:blip r:embed="rId7"/>
          <a:stretch>
            <a:fillRect/>
          </a:stretch>
        </p:blipFill>
        <p:spPr>
          <a:xfrm>
            <a:off x="5494159" y="2984078"/>
            <a:ext cx="890945" cy="18561"/>
          </a:xfrm>
          <a:prstGeom prst="rect">
            <a:avLst/>
          </a:prstGeom>
        </p:spPr>
      </p:pic>
      <p:pic>
        <p:nvPicPr>
          <p:cNvPr id="10" name="Image 8" descr="preencoded.png"/>
          <p:cNvPicPr>
            <a:picLocks noChangeAspect="1"/>
          </p:cNvPicPr>
          <p:nvPr/>
        </p:nvPicPr>
        <p:blipFill>
          <a:blip r:embed="rId10"/>
          <a:stretch>
            <a:fillRect/>
          </a:stretch>
        </p:blipFill>
        <p:spPr>
          <a:xfrm>
            <a:off x="6477910" y="2538605"/>
            <a:ext cx="1781889" cy="909506"/>
          </a:xfrm>
          <a:prstGeom prst="rect">
            <a:avLst/>
          </a:prstGeom>
        </p:spPr>
      </p:pic>
      <p:pic>
        <p:nvPicPr>
          <p:cNvPr id="11" name="Image 9" descr="preencoded.png"/>
          <p:cNvPicPr>
            <a:picLocks noChangeAspect="1"/>
          </p:cNvPicPr>
          <p:nvPr/>
        </p:nvPicPr>
        <p:blipFill>
          <a:blip r:embed="rId11"/>
          <a:stretch>
            <a:fillRect/>
          </a:stretch>
        </p:blipFill>
        <p:spPr>
          <a:xfrm>
            <a:off x="7229645" y="2677815"/>
            <a:ext cx="278420" cy="334104"/>
          </a:xfrm>
          <a:prstGeom prst="rect">
            <a:avLst/>
          </a:prstGeom>
        </p:spPr>
      </p:pic>
      <p:pic>
        <p:nvPicPr>
          <p:cNvPr id="12" name="Image 10" descr="preencoded.png"/>
          <p:cNvPicPr>
            <a:picLocks noChangeAspect="1"/>
          </p:cNvPicPr>
          <p:nvPr/>
        </p:nvPicPr>
        <p:blipFill>
          <a:blip r:embed="rId7"/>
          <a:stretch>
            <a:fillRect/>
          </a:stretch>
        </p:blipFill>
        <p:spPr>
          <a:xfrm>
            <a:off x="8352606" y="2984078"/>
            <a:ext cx="890945" cy="18561"/>
          </a:xfrm>
          <a:prstGeom prst="rect">
            <a:avLst/>
          </a:prstGeom>
        </p:spPr>
      </p:pic>
      <p:pic>
        <p:nvPicPr>
          <p:cNvPr id="13" name="Image 11" descr="preencoded.png"/>
          <p:cNvPicPr>
            <a:picLocks noChangeAspect="1"/>
          </p:cNvPicPr>
          <p:nvPr/>
        </p:nvPicPr>
        <p:blipFill>
          <a:blip r:embed="rId12"/>
          <a:stretch>
            <a:fillRect/>
          </a:stretch>
        </p:blipFill>
        <p:spPr>
          <a:xfrm>
            <a:off x="9336358" y="2538605"/>
            <a:ext cx="1781889" cy="909506"/>
          </a:xfrm>
          <a:prstGeom prst="rect">
            <a:avLst/>
          </a:prstGeom>
        </p:spPr>
      </p:pic>
      <p:pic>
        <p:nvPicPr>
          <p:cNvPr id="14" name="Image 12" descr="preencoded.png"/>
          <p:cNvPicPr>
            <a:picLocks noChangeAspect="1"/>
          </p:cNvPicPr>
          <p:nvPr/>
        </p:nvPicPr>
        <p:blipFill>
          <a:blip r:embed="rId13"/>
          <a:stretch>
            <a:fillRect/>
          </a:stretch>
        </p:blipFill>
        <p:spPr>
          <a:xfrm>
            <a:off x="10106653" y="2677815"/>
            <a:ext cx="241298" cy="334104"/>
          </a:xfrm>
          <a:prstGeom prst="rect">
            <a:avLst/>
          </a:prstGeom>
        </p:spPr>
      </p:pic>
      <p:pic>
        <p:nvPicPr>
          <p:cNvPr id="15" name="Image 13" descr="preencoded.png"/>
          <p:cNvPicPr>
            <a:picLocks noChangeAspect="1"/>
          </p:cNvPicPr>
          <p:nvPr/>
        </p:nvPicPr>
        <p:blipFill>
          <a:blip r:embed="rId14"/>
          <a:stretch>
            <a:fillRect/>
          </a:stretch>
        </p:blipFill>
        <p:spPr>
          <a:xfrm>
            <a:off x="445472" y="3893583"/>
            <a:ext cx="5382791" cy="1150804"/>
          </a:xfrm>
          <a:prstGeom prst="rect">
            <a:avLst/>
          </a:prstGeom>
        </p:spPr>
      </p:pic>
      <p:pic>
        <p:nvPicPr>
          <p:cNvPr id="16" name="Image 14" descr="preencoded.png"/>
          <p:cNvPicPr>
            <a:picLocks noChangeAspect="1"/>
          </p:cNvPicPr>
          <p:nvPr/>
        </p:nvPicPr>
        <p:blipFill>
          <a:blip r:embed="rId15"/>
          <a:stretch>
            <a:fillRect/>
          </a:stretch>
        </p:blipFill>
        <p:spPr>
          <a:xfrm>
            <a:off x="631086" y="4116319"/>
            <a:ext cx="250578" cy="296982"/>
          </a:xfrm>
          <a:prstGeom prst="rect">
            <a:avLst/>
          </a:prstGeom>
        </p:spPr>
      </p:pic>
      <p:pic>
        <p:nvPicPr>
          <p:cNvPr id="17" name="Image 15" descr="preencoded.png"/>
          <p:cNvPicPr>
            <a:picLocks noChangeAspect="1"/>
          </p:cNvPicPr>
          <p:nvPr/>
        </p:nvPicPr>
        <p:blipFill>
          <a:blip r:embed="rId16"/>
          <a:stretch>
            <a:fillRect/>
          </a:stretch>
        </p:blipFill>
        <p:spPr>
          <a:xfrm>
            <a:off x="6050999" y="3893583"/>
            <a:ext cx="5382791" cy="1150804"/>
          </a:xfrm>
          <a:prstGeom prst="rect">
            <a:avLst/>
          </a:prstGeom>
        </p:spPr>
      </p:pic>
      <p:pic>
        <p:nvPicPr>
          <p:cNvPr id="18" name="Image 16" descr="preencoded.png"/>
          <p:cNvPicPr>
            <a:picLocks noChangeAspect="1"/>
          </p:cNvPicPr>
          <p:nvPr/>
        </p:nvPicPr>
        <p:blipFill>
          <a:blip r:embed="rId17"/>
          <a:stretch>
            <a:fillRect/>
          </a:stretch>
        </p:blipFill>
        <p:spPr>
          <a:xfrm>
            <a:off x="6236613" y="4116319"/>
            <a:ext cx="250578" cy="296982"/>
          </a:xfrm>
          <a:prstGeom prst="rect">
            <a:avLst/>
          </a:prstGeom>
        </p:spPr>
      </p:pic>
      <p:sp>
        <p:nvSpPr>
          <p:cNvPr id="19"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0" name="Text 1"/>
          <p:cNvSpPr/>
          <p:nvPr/>
        </p:nvSpPr>
        <p:spPr>
          <a:xfrm>
            <a:off x="445472" y="1044416"/>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are S3 Lifecycle Rules?</a:t>
            </a:r>
            <a:endParaRPr lang="en-US" sz="2631" dirty="0"/>
          </a:p>
        </p:txBody>
      </p:sp>
      <p:sp>
        <p:nvSpPr>
          <p:cNvPr id="21" name="Text 2"/>
          <p:cNvSpPr/>
          <p:nvPr/>
        </p:nvSpPr>
        <p:spPr>
          <a:xfrm>
            <a:off x="445472" y="1712625"/>
            <a:ext cx="10988318"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S3 Lifecycle Rules are automated policies that manage objects within S3 buckets throughout their lifespan, optimizing storage costs and enforcing data retention.</a:t>
            </a:r>
            <a:endParaRPr lang="en-US" sz="1461" dirty="0"/>
          </a:p>
        </p:txBody>
      </p:sp>
      <p:sp>
        <p:nvSpPr>
          <p:cNvPr id="22" name="Text 3"/>
          <p:cNvSpPr/>
          <p:nvPr/>
        </p:nvSpPr>
        <p:spPr>
          <a:xfrm>
            <a:off x="998107" y="3086165"/>
            <a:ext cx="1569072"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Object Creation</a:t>
            </a:r>
            <a:endParaRPr lang="en-US" sz="1169" dirty="0"/>
          </a:p>
        </p:txBody>
      </p:sp>
      <p:sp>
        <p:nvSpPr>
          <p:cNvPr id="23" name="Text 4"/>
          <p:cNvSpPr/>
          <p:nvPr/>
        </p:nvSpPr>
        <p:spPr>
          <a:xfrm>
            <a:off x="4093793" y="3086165"/>
            <a:ext cx="999702" cy="222736"/>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Transition</a:t>
            </a:r>
            <a:endParaRPr lang="en-US" sz="1169" dirty="0"/>
          </a:p>
        </p:txBody>
      </p:sp>
      <p:sp>
        <p:nvSpPr>
          <p:cNvPr id="24" name="Text 5"/>
          <p:cNvSpPr/>
          <p:nvPr/>
        </p:nvSpPr>
        <p:spPr>
          <a:xfrm>
            <a:off x="7053603" y="3086165"/>
            <a:ext cx="756433" cy="222736"/>
          </a:xfrm>
          <a:prstGeom prst="rect">
            <a:avLst/>
          </a:prstGeom>
          <a:noFill/>
          <a:ln/>
        </p:spPr>
        <p:txBody>
          <a:bodyPr vert="horz" wrap="square" lIns="0" tIns="0" rIns="0" bIns="0" rtlCol="0" anchor="t"/>
          <a:lstStyle/>
          <a:p>
            <a:pPr>
              <a:lnSpc>
                <a:spcPts val="1754"/>
              </a:lnSpc>
            </a:pPr>
            <a:r>
              <a:rPr lang="en-US" sz="1169" b="1" dirty="0">
                <a:solidFill>
                  <a:srgbClr val="854D0E"/>
                </a:solidFill>
                <a:latin typeface="ui-sans-serif" pitchFamily="34" charset="0"/>
                <a:ea typeface="ui-sans-serif" pitchFamily="34" charset="-122"/>
                <a:cs typeface="ui-sans-serif" pitchFamily="34" charset="-120"/>
              </a:rPr>
              <a:t>Archive</a:t>
            </a:r>
            <a:endParaRPr lang="en-US" sz="1169" dirty="0"/>
          </a:p>
        </p:txBody>
      </p:sp>
      <p:sp>
        <p:nvSpPr>
          <p:cNvPr id="25" name="Text 6"/>
          <p:cNvSpPr/>
          <p:nvPr/>
        </p:nvSpPr>
        <p:spPr>
          <a:xfrm>
            <a:off x="9798506" y="3086165"/>
            <a:ext cx="1028937" cy="222736"/>
          </a:xfrm>
          <a:prstGeom prst="rect">
            <a:avLst/>
          </a:prstGeom>
          <a:noFill/>
          <a:ln/>
        </p:spPr>
        <p:txBody>
          <a:bodyPr vert="horz" wrap="square" lIns="0" tIns="0" rIns="0" bIns="0" rtlCol="0" anchor="t"/>
          <a:lstStyle/>
          <a:p>
            <a:pPr>
              <a:lnSpc>
                <a:spcPts val="1754"/>
              </a:lnSpc>
            </a:pPr>
            <a:r>
              <a:rPr lang="en-US" sz="1169" b="1" dirty="0">
                <a:solidFill>
                  <a:srgbClr val="991B1B"/>
                </a:solidFill>
                <a:latin typeface="ui-sans-serif" pitchFamily="34" charset="0"/>
                <a:ea typeface="ui-sans-serif" pitchFamily="34" charset="-122"/>
                <a:cs typeface="ui-sans-serif" pitchFamily="34" charset="-120"/>
              </a:rPr>
              <a:t>Expiration</a:t>
            </a:r>
            <a:endParaRPr lang="en-US" sz="1169" dirty="0"/>
          </a:p>
        </p:txBody>
      </p:sp>
      <p:sp>
        <p:nvSpPr>
          <p:cNvPr id="26" name="Text 7"/>
          <p:cNvSpPr/>
          <p:nvPr/>
        </p:nvSpPr>
        <p:spPr>
          <a:xfrm>
            <a:off x="1030155" y="4079197"/>
            <a:ext cx="46124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Cost Optimization</a:t>
            </a:r>
            <a:endParaRPr lang="en-US" sz="1461" dirty="0"/>
          </a:p>
        </p:txBody>
      </p:sp>
      <p:sp>
        <p:nvSpPr>
          <p:cNvPr id="27" name="Text 8"/>
          <p:cNvSpPr/>
          <p:nvPr/>
        </p:nvSpPr>
        <p:spPr>
          <a:xfrm>
            <a:off x="1030155" y="4413301"/>
            <a:ext cx="461249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transitions objects to lower-cost storage classes based on access patterns.</a:t>
            </a:r>
            <a:endParaRPr lang="en-US" sz="1169" dirty="0"/>
          </a:p>
        </p:txBody>
      </p:sp>
      <p:sp>
        <p:nvSpPr>
          <p:cNvPr id="28" name="Text 9"/>
          <p:cNvSpPr/>
          <p:nvPr/>
        </p:nvSpPr>
        <p:spPr>
          <a:xfrm>
            <a:off x="6635682" y="4079197"/>
            <a:ext cx="46124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Data Management</a:t>
            </a:r>
            <a:endParaRPr lang="en-US" sz="1461" dirty="0"/>
          </a:p>
        </p:txBody>
      </p:sp>
      <p:sp>
        <p:nvSpPr>
          <p:cNvPr id="29" name="Text 10"/>
          <p:cNvSpPr/>
          <p:nvPr/>
        </p:nvSpPr>
        <p:spPr>
          <a:xfrm>
            <a:off x="6635682" y="4413301"/>
            <a:ext cx="461249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Enforces retention policies and automates data movement throughout its lifecycle.</a:t>
            </a:r>
            <a:endParaRPr lang="en-US" sz="1169"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5907915"/>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445472" y="2046729"/>
            <a:ext cx="10988318" cy="1559153"/>
          </a:xfrm>
          <a:prstGeom prst="rect">
            <a:avLst/>
          </a:prstGeom>
        </p:spPr>
      </p:pic>
      <p:pic>
        <p:nvPicPr>
          <p:cNvPr id="5" name="Image 3" descr="preencoded.png"/>
          <p:cNvPicPr>
            <a:picLocks noChangeAspect="1"/>
          </p:cNvPicPr>
          <p:nvPr/>
        </p:nvPicPr>
        <p:blipFill>
          <a:blip r:embed="rId6"/>
          <a:stretch>
            <a:fillRect/>
          </a:stretch>
        </p:blipFill>
        <p:spPr>
          <a:xfrm>
            <a:off x="631086" y="1935361"/>
            <a:ext cx="2441542" cy="222736"/>
          </a:xfrm>
          <a:prstGeom prst="rect">
            <a:avLst/>
          </a:prstGeom>
        </p:spPr>
      </p:pic>
      <p:pic>
        <p:nvPicPr>
          <p:cNvPr id="6" name="Image 4" descr="preencoded.png"/>
          <p:cNvPicPr>
            <a:picLocks noChangeAspect="1"/>
          </p:cNvPicPr>
          <p:nvPr/>
        </p:nvPicPr>
        <p:blipFill>
          <a:blip r:embed="rId7"/>
          <a:stretch>
            <a:fillRect/>
          </a:stretch>
        </p:blipFill>
        <p:spPr>
          <a:xfrm>
            <a:off x="631085" y="2380834"/>
            <a:ext cx="3390491" cy="1039435"/>
          </a:xfrm>
          <a:prstGeom prst="rect">
            <a:avLst/>
          </a:prstGeom>
        </p:spPr>
      </p:pic>
      <p:pic>
        <p:nvPicPr>
          <p:cNvPr id="7" name="Image 5" descr="preencoded.png"/>
          <p:cNvPicPr>
            <a:picLocks noChangeAspect="1"/>
          </p:cNvPicPr>
          <p:nvPr/>
        </p:nvPicPr>
        <p:blipFill>
          <a:blip r:embed="rId8"/>
          <a:stretch>
            <a:fillRect/>
          </a:stretch>
        </p:blipFill>
        <p:spPr>
          <a:xfrm>
            <a:off x="779576" y="2529324"/>
            <a:ext cx="408350" cy="482595"/>
          </a:xfrm>
          <a:prstGeom prst="rect">
            <a:avLst/>
          </a:prstGeom>
        </p:spPr>
      </p:pic>
      <p:pic>
        <p:nvPicPr>
          <p:cNvPr id="8" name="Image 6" descr="preencoded.png"/>
          <p:cNvPicPr>
            <a:picLocks noChangeAspect="1"/>
          </p:cNvPicPr>
          <p:nvPr/>
        </p:nvPicPr>
        <p:blipFill>
          <a:blip r:embed="rId9"/>
          <a:stretch>
            <a:fillRect/>
          </a:stretch>
        </p:blipFill>
        <p:spPr>
          <a:xfrm>
            <a:off x="890945" y="2640692"/>
            <a:ext cx="185613" cy="259859"/>
          </a:xfrm>
          <a:prstGeom prst="rect">
            <a:avLst/>
          </a:prstGeom>
        </p:spPr>
      </p:pic>
      <p:pic>
        <p:nvPicPr>
          <p:cNvPr id="9" name="Image 7" descr="preencoded.png"/>
          <p:cNvPicPr>
            <a:picLocks noChangeAspect="1"/>
          </p:cNvPicPr>
          <p:nvPr/>
        </p:nvPicPr>
        <p:blipFill>
          <a:blip r:embed="rId10"/>
          <a:stretch>
            <a:fillRect/>
          </a:stretch>
        </p:blipFill>
        <p:spPr>
          <a:xfrm>
            <a:off x="4244312" y="2380834"/>
            <a:ext cx="3390491" cy="1039435"/>
          </a:xfrm>
          <a:prstGeom prst="rect">
            <a:avLst/>
          </a:prstGeom>
        </p:spPr>
      </p:pic>
      <p:pic>
        <p:nvPicPr>
          <p:cNvPr id="10" name="Image 8" descr="preencoded.png"/>
          <p:cNvPicPr>
            <a:picLocks noChangeAspect="1"/>
          </p:cNvPicPr>
          <p:nvPr/>
        </p:nvPicPr>
        <p:blipFill>
          <a:blip r:embed="rId11"/>
          <a:stretch>
            <a:fillRect/>
          </a:stretch>
        </p:blipFill>
        <p:spPr>
          <a:xfrm>
            <a:off x="4392804" y="2529324"/>
            <a:ext cx="436192" cy="482595"/>
          </a:xfrm>
          <a:prstGeom prst="rect">
            <a:avLst/>
          </a:prstGeom>
        </p:spPr>
      </p:pic>
      <p:pic>
        <p:nvPicPr>
          <p:cNvPr id="11" name="Image 9" descr="preencoded.png"/>
          <p:cNvPicPr>
            <a:picLocks noChangeAspect="1"/>
          </p:cNvPicPr>
          <p:nvPr/>
        </p:nvPicPr>
        <p:blipFill>
          <a:blip r:embed="rId12"/>
          <a:stretch>
            <a:fillRect/>
          </a:stretch>
        </p:blipFill>
        <p:spPr>
          <a:xfrm>
            <a:off x="4504172" y="2640692"/>
            <a:ext cx="213455" cy="259859"/>
          </a:xfrm>
          <a:prstGeom prst="rect">
            <a:avLst/>
          </a:prstGeom>
        </p:spPr>
      </p:pic>
      <p:pic>
        <p:nvPicPr>
          <p:cNvPr id="12" name="Image 10" descr="preencoded.png"/>
          <p:cNvPicPr>
            <a:picLocks noChangeAspect="1"/>
          </p:cNvPicPr>
          <p:nvPr/>
        </p:nvPicPr>
        <p:blipFill>
          <a:blip r:embed="rId13"/>
          <a:stretch>
            <a:fillRect/>
          </a:stretch>
        </p:blipFill>
        <p:spPr>
          <a:xfrm>
            <a:off x="7857541" y="2380834"/>
            <a:ext cx="3390636" cy="1039435"/>
          </a:xfrm>
          <a:prstGeom prst="rect">
            <a:avLst/>
          </a:prstGeom>
        </p:spPr>
      </p:pic>
      <p:pic>
        <p:nvPicPr>
          <p:cNvPr id="13" name="Image 11" descr="preencoded.png"/>
          <p:cNvPicPr>
            <a:picLocks noChangeAspect="1"/>
          </p:cNvPicPr>
          <p:nvPr/>
        </p:nvPicPr>
        <p:blipFill>
          <a:blip r:embed="rId14"/>
          <a:stretch>
            <a:fillRect/>
          </a:stretch>
        </p:blipFill>
        <p:spPr>
          <a:xfrm>
            <a:off x="8006031" y="2529324"/>
            <a:ext cx="408350" cy="482595"/>
          </a:xfrm>
          <a:prstGeom prst="rect">
            <a:avLst/>
          </a:prstGeom>
        </p:spPr>
      </p:pic>
      <p:pic>
        <p:nvPicPr>
          <p:cNvPr id="14" name="Image 12" descr="preencoded.png"/>
          <p:cNvPicPr>
            <a:picLocks noChangeAspect="1"/>
          </p:cNvPicPr>
          <p:nvPr/>
        </p:nvPicPr>
        <p:blipFill>
          <a:blip r:embed="rId15"/>
          <a:stretch>
            <a:fillRect/>
          </a:stretch>
        </p:blipFill>
        <p:spPr>
          <a:xfrm>
            <a:off x="8117400" y="264069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445472" y="4385459"/>
            <a:ext cx="5382791" cy="816699"/>
          </a:xfrm>
          <a:prstGeom prst="rect">
            <a:avLst/>
          </a:prstGeom>
        </p:spPr>
      </p:pic>
      <p:pic>
        <p:nvPicPr>
          <p:cNvPr id="16" name="Image 14" descr="preencoded.png"/>
          <p:cNvPicPr>
            <a:picLocks noChangeAspect="1"/>
          </p:cNvPicPr>
          <p:nvPr/>
        </p:nvPicPr>
        <p:blipFill>
          <a:blip r:embed="rId17"/>
          <a:stretch>
            <a:fillRect/>
          </a:stretch>
        </p:blipFill>
        <p:spPr>
          <a:xfrm>
            <a:off x="593963" y="4533950"/>
            <a:ext cx="408350" cy="482595"/>
          </a:xfrm>
          <a:prstGeom prst="rect">
            <a:avLst/>
          </a:prstGeom>
        </p:spPr>
      </p:pic>
      <p:pic>
        <p:nvPicPr>
          <p:cNvPr id="17" name="Image 15" descr="preencoded.png"/>
          <p:cNvPicPr>
            <a:picLocks noChangeAspect="1"/>
          </p:cNvPicPr>
          <p:nvPr/>
        </p:nvPicPr>
        <p:blipFill>
          <a:blip r:embed="rId18"/>
          <a:stretch>
            <a:fillRect/>
          </a:stretch>
        </p:blipFill>
        <p:spPr>
          <a:xfrm>
            <a:off x="705331" y="4645318"/>
            <a:ext cx="185613" cy="259859"/>
          </a:xfrm>
          <a:prstGeom prst="rect">
            <a:avLst/>
          </a:prstGeom>
        </p:spPr>
      </p:pic>
      <p:pic>
        <p:nvPicPr>
          <p:cNvPr id="18" name="Image 16" descr="preencoded.png"/>
          <p:cNvPicPr>
            <a:picLocks noChangeAspect="1"/>
          </p:cNvPicPr>
          <p:nvPr/>
        </p:nvPicPr>
        <p:blipFill>
          <a:blip r:embed="rId16"/>
          <a:stretch>
            <a:fillRect/>
          </a:stretch>
        </p:blipFill>
        <p:spPr>
          <a:xfrm>
            <a:off x="6050999" y="4385459"/>
            <a:ext cx="5382791" cy="816699"/>
          </a:xfrm>
          <a:prstGeom prst="rect">
            <a:avLst/>
          </a:prstGeom>
        </p:spPr>
      </p:pic>
      <p:pic>
        <p:nvPicPr>
          <p:cNvPr id="19" name="Image 17" descr="preencoded.png"/>
          <p:cNvPicPr>
            <a:picLocks noChangeAspect="1"/>
          </p:cNvPicPr>
          <p:nvPr/>
        </p:nvPicPr>
        <p:blipFill>
          <a:blip r:embed="rId19"/>
          <a:stretch>
            <a:fillRect/>
          </a:stretch>
        </p:blipFill>
        <p:spPr>
          <a:xfrm>
            <a:off x="6199490" y="4533950"/>
            <a:ext cx="408350" cy="482595"/>
          </a:xfrm>
          <a:prstGeom prst="rect">
            <a:avLst/>
          </a:prstGeom>
        </p:spPr>
      </p:pic>
      <p:pic>
        <p:nvPicPr>
          <p:cNvPr id="20" name="Image 18" descr="preencoded.png"/>
          <p:cNvPicPr>
            <a:picLocks noChangeAspect="1"/>
          </p:cNvPicPr>
          <p:nvPr/>
        </p:nvPicPr>
        <p:blipFill>
          <a:blip r:embed="rId20"/>
          <a:stretch>
            <a:fillRect/>
          </a:stretch>
        </p:blipFill>
        <p:spPr>
          <a:xfrm>
            <a:off x="6310858" y="4645318"/>
            <a:ext cx="185613" cy="259859"/>
          </a:xfrm>
          <a:prstGeom prst="rect">
            <a:avLst/>
          </a:prstGeom>
        </p:spPr>
      </p:pic>
      <p:sp>
        <p:nvSpPr>
          <p:cNvPr id="21"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2" name="Text 1"/>
          <p:cNvSpPr/>
          <p:nvPr/>
        </p:nvSpPr>
        <p:spPr>
          <a:xfrm>
            <a:off x="445472" y="1044416"/>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Components of Lifecycle Rules</a:t>
            </a:r>
            <a:endParaRPr lang="en-US" sz="2631" dirty="0"/>
          </a:p>
        </p:txBody>
      </p:sp>
      <p:sp>
        <p:nvSpPr>
          <p:cNvPr id="23" name="Text 2"/>
          <p:cNvSpPr/>
          <p:nvPr/>
        </p:nvSpPr>
        <p:spPr>
          <a:xfrm>
            <a:off x="445472" y="1638380"/>
            <a:ext cx="131859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Each S3 Lifecycle Rule consists of several essential elements that define its behavior and scope.</a:t>
            </a:r>
            <a:endParaRPr lang="en-US" sz="1461" dirty="0"/>
          </a:p>
        </p:txBody>
      </p:sp>
      <p:sp>
        <p:nvSpPr>
          <p:cNvPr id="24" name="Text 3"/>
          <p:cNvSpPr/>
          <p:nvPr/>
        </p:nvSpPr>
        <p:spPr>
          <a:xfrm>
            <a:off x="723893" y="1935361"/>
            <a:ext cx="292985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Lifecycle Rule Components</a:t>
            </a:r>
            <a:endParaRPr lang="en-US" sz="1169" dirty="0"/>
          </a:p>
        </p:txBody>
      </p:sp>
      <p:sp>
        <p:nvSpPr>
          <p:cNvPr id="25" name="Text 4"/>
          <p:cNvSpPr/>
          <p:nvPr/>
        </p:nvSpPr>
        <p:spPr>
          <a:xfrm>
            <a:off x="1336417" y="2529324"/>
            <a:ext cx="2536669"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ID</a:t>
            </a:r>
            <a:endParaRPr lang="en-US" sz="1315" dirty="0"/>
          </a:p>
        </p:txBody>
      </p:sp>
      <p:sp>
        <p:nvSpPr>
          <p:cNvPr id="26" name="Text 5"/>
          <p:cNvSpPr/>
          <p:nvPr/>
        </p:nvSpPr>
        <p:spPr>
          <a:xfrm>
            <a:off x="1336417" y="2826306"/>
            <a:ext cx="25366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Unique identifier (max 255 characters)</a:t>
            </a:r>
            <a:endParaRPr lang="en-US" sz="1169" dirty="0"/>
          </a:p>
        </p:txBody>
      </p:sp>
      <p:sp>
        <p:nvSpPr>
          <p:cNvPr id="27" name="Text 6"/>
          <p:cNvSpPr/>
          <p:nvPr/>
        </p:nvSpPr>
        <p:spPr>
          <a:xfrm>
            <a:off x="4977486" y="2529324"/>
            <a:ext cx="1491433"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Status</a:t>
            </a:r>
            <a:endParaRPr lang="en-US" sz="1315" dirty="0"/>
          </a:p>
        </p:txBody>
      </p:sp>
      <p:sp>
        <p:nvSpPr>
          <p:cNvPr id="28" name="Text 7"/>
          <p:cNvSpPr/>
          <p:nvPr/>
        </p:nvSpPr>
        <p:spPr>
          <a:xfrm>
            <a:off x="4977486" y="2826306"/>
            <a:ext cx="178972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Enabled or Disabled</a:t>
            </a:r>
            <a:endParaRPr lang="en-US" sz="1169" dirty="0"/>
          </a:p>
        </p:txBody>
      </p:sp>
      <p:sp>
        <p:nvSpPr>
          <p:cNvPr id="29" name="Text 8"/>
          <p:cNvSpPr/>
          <p:nvPr/>
        </p:nvSpPr>
        <p:spPr>
          <a:xfrm>
            <a:off x="8562872" y="2529324"/>
            <a:ext cx="2440237"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Filter</a:t>
            </a:r>
            <a:endParaRPr lang="en-US" sz="1315" dirty="0"/>
          </a:p>
        </p:txBody>
      </p:sp>
      <p:sp>
        <p:nvSpPr>
          <p:cNvPr id="30" name="Text 9"/>
          <p:cNvSpPr/>
          <p:nvPr/>
        </p:nvSpPr>
        <p:spPr>
          <a:xfrm>
            <a:off x="8562872" y="2826306"/>
            <a:ext cx="292828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Which objects the rule applies to</a:t>
            </a:r>
            <a:endParaRPr lang="en-US" sz="1169" dirty="0"/>
          </a:p>
        </p:txBody>
      </p:sp>
      <p:sp>
        <p:nvSpPr>
          <p:cNvPr id="31" name="Text 10"/>
          <p:cNvSpPr/>
          <p:nvPr/>
        </p:nvSpPr>
        <p:spPr>
          <a:xfrm>
            <a:off x="445472" y="3828618"/>
            <a:ext cx="1098831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Filter Options</a:t>
            </a:r>
            <a:endParaRPr lang="en-US" sz="1754" dirty="0"/>
          </a:p>
        </p:txBody>
      </p:sp>
      <p:sp>
        <p:nvSpPr>
          <p:cNvPr id="32" name="Text 11"/>
          <p:cNvSpPr/>
          <p:nvPr/>
        </p:nvSpPr>
        <p:spPr>
          <a:xfrm>
            <a:off x="1150803" y="4533950"/>
            <a:ext cx="3336837"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Prefix</a:t>
            </a:r>
            <a:endParaRPr lang="en-US" sz="1315" dirty="0"/>
          </a:p>
        </p:txBody>
      </p:sp>
      <p:sp>
        <p:nvSpPr>
          <p:cNvPr id="33" name="Text 12"/>
          <p:cNvSpPr/>
          <p:nvPr/>
        </p:nvSpPr>
        <p:spPr>
          <a:xfrm>
            <a:off x="1150804" y="4830932"/>
            <a:ext cx="400420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Targets objects with specific key name prefix</a:t>
            </a:r>
            <a:endParaRPr lang="en-US" sz="1169" dirty="0"/>
          </a:p>
        </p:txBody>
      </p:sp>
      <p:sp>
        <p:nvSpPr>
          <p:cNvPr id="34" name="Text 13"/>
          <p:cNvSpPr/>
          <p:nvPr/>
        </p:nvSpPr>
        <p:spPr>
          <a:xfrm>
            <a:off x="6756331" y="4533950"/>
            <a:ext cx="2658333"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Tags</a:t>
            </a:r>
            <a:endParaRPr lang="en-US" sz="1315" dirty="0"/>
          </a:p>
        </p:txBody>
      </p:sp>
      <p:sp>
        <p:nvSpPr>
          <p:cNvPr id="35" name="Text 14"/>
          <p:cNvSpPr/>
          <p:nvPr/>
        </p:nvSpPr>
        <p:spPr>
          <a:xfrm>
            <a:off x="6756331" y="4830932"/>
            <a:ext cx="319000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Applies to objects with specific tags</a:t>
            </a:r>
            <a:endParaRPr lang="en-US" sz="1169"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445472" y="2120975"/>
            <a:ext cx="5345668" cy="2394414"/>
          </a:xfrm>
          <a:prstGeom prst="rect">
            <a:avLst/>
          </a:prstGeom>
        </p:spPr>
      </p:pic>
      <p:pic>
        <p:nvPicPr>
          <p:cNvPr id="5" name="Image 3" descr="preencoded.png"/>
          <p:cNvPicPr>
            <a:picLocks noChangeAspect="1"/>
          </p:cNvPicPr>
          <p:nvPr/>
        </p:nvPicPr>
        <p:blipFill>
          <a:blip r:embed="rId6"/>
          <a:stretch>
            <a:fillRect/>
          </a:stretch>
        </p:blipFill>
        <p:spPr>
          <a:xfrm>
            <a:off x="668208" y="2343711"/>
            <a:ext cx="464034" cy="464034"/>
          </a:xfrm>
          <a:prstGeom prst="rect">
            <a:avLst/>
          </a:prstGeom>
        </p:spPr>
      </p:pic>
      <p:pic>
        <p:nvPicPr>
          <p:cNvPr id="6" name="Image 4" descr="preencoded.png"/>
          <p:cNvPicPr>
            <a:picLocks noChangeAspect="1"/>
          </p:cNvPicPr>
          <p:nvPr/>
        </p:nvPicPr>
        <p:blipFill>
          <a:blip r:embed="rId7"/>
          <a:stretch>
            <a:fillRect/>
          </a:stretch>
        </p:blipFill>
        <p:spPr>
          <a:xfrm>
            <a:off x="788857" y="2427237"/>
            <a:ext cx="222736" cy="296982"/>
          </a:xfrm>
          <a:prstGeom prst="rect">
            <a:avLst/>
          </a:prstGeom>
        </p:spPr>
      </p:pic>
      <p:pic>
        <p:nvPicPr>
          <p:cNvPr id="7" name="Image 5" descr="preencoded.png"/>
          <p:cNvPicPr>
            <a:picLocks noChangeAspect="1"/>
          </p:cNvPicPr>
          <p:nvPr/>
        </p:nvPicPr>
        <p:blipFill>
          <a:blip r:embed="rId8"/>
          <a:stretch>
            <a:fillRect/>
          </a:stretch>
        </p:blipFill>
        <p:spPr>
          <a:xfrm>
            <a:off x="816699" y="2993358"/>
            <a:ext cx="148491" cy="148491"/>
          </a:xfrm>
          <a:prstGeom prst="rect">
            <a:avLst/>
          </a:prstGeom>
        </p:spPr>
      </p:pic>
      <p:pic>
        <p:nvPicPr>
          <p:cNvPr id="8" name="Image 6" descr="preencoded.png"/>
          <p:cNvPicPr>
            <a:picLocks noChangeAspect="1"/>
          </p:cNvPicPr>
          <p:nvPr/>
        </p:nvPicPr>
        <p:blipFill>
          <a:blip r:embed="rId8"/>
          <a:stretch>
            <a:fillRect/>
          </a:stretch>
        </p:blipFill>
        <p:spPr>
          <a:xfrm>
            <a:off x="816699" y="3327462"/>
            <a:ext cx="148491" cy="148491"/>
          </a:xfrm>
          <a:prstGeom prst="rect">
            <a:avLst/>
          </a:prstGeom>
        </p:spPr>
      </p:pic>
      <p:pic>
        <p:nvPicPr>
          <p:cNvPr id="9" name="Image 7" descr="preencoded.png"/>
          <p:cNvPicPr>
            <a:picLocks noChangeAspect="1"/>
          </p:cNvPicPr>
          <p:nvPr/>
        </p:nvPicPr>
        <p:blipFill>
          <a:blip r:embed="rId9"/>
          <a:stretch>
            <a:fillRect/>
          </a:stretch>
        </p:blipFill>
        <p:spPr>
          <a:xfrm>
            <a:off x="6088122" y="2120975"/>
            <a:ext cx="5345668" cy="2394414"/>
          </a:xfrm>
          <a:prstGeom prst="rect">
            <a:avLst/>
          </a:prstGeom>
        </p:spPr>
      </p:pic>
      <p:pic>
        <p:nvPicPr>
          <p:cNvPr id="10" name="Image 8" descr="preencoded.png"/>
          <p:cNvPicPr>
            <a:picLocks noChangeAspect="1"/>
          </p:cNvPicPr>
          <p:nvPr/>
        </p:nvPicPr>
        <p:blipFill>
          <a:blip r:embed="rId10"/>
          <a:stretch>
            <a:fillRect/>
          </a:stretch>
        </p:blipFill>
        <p:spPr>
          <a:xfrm>
            <a:off x="6310858" y="2343711"/>
            <a:ext cx="464034" cy="464034"/>
          </a:xfrm>
          <a:prstGeom prst="rect">
            <a:avLst/>
          </a:prstGeom>
        </p:spPr>
      </p:pic>
      <p:pic>
        <p:nvPicPr>
          <p:cNvPr id="11" name="Image 9" descr="preencoded.png"/>
          <p:cNvPicPr>
            <a:picLocks noChangeAspect="1"/>
          </p:cNvPicPr>
          <p:nvPr/>
        </p:nvPicPr>
        <p:blipFill>
          <a:blip r:embed="rId11"/>
          <a:stretch>
            <a:fillRect/>
          </a:stretch>
        </p:blipFill>
        <p:spPr>
          <a:xfrm>
            <a:off x="6445429" y="2427237"/>
            <a:ext cx="194894" cy="296982"/>
          </a:xfrm>
          <a:prstGeom prst="rect">
            <a:avLst/>
          </a:prstGeom>
        </p:spPr>
      </p:pic>
      <p:pic>
        <p:nvPicPr>
          <p:cNvPr id="12" name="Image 10" descr="preencoded.png"/>
          <p:cNvPicPr>
            <a:picLocks noChangeAspect="1"/>
          </p:cNvPicPr>
          <p:nvPr/>
        </p:nvPicPr>
        <p:blipFill>
          <a:blip r:embed="rId12"/>
          <a:stretch>
            <a:fillRect/>
          </a:stretch>
        </p:blipFill>
        <p:spPr>
          <a:xfrm>
            <a:off x="6459349" y="2993358"/>
            <a:ext cx="148491" cy="148491"/>
          </a:xfrm>
          <a:prstGeom prst="rect">
            <a:avLst/>
          </a:prstGeom>
        </p:spPr>
      </p:pic>
      <p:pic>
        <p:nvPicPr>
          <p:cNvPr id="13" name="Image 11" descr="preencoded.png"/>
          <p:cNvPicPr>
            <a:picLocks noChangeAspect="1"/>
          </p:cNvPicPr>
          <p:nvPr/>
        </p:nvPicPr>
        <p:blipFill>
          <a:blip r:embed="rId12"/>
          <a:stretch>
            <a:fillRect/>
          </a:stretch>
        </p:blipFill>
        <p:spPr>
          <a:xfrm>
            <a:off x="6459349" y="3327462"/>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6450698" y="3663189"/>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445472" y="4738125"/>
            <a:ext cx="5345668" cy="965190"/>
          </a:xfrm>
          <a:prstGeom prst="rect">
            <a:avLst/>
          </a:prstGeom>
        </p:spPr>
      </p:pic>
      <p:pic>
        <p:nvPicPr>
          <p:cNvPr id="16" name="Image 14" descr="preencoded.png"/>
          <p:cNvPicPr>
            <a:picLocks noChangeAspect="1"/>
          </p:cNvPicPr>
          <p:nvPr/>
        </p:nvPicPr>
        <p:blipFill>
          <a:blip r:embed="rId14"/>
          <a:stretch>
            <a:fillRect/>
          </a:stretch>
        </p:blipFill>
        <p:spPr>
          <a:xfrm>
            <a:off x="593963" y="5090790"/>
            <a:ext cx="185613" cy="259859"/>
          </a:xfrm>
          <a:prstGeom prst="rect">
            <a:avLst/>
          </a:prstGeom>
        </p:spPr>
      </p:pic>
      <p:pic>
        <p:nvPicPr>
          <p:cNvPr id="17" name="Image 15" descr="preencoded.png"/>
          <p:cNvPicPr>
            <a:picLocks noChangeAspect="1"/>
          </p:cNvPicPr>
          <p:nvPr/>
        </p:nvPicPr>
        <p:blipFill>
          <a:blip r:embed="rId15"/>
          <a:stretch>
            <a:fillRect/>
          </a:stretch>
        </p:blipFill>
        <p:spPr>
          <a:xfrm>
            <a:off x="6088122" y="4738125"/>
            <a:ext cx="5345668" cy="965190"/>
          </a:xfrm>
          <a:prstGeom prst="rect">
            <a:avLst/>
          </a:prstGeom>
        </p:spPr>
      </p:pic>
      <p:pic>
        <p:nvPicPr>
          <p:cNvPr id="18" name="Image 16" descr="preencoded.png"/>
          <p:cNvPicPr>
            <a:picLocks noChangeAspect="1"/>
          </p:cNvPicPr>
          <p:nvPr/>
        </p:nvPicPr>
        <p:blipFill>
          <a:blip r:embed="rId16"/>
          <a:stretch>
            <a:fillRect/>
          </a:stretch>
        </p:blipFill>
        <p:spPr>
          <a:xfrm>
            <a:off x="6236613" y="5090790"/>
            <a:ext cx="185613" cy="259859"/>
          </a:xfrm>
          <a:prstGeom prst="rect">
            <a:avLst/>
          </a:prstGeom>
        </p:spPr>
      </p:pic>
      <p:sp>
        <p:nvSpPr>
          <p:cNvPr id="19"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0" name="Text 1"/>
          <p:cNvSpPr/>
          <p:nvPr/>
        </p:nvSpPr>
        <p:spPr>
          <a:xfrm>
            <a:off x="445472" y="1044416"/>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Lifecycle Actions</a:t>
            </a:r>
            <a:endParaRPr lang="en-US" sz="2631" dirty="0"/>
          </a:p>
        </p:txBody>
      </p:sp>
      <p:sp>
        <p:nvSpPr>
          <p:cNvPr id="21" name="Text 2"/>
          <p:cNvSpPr/>
          <p:nvPr/>
        </p:nvSpPr>
        <p:spPr>
          <a:xfrm>
            <a:off x="445472" y="1638380"/>
            <a:ext cx="131859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Lifecycle Rules automate two primary actions: transitioning objects between storage classes and expiring objects.</a:t>
            </a:r>
            <a:endParaRPr lang="en-US" sz="1461" dirty="0"/>
          </a:p>
        </p:txBody>
      </p:sp>
      <p:sp>
        <p:nvSpPr>
          <p:cNvPr id="22" name="Text 3"/>
          <p:cNvSpPr/>
          <p:nvPr/>
        </p:nvSpPr>
        <p:spPr>
          <a:xfrm>
            <a:off x="1280733" y="2427237"/>
            <a:ext cx="271024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Transition Actions</a:t>
            </a:r>
            <a:endParaRPr lang="en-US" sz="1754" dirty="0"/>
          </a:p>
        </p:txBody>
      </p:sp>
      <p:sp>
        <p:nvSpPr>
          <p:cNvPr id="23" name="Text 4"/>
          <p:cNvSpPr/>
          <p:nvPr/>
        </p:nvSpPr>
        <p:spPr>
          <a:xfrm>
            <a:off x="1039435" y="2956235"/>
            <a:ext cx="482780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Transition current versions</a:t>
            </a:r>
            <a:r>
              <a:rPr lang="en-US" sz="1169" dirty="0">
                <a:solidFill>
                  <a:srgbClr val="000000"/>
                </a:solidFill>
                <a:latin typeface="ui-sans-serif" pitchFamily="34" charset="0"/>
                <a:ea typeface="ui-sans-serif" pitchFamily="34" charset="-122"/>
                <a:cs typeface="ui-sans-serif" pitchFamily="34" charset="-120"/>
              </a:rPr>
              <a:t> based on creation date</a:t>
            </a:r>
            <a:endParaRPr lang="en-US" sz="1169" dirty="0"/>
          </a:p>
        </p:txBody>
      </p:sp>
      <p:sp>
        <p:nvSpPr>
          <p:cNvPr id="24" name="Text 5"/>
          <p:cNvSpPr/>
          <p:nvPr/>
        </p:nvSpPr>
        <p:spPr>
          <a:xfrm>
            <a:off x="1039435" y="3290340"/>
            <a:ext cx="4528969"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Transition noncurrent versions</a:t>
            </a:r>
            <a:r>
              <a:rPr lang="en-US" sz="1169" dirty="0">
                <a:solidFill>
                  <a:srgbClr val="000000"/>
                </a:solidFill>
                <a:latin typeface="ui-sans-serif" pitchFamily="34" charset="0"/>
                <a:ea typeface="ui-sans-serif" pitchFamily="34" charset="-122"/>
                <a:cs typeface="ui-sans-serif" pitchFamily="34" charset="-120"/>
              </a:rPr>
              <a:t> based on when they became noncurrent</a:t>
            </a:r>
            <a:endParaRPr lang="en-US" sz="1169" dirty="0"/>
          </a:p>
        </p:txBody>
      </p:sp>
      <p:sp>
        <p:nvSpPr>
          <p:cNvPr id="25" name="Text 6"/>
          <p:cNvSpPr/>
          <p:nvPr/>
        </p:nvSpPr>
        <p:spPr>
          <a:xfrm>
            <a:off x="6923382" y="2427237"/>
            <a:ext cx="2754272"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Expiration Actions</a:t>
            </a:r>
            <a:endParaRPr lang="en-US" sz="1754" dirty="0"/>
          </a:p>
        </p:txBody>
      </p:sp>
      <p:sp>
        <p:nvSpPr>
          <p:cNvPr id="26" name="Text 7"/>
          <p:cNvSpPr/>
          <p:nvPr/>
        </p:nvSpPr>
        <p:spPr>
          <a:xfrm>
            <a:off x="6682085" y="2956235"/>
            <a:ext cx="446951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Expire current versions</a:t>
            </a:r>
            <a:r>
              <a:rPr lang="en-US" sz="1169" dirty="0">
                <a:solidFill>
                  <a:srgbClr val="000000"/>
                </a:solidFill>
                <a:latin typeface="ui-sans-serif" pitchFamily="34" charset="0"/>
                <a:ea typeface="ui-sans-serif" pitchFamily="34" charset="-122"/>
                <a:cs typeface="ui-sans-serif" pitchFamily="34" charset="-120"/>
              </a:rPr>
              <a:t> after a specified period</a:t>
            </a:r>
            <a:endParaRPr lang="en-US" sz="1169" dirty="0"/>
          </a:p>
        </p:txBody>
      </p:sp>
      <p:sp>
        <p:nvSpPr>
          <p:cNvPr id="27" name="Text 8"/>
          <p:cNvSpPr/>
          <p:nvPr/>
        </p:nvSpPr>
        <p:spPr>
          <a:xfrm>
            <a:off x="6682085" y="3290340"/>
            <a:ext cx="4528969"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Permanently delete noncurrent versions</a:t>
            </a:r>
            <a:r>
              <a:rPr lang="en-US" sz="1169" dirty="0">
                <a:solidFill>
                  <a:srgbClr val="000000"/>
                </a:solidFill>
                <a:latin typeface="ui-sans-serif" pitchFamily="34" charset="0"/>
                <a:ea typeface="ui-sans-serif" pitchFamily="34" charset="-122"/>
                <a:cs typeface="ui-sans-serif" pitchFamily="34" charset="-120"/>
              </a:rPr>
              <a:t> after a specified period</a:t>
            </a:r>
            <a:endParaRPr lang="en-US" sz="1169" dirty="0"/>
          </a:p>
        </p:txBody>
      </p:sp>
      <p:sp>
        <p:nvSpPr>
          <p:cNvPr id="28" name="Text 9"/>
          <p:cNvSpPr/>
          <p:nvPr/>
        </p:nvSpPr>
        <p:spPr>
          <a:xfrm>
            <a:off x="6682085" y="3624444"/>
            <a:ext cx="4528969"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Abort incomplete multipart uploads</a:t>
            </a:r>
            <a:r>
              <a:rPr lang="en-US" sz="1169" dirty="0">
                <a:solidFill>
                  <a:srgbClr val="000000"/>
                </a:solidFill>
                <a:latin typeface="ui-sans-serif" pitchFamily="34" charset="0"/>
                <a:ea typeface="ui-sans-serif" pitchFamily="34" charset="-122"/>
                <a:cs typeface="ui-sans-serif" pitchFamily="34" charset="-120"/>
              </a:rPr>
              <a:t> after a specified period</a:t>
            </a:r>
            <a:endParaRPr lang="en-US" sz="1169" dirty="0"/>
          </a:p>
        </p:txBody>
      </p:sp>
      <p:sp>
        <p:nvSpPr>
          <p:cNvPr id="29" name="Text 10"/>
          <p:cNvSpPr/>
          <p:nvPr/>
        </p:nvSpPr>
        <p:spPr>
          <a:xfrm>
            <a:off x="890944" y="4886616"/>
            <a:ext cx="5702046"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Delete Expired Object Delete Markers</a:t>
            </a:r>
            <a:endParaRPr lang="en-US" sz="1169" dirty="0"/>
          </a:p>
        </p:txBody>
      </p:sp>
      <p:sp>
        <p:nvSpPr>
          <p:cNvPr id="30" name="Text 11"/>
          <p:cNvSpPr/>
          <p:nvPr/>
        </p:nvSpPr>
        <p:spPr>
          <a:xfrm>
            <a:off x="890944" y="5109352"/>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Removes delete markers that have expired in versioned buckets</a:t>
            </a:r>
            <a:endParaRPr lang="en-US" sz="1169" dirty="0"/>
          </a:p>
        </p:txBody>
      </p:sp>
      <p:sp>
        <p:nvSpPr>
          <p:cNvPr id="31" name="Text 12"/>
          <p:cNvSpPr/>
          <p:nvPr/>
        </p:nvSpPr>
        <p:spPr>
          <a:xfrm>
            <a:off x="6533594" y="4886616"/>
            <a:ext cx="5702046"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Abort Incomplete Multipart Uploads</a:t>
            </a:r>
            <a:endParaRPr lang="en-US" sz="1169" dirty="0"/>
          </a:p>
        </p:txBody>
      </p:sp>
      <p:sp>
        <p:nvSpPr>
          <p:cNvPr id="32" name="Text 13"/>
          <p:cNvSpPr/>
          <p:nvPr/>
        </p:nvSpPr>
        <p:spPr>
          <a:xfrm>
            <a:off x="6533594" y="5109352"/>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Stops and deletes parts of multipart uploads that haven't been completed</a:t>
            </a:r>
            <a:endParaRPr lang="en-US" sz="1169"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86260"/>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445472" y="2492201"/>
            <a:ext cx="10988318" cy="37123"/>
          </a:xfrm>
          <a:prstGeom prst="rect">
            <a:avLst/>
          </a:prstGeom>
        </p:spPr>
      </p:pic>
      <p:pic>
        <p:nvPicPr>
          <p:cNvPr id="5" name="Image 3" descr="preencoded.png"/>
          <p:cNvPicPr>
            <a:picLocks noChangeAspect="1"/>
          </p:cNvPicPr>
          <p:nvPr/>
        </p:nvPicPr>
        <p:blipFill>
          <a:blip r:embed="rId6"/>
          <a:stretch>
            <a:fillRect/>
          </a:stretch>
        </p:blipFill>
        <p:spPr>
          <a:xfrm>
            <a:off x="1726205" y="2120975"/>
            <a:ext cx="185613" cy="185613"/>
          </a:xfrm>
          <a:prstGeom prst="rect">
            <a:avLst/>
          </a:prstGeom>
        </p:spPr>
      </p:pic>
      <p:pic>
        <p:nvPicPr>
          <p:cNvPr id="6" name="Image 4" descr="preencoded.png"/>
          <p:cNvPicPr>
            <a:picLocks noChangeAspect="1"/>
          </p:cNvPicPr>
          <p:nvPr/>
        </p:nvPicPr>
        <p:blipFill>
          <a:blip r:embed="rId6"/>
          <a:stretch>
            <a:fillRect/>
          </a:stretch>
        </p:blipFill>
        <p:spPr>
          <a:xfrm>
            <a:off x="4473285" y="2120975"/>
            <a:ext cx="185613" cy="185613"/>
          </a:xfrm>
          <a:prstGeom prst="rect">
            <a:avLst/>
          </a:prstGeom>
        </p:spPr>
      </p:pic>
      <p:pic>
        <p:nvPicPr>
          <p:cNvPr id="7" name="Image 5" descr="preencoded.png"/>
          <p:cNvPicPr>
            <a:picLocks noChangeAspect="1"/>
          </p:cNvPicPr>
          <p:nvPr/>
        </p:nvPicPr>
        <p:blipFill>
          <a:blip r:embed="rId6"/>
          <a:stretch>
            <a:fillRect/>
          </a:stretch>
        </p:blipFill>
        <p:spPr>
          <a:xfrm>
            <a:off x="7220364" y="2120975"/>
            <a:ext cx="185613" cy="185613"/>
          </a:xfrm>
          <a:prstGeom prst="rect">
            <a:avLst/>
          </a:prstGeom>
        </p:spPr>
      </p:pic>
      <p:pic>
        <p:nvPicPr>
          <p:cNvPr id="8" name="Image 6" descr="preencoded.png"/>
          <p:cNvPicPr>
            <a:picLocks noChangeAspect="1"/>
          </p:cNvPicPr>
          <p:nvPr/>
        </p:nvPicPr>
        <p:blipFill>
          <a:blip r:embed="rId6"/>
          <a:stretch>
            <a:fillRect/>
          </a:stretch>
        </p:blipFill>
        <p:spPr>
          <a:xfrm>
            <a:off x="9967444" y="2120975"/>
            <a:ext cx="185613" cy="185613"/>
          </a:xfrm>
          <a:prstGeom prst="rect">
            <a:avLst/>
          </a:prstGeom>
        </p:spPr>
      </p:pic>
      <p:pic>
        <p:nvPicPr>
          <p:cNvPr id="9" name="Image 7" descr="preencoded.png"/>
          <p:cNvPicPr>
            <a:picLocks noChangeAspect="1"/>
          </p:cNvPicPr>
          <p:nvPr/>
        </p:nvPicPr>
        <p:blipFill>
          <a:blip r:embed="rId7"/>
          <a:stretch>
            <a:fillRect/>
          </a:stretch>
        </p:blipFill>
        <p:spPr>
          <a:xfrm>
            <a:off x="445472" y="3680128"/>
            <a:ext cx="2635711" cy="1484908"/>
          </a:xfrm>
          <a:prstGeom prst="rect">
            <a:avLst/>
          </a:prstGeom>
        </p:spPr>
      </p:pic>
      <p:pic>
        <p:nvPicPr>
          <p:cNvPr id="10" name="Image 8" descr="preencoded.png"/>
          <p:cNvPicPr>
            <a:picLocks noChangeAspect="1"/>
          </p:cNvPicPr>
          <p:nvPr/>
        </p:nvPicPr>
        <p:blipFill>
          <a:blip r:embed="rId8"/>
          <a:stretch>
            <a:fillRect/>
          </a:stretch>
        </p:blipFill>
        <p:spPr>
          <a:xfrm>
            <a:off x="593963" y="3828618"/>
            <a:ext cx="222736" cy="296982"/>
          </a:xfrm>
          <a:prstGeom prst="rect">
            <a:avLst/>
          </a:prstGeom>
        </p:spPr>
      </p:pic>
      <p:pic>
        <p:nvPicPr>
          <p:cNvPr id="11" name="Image 9" descr="preencoded.png"/>
          <p:cNvPicPr>
            <a:picLocks noChangeAspect="1"/>
          </p:cNvPicPr>
          <p:nvPr/>
        </p:nvPicPr>
        <p:blipFill>
          <a:blip r:embed="rId9"/>
          <a:stretch>
            <a:fillRect/>
          </a:stretch>
        </p:blipFill>
        <p:spPr>
          <a:xfrm>
            <a:off x="593963" y="4719563"/>
            <a:ext cx="2338730" cy="296982"/>
          </a:xfrm>
          <a:prstGeom prst="rect">
            <a:avLst/>
          </a:prstGeom>
        </p:spPr>
      </p:pic>
      <p:pic>
        <p:nvPicPr>
          <p:cNvPr id="12" name="Image 10" descr="preencoded.png"/>
          <p:cNvPicPr>
            <a:picLocks noChangeAspect="1"/>
          </p:cNvPicPr>
          <p:nvPr/>
        </p:nvPicPr>
        <p:blipFill>
          <a:blip r:embed="rId10"/>
          <a:stretch>
            <a:fillRect/>
          </a:stretch>
        </p:blipFill>
        <p:spPr>
          <a:xfrm>
            <a:off x="3229674" y="3680128"/>
            <a:ext cx="2635711" cy="1484908"/>
          </a:xfrm>
          <a:prstGeom prst="rect">
            <a:avLst/>
          </a:prstGeom>
        </p:spPr>
      </p:pic>
      <p:pic>
        <p:nvPicPr>
          <p:cNvPr id="13" name="Image 11" descr="preencoded.png"/>
          <p:cNvPicPr>
            <a:picLocks noChangeAspect="1"/>
          </p:cNvPicPr>
          <p:nvPr/>
        </p:nvPicPr>
        <p:blipFill>
          <a:blip r:embed="rId11"/>
          <a:stretch>
            <a:fillRect/>
          </a:stretch>
        </p:blipFill>
        <p:spPr>
          <a:xfrm>
            <a:off x="3378165" y="3828618"/>
            <a:ext cx="222736" cy="296982"/>
          </a:xfrm>
          <a:prstGeom prst="rect">
            <a:avLst/>
          </a:prstGeom>
        </p:spPr>
      </p:pic>
      <p:pic>
        <p:nvPicPr>
          <p:cNvPr id="14" name="Image 12" descr="preencoded.png"/>
          <p:cNvPicPr>
            <a:picLocks noChangeAspect="1"/>
          </p:cNvPicPr>
          <p:nvPr/>
        </p:nvPicPr>
        <p:blipFill>
          <a:blip r:embed="rId12"/>
          <a:stretch>
            <a:fillRect/>
          </a:stretch>
        </p:blipFill>
        <p:spPr>
          <a:xfrm>
            <a:off x="3378165" y="4719563"/>
            <a:ext cx="2338730" cy="296982"/>
          </a:xfrm>
          <a:prstGeom prst="rect">
            <a:avLst/>
          </a:prstGeom>
        </p:spPr>
      </p:pic>
      <p:pic>
        <p:nvPicPr>
          <p:cNvPr id="15" name="Image 13" descr="preencoded.png"/>
          <p:cNvPicPr>
            <a:picLocks noChangeAspect="1"/>
          </p:cNvPicPr>
          <p:nvPr/>
        </p:nvPicPr>
        <p:blipFill>
          <a:blip r:embed="rId13"/>
          <a:stretch>
            <a:fillRect/>
          </a:stretch>
        </p:blipFill>
        <p:spPr>
          <a:xfrm>
            <a:off x="6013877" y="3680128"/>
            <a:ext cx="2635711" cy="1484908"/>
          </a:xfrm>
          <a:prstGeom prst="rect">
            <a:avLst/>
          </a:prstGeom>
        </p:spPr>
      </p:pic>
      <p:pic>
        <p:nvPicPr>
          <p:cNvPr id="16" name="Image 14" descr="preencoded.png"/>
          <p:cNvPicPr>
            <a:picLocks noChangeAspect="1"/>
          </p:cNvPicPr>
          <p:nvPr/>
        </p:nvPicPr>
        <p:blipFill>
          <a:blip r:embed="rId14"/>
          <a:stretch>
            <a:fillRect/>
          </a:stretch>
        </p:blipFill>
        <p:spPr>
          <a:xfrm>
            <a:off x="6162367" y="3828618"/>
            <a:ext cx="222736" cy="296982"/>
          </a:xfrm>
          <a:prstGeom prst="rect">
            <a:avLst/>
          </a:prstGeom>
        </p:spPr>
      </p:pic>
      <p:pic>
        <p:nvPicPr>
          <p:cNvPr id="17" name="Image 15" descr="preencoded.png"/>
          <p:cNvPicPr>
            <a:picLocks noChangeAspect="1"/>
          </p:cNvPicPr>
          <p:nvPr/>
        </p:nvPicPr>
        <p:blipFill>
          <a:blip r:embed="rId15"/>
          <a:stretch>
            <a:fillRect/>
          </a:stretch>
        </p:blipFill>
        <p:spPr>
          <a:xfrm>
            <a:off x="6162367" y="4719563"/>
            <a:ext cx="2338730" cy="296982"/>
          </a:xfrm>
          <a:prstGeom prst="rect">
            <a:avLst/>
          </a:prstGeom>
        </p:spPr>
      </p:pic>
      <p:pic>
        <p:nvPicPr>
          <p:cNvPr id="18" name="Image 16" descr="preencoded.png"/>
          <p:cNvPicPr>
            <a:picLocks noChangeAspect="1"/>
          </p:cNvPicPr>
          <p:nvPr/>
        </p:nvPicPr>
        <p:blipFill>
          <a:blip r:embed="rId16"/>
          <a:stretch>
            <a:fillRect/>
          </a:stretch>
        </p:blipFill>
        <p:spPr>
          <a:xfrm>
            <a:off x="8798079" y="3680128"/>
            <a:ext cx="2635711" cy="1484908"/>
          </a:xfrm>
          <a:prstGeom prst="rect">
            <a:avLst/>
          </a:prstGeom>
        </p:spPr>
      </p:pic>
      <p:pic>
        <p:nvPicPr>
          <p:cNvPr id="19" name="Image 17" descr="preencoded.png"/>
          <p:cNvPicPr>
            <a:picLocks noChangeAspect="1"/>
          </p:cNvPicPr>
          <p:nvPr/>
        </p:nvPicPr>
        <p:blipFill>
          <a:blip r:embed="rId17"/>
          <a:stretch>
            <a:fillRect/>
          </a:stretch>
        </p:blipFill>
        <p:spPr>
          <a:xfrm>
            <a:off x="8946570" y="3828618"/>
            <a:ext cx="194894" cy="296982"/>
          </a:xfrm>
          <a:prstGeom prst="rect">
            <a:avLst/>
          </a:prstGeom>
        </p:spPr>
      </p:pic>
      <p:pic>
        <p:nvPicPr>
          <p:cNvPr id="20" name="Image 18" descr="preencoded.png"/>
          <p:cNvPicPr>
            <a:picLocks noChangeAspect="1"/>
          </p:cNvPicPr>
          <p:nvPr/>
        </p:nvPicPr>
        <p:blipFill>
          <a:blip r:embed="rId18"/>
          <a:stretch>
            <a:fillRect/>
          </a:stretch>
        </p:blipFill>
        <p:spPr>
          <a:xfrm>
            <a:off x="8946569" y="4719563"/>
            <a:ext cx="2338730" cy="296982"/>
          </a:xfrm>
          <a:prstGeom prst="rect">
            <a:avLst/>
          </a:prstGeom>
        </p:spPr>
      </p:pic>
      <p:sp>
        <p:nvSpPr>
          <p:cNvPr id="23"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4" name="Text 1"/>
          <p:cNvSpPr/>
          <p:nvPr/>
        </p:nvSpPr>
        <p:spPr>
          <a:xfrm>
            <a:off x="445472" y="1044416"/>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Example Rule: Log File Management</a:t>
            </a:r>
            <a:endParaRPr lang="en-US" sz="2631" dirty="0"/>
          </a:p>
        </p:txBody>
      </p:sp>
      <p:sp>
        <p:nvSpPr>
          <p:cNvPr id="25" name="Text 2"/>
          <p:cNvSpPr/>
          <p:nvPr/>
        </p:nvSpPr>
        <p:spPr>
          <a:xfrm>
            <a:off x="445472" y="1638380"/>
            <a:ext cx="131859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practical example of lifecycle rules for log files:</a:t>
            </a:r>
            <a:endParaRPr lang="en-US" sz="1461" dirty="0"/>
          </a:p>
        </p:txBody>
      </p:sp>
      <p:sp>
        <p:nvSpPr>
          <p:cNvPr id="26" name="Text 3"/>
          <p:cNvSpPr/>
          <p:nvPr/>
        </p:nvSpPr>
        <p:spPr>
          <a:xfrm>
            <a:off x="1239405" y="2455079"/>
            <a:ext cx="1159069"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Day 0</a:t>
            </a:r>
            <a:endParaRPr lang="en-US" sz="1315" dirty="0"/>
          </a:p>
        </p:txBody>
      </p:sp>
      <p:sp>
        <p:nvSpPr>
          <p:cNvPr id="27" name="Text 4"/>
          <p:cNvSpPr/>
          <p:nvPr/>
        </p:nvSpPr>
        <p:spPr>
          <a:xfrm>
            <a:off x="1123498" y="2714938"/>
            <a:ext cx="1390883"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Object Creation</a:t>
            </a:r>
            <a:endParaRPr lang="en-US" sz="1169" dirty="0"/>
          </a:p>
        </p:txBody>
      </p:sp>
      <p:sp>
        <p:nvSpPr>
          <p:cNvPr id="28" name="Text 5"/>
          <p:cNvSpPr/>
          <p:nvPr/>
        </p:nvSpPr>
        <p:spPr>
          <a:xfrm>
            <a:off x="3648029" y="2455079"/>
            <a:ext cx="1836124"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30 Days</a:t>
            </a:r>
            <a:endParaRPr lang="en-US" sz="1315" dirty="0"/>
          </a:p>
        </p:txBody>
      </p:sp>
      <p:sp>
        <p:nvSpPr>
          <p:cNvPr id="29" name="Text 6"/>
          <p:cNvSpPr/>
          <p:nvPr/>
        </p:nvSpPr>
        <p:spPr>
          <a:xfrm>
            <a:off x="3464417" y="2714938"/>
            <a:ext cx="2203348"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Transition to Standard-IA</a:t>
            </a:r>
            <a:endParaRPr lang="en-US" sz="1169" dirty="0"/>
          </a:p>
        </p:txBody>
      </p:sp>
      <p:sp>
        <p:nvSpPr>
          <p:cNvPr id="30" name="Text 7"/>
          <p:cNvSpPr/>
          <p:nvPr/>
        </p:nvSpPr>
        <p:spPr>
          <a:xfrm>
            <a:off x="6422589" y="2455079"/>
            <a:ext cx="1781019"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90 Days</a:t>
            </a:r>
            <a:endParaRPr lang="en-US" sz="1315" dirty="0"/>
          </a:p>
        </p:txBody>
      </p:sp>
      <p:sp>
        <p:nvSpPr>
          <p:cNvPr id="31" name="Text 8"/>
          <p:cNvSpPr/>
          <p:nvPr/>
        </p:nvSpPr>
        <p:spPr>
          <a:xfrm>
            <a:off x="6422589" y="2714938"/>
            <a:ext cx="1781019"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Transition to Glacier</a:t>
            </a:r>
            <a:endParaRPr lang="en-US" sz="1169" dirty="0"/>
          </a:p>
        </p:txBody>
      </p:sp>
      <p:sp>
        <p:nvSpPr>
          <p:cNvPr id="32" name="Text 9"/>
          <p:cNvSpPr/>
          <p:nvPr/>
        </p:nvSpPr>
        <p:spPr>
          <a:xfrm>
            <a:off x="9543274" y="2455079"/>
            <a:ext cx="1033809"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365 Days</a:t>
            </a:r>
            <a:endParaRPr lang="en-US" sz="1315" dirty="0"/>
          </a:p>
        </p:txBody>
      </p:sp>
      <p:sp>
        <p:nvSpPr>
          <p:cNvPr id="33" name="Text 10"/>
          <p:cNvSpPr/>
          <p:nvPr/>
        </p:nvSpPr>
        <p:spPr>
          <a:xfrm>
            <a:off x="9543274" y="2714938"/>
            <a:ext cx="1033809"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Expiration</a:t>
            </a:r>
            <a:endParaRPr lang="en-US" sz="1169" dirty="0"/>
          </a:p>
        </p:txBody>
      </p:sp>
      <p:sp>
        <p:nvSpPr>
          <p:cNvPr id="34" name="Text 11"/>
          <p:cNvSpPr/>
          <p:nvPr/>
        </p:nvSpPr>
        <p:spPr>
          <a:xfrm>
            <a:off x="928068" y="3847180"/>
            <a:ext cx="1392971" cy="259859"/>
          </a:xfrm>
          <a:prstGeom prst="rect">
            <a:avLst/>
          </a:prstGeom>
          <a:noFill/>
          <a:ln/>
        </p:spPr>
        <p:txBody>
          <a:bodyPr vert="horz" wrap="square" lIns="0" tIns="0" rIns="0" bIns="0" rtlCol="0" anchor="t"/>
          <a:lstStyle/>
          <a:p>
            <a:pPr>
              <a:lnSpc>
                <a:spcPts val="2046"/>
              </a:lnSpc>
            </a:pPr>
            <a:r>
              <a:rPr lang="en-US" sz="1315" b="1" dirty="0">
                <a:solidFill>
                  <a:srgbClr val="1E40AF"/>
                </a:solidFill>
                <a:latin typeface="ui-sans-serif" pitchFamily="34" charset="0"/>
                <a:ea typeface="ui-sans-serif" pitchFamily="34" charset="-122"/>
                <a:cs typeface="ui-sans-serif" pitchFamily="34" charset="-120"/>
              </a:rPr>
              <a:t>S3 Standard</a:t>
            </a:r>
            <a:endParaRPr lang="en-US" sz="1315" dirty="0"/>
          </a:p>
        </p:txBody>
      </p:sp>
      <p:sp>
        <p:nvSpPr>
          <p:cNvPr id="35" name="Text 12"/>
          <p:cNvSpPr/>
          <p:nvPr/>
        </p:nvSpPr>
        <p:spPr>
          <a:xfrm>
            <a:off x="593963" y="4236968"/>
            <a:ext cx="233873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For recently created logs requiring frequent access.</a:t>
            </a:r>
            <a:endParaRPr lang="en-US" sz="1023" dirty="0"/>
          </a:p>
        </p:txBody>
      </p:sp>
      <p:sp>
        <p:nvSpPr>
          <p:cNvPr id="36" name="Text 13"/>
          <p:cNvSpPr/>
          <p:nvPr/>
        </p:nvSpPr>
        <p:spPr>
          <a:xfrm>
            <a:off x="668208" y="4793809"/>
            <a:ext cx="2628287" cy="148491"/>
          </a:xfrm>
          <a:prstGeom prst="rect">
            <a:avLst/>
          </a:prstGeom>
          <a:noFill/>
          <a:ln/>
        </p:spPr>
        <p:txBody>
          <a:bodyPr vert="horz" wrap="square" lIns="0" tIns="0" rIns="0" bIns="0" rtlCol="0" anchor="t"/>
          <a:lstStyle/>
          <a:p>
            <a:pPr>
              <a:lnSpc>
                <a:spcPts val="1169"/>
              </a:lnSpc>
            </a:pPr>
            <a:r>
              <a:rPr lang="en-US" sz="877" b="1" dirty="0">
                <a:solidFill>
                  <a:srgbClr val="000000"/>
                </a:solidFill>
                <a:latin typeface="ui-sans-serif" pitchFamily="34" charset="0"/>
                <a:ea typeface="ui-sans-serif" pitchFamily="34" charset="-122"/>
                <a:cs typeface="ui-sans-serif" pitchFamily="34" charset="-120"/>
              </a:rPr>
              <a:t>Access: Milliseconds</a:t>
            </a:r>
            <a:endParaRPr lang="en-US" sz="877" dirty="0"/>
          </a:p>
        </p:txBody>
      </p:sp>
      <p:sp>
        <p:nvSpPr>
          <p:cNvPr id="37" name="Text 14"/>
          <p:cNvSpPr/>
          <p:nvPr/>
        </p:nvSpPr>
        <p:spPr>
          <a:xfrm>
            <a:off x="3712269" y="3847180"/>
            <a:ext cx="1352252" cy="259859"/>
          </a:xfrm>
          <a:prstGeom prst="rect">
            <a:avLst/>
          </a:prstGeom>
          <a:noFill/>
          <a:ln/>
        </p:spPr>
        <p:txBody>
          <a:bodyPr vert="horz" wrap="square" lIns="0" tIns="0" rIns="0" bIns="0" rtlCol="0" anchor="t"/>
          <a:lstStyle/>
          <a:p>
            <a:pPr>
              <a:lnSpc>
                <a:spcPts val="2046"/>
              </a:lnSpc>
            </a:pPr>
            <a:r>
              <a:rPr lang="en-US" sz="1315" b="1" dirty="0">
                <a:solidFill>
                  <a:srgbClr val="166534"/>
                </a:solidFill>
                <a:latin typeface="ui-sans-serif" pitchFamily="34" charset="0"/>
                <a:ea typeface="ui-sans-serif" pitchFamily="34" charset="-122"/>
                <a:cs typeface="ui-sans-serif" pitchFamily="34" charset="-120"/>
              </a:rPr>
              <a:t>Standard-IA</a:t>
            </a:r>
            <a:endParaRPr lang="en-US" sz="1315" dirty="0"/>
          </a:p>
        </p:txBody>
      </p:sp>
      <p:sp>
        <p:nvSpPr>
          <p:cNvPr id="38" name="Text 15"/>
          <p:cNvSpPr/>
          <p:nvPr/>
        </p:nvSpPr>
        <p:spPr>
          <a:xfrm>
            <a:off x="3378165" y="4236968"/>
            <a:ext cx="233873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For logs accessed less frequently after 30 days.</a:t>
            </a:r>
            <a:endParaRPr lang="en-US" sz="1023" dirty="0"/>
          </a:p>
        </p:txBody>
      </p:sp>
      <p:sp>
        <p:nvSpPr>
          <p:cNvPr id="39" name="Text 16"/>
          <p:cNvSpPr/>
          <p:nvPr/>
        </p:nvSpPr>
        <p:spPr>
          <a:xfrm>
            <a:off x="3452410" y="4793809"/>
            <a:ext cx="2628287" cy="148491"/>
          </a:xfrm>
          <a:prstGeom prst="rect">
            <a:avLst/>
          </a:prstGeom>
          <a:noFill/>
          <a:ln/>
        </p:spPr>
        <p:txBody>
          <a:bodyPr vert="horz" wrap="square" lIns="0" tIns="0" rIns="0" bIns="0" rtlCol="0" anchor="t"/>
          <a:lstStyle/>
          <a:p>
            <a:pPr>
              <a:lnSpc>
                <a:spcPts val="1169"/>
              </a:lnSpc>
            </a:pPr>
            <a:r>
              <a:rPr lang="en-US" sz="877" b="1" dirty="0">
                <a:solidFill>
                  <a:srgbClr val="000000"/>
                </a:solidFill>
                <a:latin typeface="ui-sans-serif" pitchFamily="34" charset="0"/>
                <a:ea typeface="ui-sans-serif" pitchFamily="34" charset="-122"/>
                <a:cs typeface="ui-sans-serif" pitchFamily="34" charset="-120"/>
              </a:rPr>
              <a:t>Access: Milliseconds</a:t>
            </a:r>
            <a:endParaRPr lang="en-US" sz="877" dirty="0"/>
          </a:p>
        </p:txBody>
      </p:sp>
      <p:sp>
        <p:nvSpPr>
          <p:cNvPr id="40" name="Text 17"/>
          <p:cNvSpPr/>
          <p:nvPr/>
        </p:nvSpPr>
        <p:spPr>
          <a:xfrm>
            <a:off x="6496472" y="3847180"/>
            <a:ext cx="790888" cy="259859"/>
          </a:xfrm>
          <a:prstGeom prst="rect">
            <a:avLst/>
          </a:prstGeom>
          <a:noFill/>
          <a:ln/>
        </p:spPr>
        <p:txBody>
          <a:bodyPr vert="horz" wrap="square" lIns="0" tIns="0" rIns="0" bIns="0" rtlCol="0" anchor="t"/>
          <a:lstStyle/>
          <a:p>
            <a:pPr>
              <a:lnSpc>
                <a:spcPts val="2046"/>
              </a:lnSpc>
            </a:pPr>
            <a:r>
              <a:rPr lang="en-US" sz="1315" b="1" dirty="0">
                <a:solidFill>
                  <a:srgbClr val="854D0E"/>
                </a:solidFill>
                <a:latin typeface="ui-sans-serif" pitchFamily="34" charset="0"/>
                <a:ea typeface="ui-sans-serif" pitchFamily="34" charset="-122"/>
                <a:cs typeface="ui-sans-serif" pitchFamily="34" charset="-120"/>
              </a:rPr>
              <a:t>Glacier</a:t>
            </a:r>
            <a:endParaRPr lang="en-US" sz="1315" dirty="0"/>
          </a:p>
        </p:txBody>
      </p:sp>
      <p:sp>
        <p:nvSpPr>
          <p:cNvPr id="41" name="Text 18"/>
          <p:cNvSpPr/>
          <p:nvPr/>
        </p:nvSpPr>
        <p:spPr>
          <a:xfrm>
            <a:off x="6162367" y="4236968"/>
            <a:ext cx="233873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For long-term archival after 90 days.</a:t>
            </a:r>
            <a:endParaRPr lang="en-US" sz="1023" dirty="0"/>
          </a:p>
        </p:txBody>
      </p:sp>
      <p:sp>
        <p:nvSpPr>
          <p:cNvPr id="42" name="Text 19"/>
          <p:cNvSpPr/>
          <p:nvPr/>
        </p:nvSpPr>
        <p:spPr>
          <a:xfrm>
            <a:off x="6236612" y="4793809"/>
            <a:ext cx="2628287" cy="148491"/>
          </a:xfrm>
          <a:prstGeom prst="rect">
            <a:avLst/>
          </a:prstGeom>
          <a:noFill/>
          <a:ln/>
        </p:spPr>
        <p:txBody>
          <a:bodyPr vert="horz" wrap="square" lIns="0" tIns="0" rIns="0" bIns="0" rtlCol="0" anchor="t"/>
          <a:lstStyle/>
          <a:p>
            <a:pPr>
              <a:lnSpc>
                <a:spcPts val="1169"/>
              </a:lnSpc>
            </a:pPr>
            <a:r>
              <a:rPr lang="en-US" sz="877" b="1" dirty="0">
                <a:solidFill>
                  <a:srgbClr val="000000"/>
                </a:solidFill>
                <a:latin typeface="ui-sans-serif" pitchFamily="34" charset="0"/>
                <a:ea typeface="ui-sans-serif" pitchFamily="34" charset="-122"/>
                <a:cs typeface="ui-sans-serif" pitchFamily="34" charset="-120"/>
              </a:rPr>
              <a:t>Access: Minutes to hours</a:t>
            </a:r>
            <a:endParaRPr lang="en-US" sz="877" dirty="0"/>
          </a:p>
        </p:txBody>
      </p:sp>
      <p:sp>
        <p:nvSpPr>
          <p:cNvPr id="43" name="Text 20"/>
          <p:cNvSpPr/>
          <p:nvPr/>
        </p:nvSpPr>
        <p:spPr>
          <a:xfrm>
            <a:off x="9252831" y="3847180"/>
            <a:ext cx="1157706" cy="259859"/>
          </a:xfrm>
          <a:prstGeom prst="rect">
            <a:avLst/>
          </a:prstGeom>
          <a:noFill/>
          <a:ln/>
        </p:spPr>
        <p:txBody>
          <a:bodyPr vert="horz" wrap="square" lIns="0" tIns="0" rIns="0" bIns="0" rtlCol="0" anchor="t"/>
          <a:lstStyle/>
          <a:p>
            <a:pPr>
              <a:lnSpc>
                <a:spcPts val="2046"/>
              </a:lnSpc>
            </a:pPr>
            <a:r>
              <a:rPr lang="en-US" sz="1315" b="1" dirty="0">
                <a:solidFill>
                  <a:srgbClr val="991B1B"/>
                </a:solidFill>
                <a:latin typeface="ui-sans-serif" pitchFamily="34" charset="0"/>
                <a:ea typeface="ui-sans-serif" pitchFamily="34" charset="-122"/>
                <a:cs typeface="ui-sans-serif" pitchFamily="34" charset="-120"/>
              </a:rPr>
              <a:t>Expiration</a:t>
            </a:r>
            <a:endParaRPr lang="en-US" sz="1315" dirty="0"/>
          </a:p>
        </p:txBody>
      </p:sp>
      <p:sp>
        <p:nvSpPr>
          <p:cNvPr id="44" name="Text 21"/>
          <p:cNvSpPr/>
          <p:nvPr/>
        </p:nvSpPr>
        <p:spPr>
          <a:xfrm>
            <a:off x="8946569" y="4236968"/>
            <a:ext cx="233873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Logs deleted after 365 days to control costs.</a:t>
            </a:r>
            <a:endParaRPr lang="en-US" sz="1023" dirty="0"/>
          </a:p>
        </p:txBody>
      </p:sp>
      <p:sp>
        <p:nvSpPr>
          <p:cNvPr id="45" name="Text 22"/>
          <p:cNvSpPr/>
          <p:nvPr/>
        </p:nvSpPr>
        <p:spPr>
          <a:xfrm>
            <a:off x="9020815" y="4793809"/>
            <a:ext cx="2628287" cy="148491"/>
          </a:xfrm>
          <a:prstGeom prst="rect">
            <a:avLst/>
          </a:prstGeom>
          <a:noFill/>
          <a:ln/>
        </p:spPr>
        <p:txBody>
          <a:bodyPr vert="horz" wrap="square" lIns="0" tIns="0" rIns="0" bIns="0" rtlCol="0" anchor="t"/>
          <a:lstStyle/>
          <a:p>
            <a:pPr>
              <a:lnSpc>
                <a:spcPts val="1169"/>
              </a:lnSpc>
            </a:pPr>
            <a:r>
              <a:rPr lang="en-US" sz="877" b="1" dirty="0">
                <a:solidFill>
                  <a:srgbClr val="000000"/>
                </a:solidFill>
                <a:latin typeface="ui-sans-serif" pitchFamily="34" charset="0"/>
                <a:ea typeface="ui-sans-serif" pitchFamily="34" charset="-122"/>
                <a:cs typeface="ui-sans-serif" pitchFamily="34" charset="-120"/>
              </a:rPr>
              <a:t>Action: Permanent deletion</a:t>
            </a:r>
            <a:endParaRPr lang="en-US" sz="877" dirty="0"/>
          </a:p>
        </p:txBody>
      </p:sp>
      <p:sp>
        <p:nvSpPr>
          <p:cNvPr id="46" name="Text 23"/>
          <p:cNvSpPr/>
          <p:nvPr/>
        </p:nvSpPr>
        <p:spPr>
          <a:xfrm>
            <a:off x="872383" y="5610508"/>
            <a:ext cx="7948723"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Benefit:</a:t>
            </a:r>
            <a:r>
              <a:rPr lang="en-US" sz="1169" dirty="0">
                <a:solidFill>
                  <a:srgbClr val="374151"/>
                </a:solidFill>
                <a:latin typeface="ui-sans-serif" pitchFamily="34" charset="0"/>
                <a:ea typeface="ui-sans-serif" pitchFamily="34" charset="-122"/>
                <a:cs typeface="ui-sans-serif" pitchFamily="34" charset="-120"/>
              </a:rPr>
              <a:t> Automated storage optimization based on object age and access patterns.</a:t>
            </a:r>
            <a:endParaRPr lang="en-US" sz="1169"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47050"/>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1299294" y="2464359"/>
            <a:ext cx="2375853" cy="1744767"/>
          </a:xfrm>
          <a:prstGeom prst="rect">
            <a:avLst/>
          </a:prstGeom>
        </p:spPr>
      </p:pic>
      <p:pic>
        <p:nvPicPr>
          <p:cNvPr id="5" name="Image 3" descr="preencoded.png"/>
          <p:cNvPicPr>
            <a:picLocks noChangeAspect="1"/>
          </p:cNvPicPr>
          <p:nvPr/>
        </p:nvPicPr>
        <p:blipFill>
          <a:blip r:embed="rId6"/>
          <a:stretch>
            <a:fillRect/>
          </a:stretch>
        </p:blipFill>
        <p:spPr>
          <a:xfrm>
            <a:off x="3396727" y="2649973"/>
            <a:ext cx="129929" cy="148491"/>
          </a:xfrm>
          <a:prstGeom prst="rect">
            <a:avLst/>
          </a:prstGeom>
        </p:spPr>
      </p:pic>
      <p:pic>
        <p:nvPicPr>
          <p:cNvPr id="6" name="Image 4" descr="preencoded.png"/>
          <p:cNvPicPr>
            <a:picLocks noChangeAspect="1"/>
          </p:cNvPicPr>
          <p:nvPr/>
        </p:nvPicPr>
        <p:blipFill>
          <a:blip r:embed="rId7"/>
          <a:stretch>
            <a:fillRect/>
          </a:stretch>
        </p:blipFill>
        <p:spPr>
          <a:xfrm>
            <a:off x="1447785" y="2909832"/>
            <a:ext cx="2078871" cy="334104"/>
          </a:xfrm>
          <a:prstGeom prst="rect">
            <a:avLst/>
          </a:prstGeom>
        </p:spPr>
      </p:pic>
      <p:pic>
        <p:nvPicPr>
          <p:cNvPr id="7" name="Image 5" descr="preencoded.png"/>
          <p:cNvPicPr>
            <a:picLocks noChangeAspect="1"/>
          </p:cNvPicPr>
          <p:nvPr/>
        </p:nvPicPr>
        <p:blipFill>
          <a:blip r:embed="rId8"/>
          <a:stretch>
            <a:fillRect/>
          </a:stretch>
        </p:blipFill>
        <p:spPr>
          <a:xfrm>
            <a:off x="3350324" y="2984078"/>
            <a:ext cx="102087" cy="185613"/>
          </a:xfrm>
          <a:prstGeom prst="rect">
            <a:avLst/>
          </a:prstGeom>
        </p:spPr>
      </p:pic>
      <p:pic>
        <p:nvPicPr>
          <p:cNvPr id="8" name="Image 6" descr="preencoded.png"/>
          <p:cNvPicPr>
            <a:picLocks noChangeAspect="1"/>
          </p:cNvPicPr>
          <p:nvPr/>
        </p:nvPicPr>
        <p:blipFill>
          <a:blip r:embed="rId7"/>
          <a:stretch>
            <a:fillRect/>
          </a:stretch>
        </p:blipFill>
        <p:spPr>
          <a:xfrm>
            <a:off x="1447785" y="3318182"/>
            <a:ext cx="2078871" cy="334104"/>
          </a:xfrm>
          <a:prstGeom prst="rect">
            <a:avLst/>
          </a:prstGeom>
        </p:spPr>
      </p:pic>
      <p:pic>
        <p:nvPicPr>
          <p:cNvPr id="9" name="Image 7" descr="preencoded.png"/>
          <p:cNvPicPr>
            <a:picLocks noChangeAspect="1"/>
          </p:cNvPicPr>
          <p:nvPr/>
        </p:nvPicPr>
        <p:blipFill>
          <a:blip r:embed="rId9"/>
          <a:stretch>
            <a:fillRect/>
          </a:stretch>
        </p:blipFill>
        <p:spPr>
          <a:xfrm>
            <a:off x="3350324" y="3392427"/>
            <a:ext cx="102087" cy="185613"/>
          </a:xfrm>
          <a:prstGeom prst="rect">
            <a:avLst/>
          </a:prstGeom>
        </p:spPr>
      </p:pic>
      <p:pic>
        <p:nvPicPr>
          <p:cNvPr id="10" name="Image 8" descr="preencoded.png"/>
          <p:cNvPicPr>
            <a:picLocks noChangeAspect="1"/>
          </p:cNvPicPr>
          <p:nvPr/>
        </p:nvPicPr>
        <p:blipFill>
          <a:blip r:embed="rId7"/>
          <a:stretch>
            <a:fillRect/>
          </a:stretch>
        </p:blipFill>
        <p:spPr>
          <a:xfrm>
            <a:off x="1447785" y="3726531"/>
            <a:ext cx="2078871" cy="334104"/>
          </a:xfrm>
          <a:prstGeom prst="rect">
            <a:avLst/>
          </a:prstGeom>
        </p:spPr>
      </p:pic>
      <p:pic>
        <p:nvPicPr>
          <p:cNvPr id="11" name="Image 9" descr="preencoded.png"/>
          <p:cNvPicPr>
            <a:picLocks noChangeAspect="1"/>
          </p:cNvPicPr>
          <p:nvPr/>
        </p:nvPicPr>
        <p:blipFill>
          <a:blip r:embed="rId10"/>
          <a:stretch>
            <a:fillRect/>
          </a:stretch>
        </p:blipFill>
        <p:spPr>
          <a:xfrm>
            <a:off x="3350324" y="3800777"/>
            <a:ext cx="102087" cy="185613"/>
          </a:xfrm>
          <a:prstGeom prst="rect">
            <a:avLst/>
          </a:prstGeom>
        </p:spPr>
      </p:pic>
      <p:pic>
        <p:nvPicPr>
          <p:cNvPr id="12" name="Image 10" descr="preencoded.png"/>
          <p:cNvPicPr>
            <a:picLocks noChangeAspect="1"/>
          </p:cNvPicPr>
          <p:nvPr/>
        </p:nvPicPr>
        <p:blipFill>
          <a:blip r:embed="rId11"/>
          <a:stretch>
            <a:fillRect/>
          </a:stretch>
        </p:blipFill>
        <p:spPr>
          <a:xfrm>
            <a:off x="3767953" y="3327462"/>
            <a:ext cx="890945" cy="18561"/>
          </a:xfrm>
          <a:prstGeom prst="rect">
            <a:avLst/>
          </a:prstGeom>
        </p:spPr>
      </p:pic>
      <p:pic>
        <p:nvPicPr>
          <p:cNvPr id="13" name="Image 11" descr="preencoded.png"/>
          <p:cNvPicPr>
            <a:picLocks noChangeAspect="1"/>
          </p:cNvPicPr>
          <p:nvPr/>
        </p:nvPicPr>
        <p:blipFill>
          <a:blip r:embed="rId12"/>
          <a:stretch>
            <a:fillRect/>
          </a:stretch>
        </p:blipFill>
        <p:spPr>
          <a:xfrm>
            <a:off x="4751705" y="2575727"/>
            <a:ext cx="2375853" cy="1522031"/>
          </a:xfrm>
          <a:prstGeom prst="rect">
            <a:avLst/>
          </a:prstGeom>
        </p:spPr>
      </p:pic>
      <p:pic>
        <p:nvPicPr>
          <p:cNvPr id="14" name="Image 12" descr="preencoded.png"/>
          <p:cNvPicPr>
            <a:picLocks noChangeAspect="1"/>
          </p:cNvPicPr>
          <p:nvPr/>
        </p:nvPicPr>
        <p:blipFill>
          <a:blip r:embed="rId13"/>
          <a:stretch>
            <a:fillRect/>
          </a:stretch>
        </p:blipFill>
        <p:spPr>
          <a:xfrm>
            <a:off x="6793453" y="2761341"/>
            <a:ext cx="185613" cy="148491"/>
          </a:xfrm>
          <a:prstGeom prst="rect">
            <a:avLst/>
          </a:prstGeom>
        </p:spPr>
      </p:pic>
      <p:pic>
        <p:nvPicPr>
          <p:cNvPr id="15" name="Image 13" descr="preencoded.png"/>
          <p:cNvPicPr>
            <a:picLocks noChangeAspect="1"/>
          </p:cNvPicPr>
          <p:nvPr/>
        </p:nvPicPr>
        <p:blipFill>
          <a:blip r:embed="rId14"/>
          <a:stretch>
            <a:fillRect/>
          </a:stretch>
        </p:blipFill>
        <p:spPr>
          <a:xfrm>
            <a:off x="4900196" y="3021200"/>
            <a:ext cx="2078871" cy="519718"/>
          </a:xfrm>
          <a:prstGeom prst="rect">
            <a:avLst/>
          </a:prstGeom>
        </p:spPr>
      </p:pic>
      <p:pic>
        <p:nvPicPr>
          <p:cNvPr id="16" name="Image 14" descr="preencoded.png"/>
          <p:cNvPicPr>
            <a:picLocks noChangeAspect="1"/>
          </p:cNvPicPr>
          <p:nvPr/>
        </p:nvPicPr>
        <p:blipFill>
          <a:blip r:embed="rId15"/>
          <a:stretch>
            <a:fillRect/>
          </a:stretch>
        </p:blipFill>
        <p:spPr>
          <a:xfrm>
            <a:off x="6793453" y="3095445"/>
            <a:ext cx="111368" cy="371227"/>
          </a:xfrm>
          <a:prstGeom prst="rect">
            <a:avLst/>
          </a:prstGeom>
        </p:spPr>
      </p:pic>
      <p:pic>
        <p:nvPicPr>
          <p:cNvPr id="17" name="Image 15" descr="preencoded.png"/>
          <p:cNvPicPr>
            <a:picLocks noChangeAspect="1"/>
          </p:cNvPicPr>
          <p:nvPr/>
        </p:nvPicPr>
        <p:blipFill>
          <a:blip r:embed="rId7"/>
          <a:stretch>
            <a:fillRect/>
          </a:stretch>
        </p:blipFill>
        <p:spPr>
          <a:xfrm>
            <a:off x="4900196" y="3615163"/>
            <a:ext cx="2078871" cy="334104"/>
          </a:xfrm>
          <a:prstGeom prst="rect">
            <a:avLst/>
          </a:prstGeom>
        </p:spPr>
      </p:pic>
      <p:pic>
        <p:nvPicPr>
          <p:cNvPr id="18" name="Image 16" descr="preencoded.png"/>
          <p:cNvPicPr>
            <a:picLocks noChangeAspect="1"/>
          </p:cNvPicPr>
          <p:nvPr/>
        </p:nvPicPr>
        <p:blipFill>
          <a:blip r:embed="rId16"/>
          <a:stretch>
            <a:fillRect/>
          </a:stretch>
        </p:blipFill>
        <p:spPr>
          <a:xfrm>
            <a:off x="6802734" y="3689409"/>
            <a:ext cx="102087" cy="185613"/>
          </a:xfrm>
          <a:prstGeom prst="rect">
            <a:avLst/>
          </a:prstGeom>
        </p:spPr>
      </p:pic>
      <p:pic>
        <p:nvPicPr>
          <p:cNvPr id="19" name="Image 17" descr="preencoded.png"/>
          <p:cNvPicPr>
            <a:picLocks noChangeAspect="1"/>
          </p:cNvPicPr>
          <p:nvPr/>
        </p:nvPicPr>
        <p:blipFill>
          <a:blip r:embed="rId11"/>
          <a:stretch>
            <a:fillRect/>
          </a:stretch>
        </p:blipFill>
        <p:spPr>
          <a:xfrm>
            <a:off x="7220364" y="3327462"/>
            <a:ext cx="890945" cy="18561"/>
          </a:xfrm>
          <a:prstGeom prst="rect">
            <a:avLst/>
          </a:prstGeom>
        </p:spPr>
      </p:pic>
      <p:pic>
        <p:nvPicPr>
          <p:cNvPr id="20" name="Image 18" descr="preencoded.png"/>
          <p:cNvPicPr>
            <a:picLocks noChangeAspect="1"/>
          </p:cNvPicPr>
          <p:nvPr/>
        </p:nvPicPr>
        <p:blipFill>
          <a:blip r:embed="rId17"/>
          <a:stretch>
            <a:fillRect/>
          </a:stretch>
        </p:blipFill>
        <p:spPr>
          <a:xfrm>
            <a:off x="8204115" y="2668534"/>
            <a:ext cx="2375853" cy="1336417"/>
          </a:xfrm>
          <a:prstGeom prst="rect">
            <a:avLst/>
          </a:prstGeom>
        </p:spPr>
      </p:pic>
      <p:pic>
        <p:nvPicPr>
          <p:cNvPr id="21" name="Image 19" descr="preencoded.png"/>
          <p:cNvPicPr>
            <a:picLocks noChangeAspect="1"/>
          </p:cNvPicPr>
          <p:nvPr/>
        </p:nvPicPr>
        <p:blipFill>
          <a:blip r:embed="rId18"/>
          <a:stretch>
            <a:fillRect/>
          </a:stretch>
        </p:blipFill>
        <p:spPr>
          <a:xfrm>
            <a:off x="10264425" y="2854148"/>
            <a:ext cx="167052" cy="148491"/>
          </a:xfrm>
          <a:prstGeom prst="rect">
            <a:avLst/>
          </a:prstGeom>
        </p:spPr>
      </p:pic>
      <p:pic>
        <p:nvPicPr>
          <p:cNvPr id="22" name="Image 20" descr="preencoded.png"/>
          <p:cNvPicPr>
            <a:picLocks noChangeAspect="1"/>
          </p:cNvPicPr>
          <p:nvPr/>
        </p:nvPicPr>
        <p:blipFill>
          <a:blip r:embed="rId7"/>
          <a:stretch>
            <a:fillRect/>
          </a:stretch>
        </p:blipFill>
        <p:spPr>
          <a:xfrm>
            <a:off x="8352606" y="3114007"/>
            <a:ext cx="2078871" cy="334104"/>
          </a:xfrm>
          <a:prstGeom prst="rect">
            <a:avLst/>
          </a:prstGeom>
        </p:spPr>
      </p:pic>
      <p:pic>
        <p:nvPicPr>
          <p:cNvPr id="23" name="Image 21" descr="preencoded.png"/>
          <p:cNvPicPr>
            <a:picLocks noChangeAspect="1"/>
          </p:cNvPicPr>
          <p:nvPr/>
        </p:nvPicPr>
        <p:blipFill>
          <a:blip r:embed="rId19"/>
          <a:stretch>
            <a:fillRect/>
          </a:stretch>
        </p:blipFill>
        <p:spPr>
          <a:xfrm>
            <a:off x="10218022" y="3188252"/>
            <a:ext cx="139210" cy="185613"/>
          </a:xfrm>
          <a:prstGeom prst="rect">
            <a:avLst/>
          </a:prstGeom>
        </p:spPr>
      </p:pic>
      <p:pic>
        <p:nvPicPr>
          <p:cNvPr id="24" name="Image 22" descr="preencoded.png"/>
          <p:cNvPicPr>
            <a:picLocks noChangeAspect="1"/>
          </p:cNvPicPr>
          <p:nvPr/>
        </p:nvPicPr>
        <p:blipFill>
          <a:blip r:embed="rId7"/>
          <a:stretch>
            <a:fillRect/>
          </a:stretch>
        </p:blipFill>
        <p:spPr>
          <a:xfrm>
            <a:off x="8352606" y="3522357"/>
            <a:ext cx="2078871" cy="334104"/>
          </a:xfrm>
          <a:prstGeom prst="rect">
            <a:avLst/>
          </a:prstGeom>
        </p:spPr>
      </p:pic>
      <p:pic>
        <p:nvPicPr>
          <p:cNvPr id="25" name="Image 23" descr="preencoded.png"/>
          <p:cNvPicPr>
            <a:picLocks noChangeAspect="1"/>
          </p:cNvPicPr>
          <p:nvPr/>
        </p:nvPicPr>
        <p:blipFill>
          <a:blip r:embed="rId20"/>
          <a:stretch>
            <a:fillRect/>
          </a:stretch>
        </p:blipFill>
        <p:spPr>
          <a:xfrm>
            <a:off x="10255145" y="3596602"/>
            <a:ext cx="102087" cy="185613"/>
          </a:xfrm>
          <a:prstGeom prst="rect">
            <a:avLst/>
          </a:prstGeom>
        </p:spPr>
      </p:pic>
      <p:pic>
        <p:nvPicPr>
          <p:cNvPr id="26" name="Image 24" descr="preencoded.png"/>
          <p:cNvPicPr>
            <a:picLocks noChangeAspect="1"/>
          </p:cNvPicPr>
          <p:nvPr/>
        </p:nvPicPr>
        <p:blipFill>
          <a:blip r:embed="rId21"/>
          <a:stretch>
            <a:fillRect/>
          </a:stretch>
        </p:blipFill>
        <p:spPr>
          <a:xfrm>
            <a:off x="445472" y="4654598"/>
            <a:ext cx="5382791" cy="1150804"/>
          </a:xfrm>
          <a:prstGeom prst="rect">
            <a:avLst/>
          </a:prstGeom>
        </p:spPr>
      </p:pic>
      <p:pic>
        <p:nvPicPr>
          <p:cNvPr id="27" name="Image 25" descr="preencoded.png"/>
          <p:cNvPicPr>
            <a:picLocks noChangeAspect="1"/>
          </p:cNvPicPr>
          <p:nvPr/>
        </p:nvPicPr>
        <p:blipFill>
          <a:blip r:embed="rId22"/>
          <a:stretch>
            <a:fillRect/>
          </a:stretch>
        </p:blipFill>
        <p:spPr>
          <a:xfrm>
            <a:off x="631086" y="4877335"/>
            <a:ext cx="250578" cy="296982"/>
          </a:xfrm>
          <a:prstGeom prst="rect">
            <a:avLst/>
          </a:prstGeom>
        </p:spPr>
      </p:pic>
      <p:pic>
        <p:nvPicPr>
          <p:cNvPr id="28" name="Image 26" descr="preencoded.png"/>
          <p:cNvPicPr>
            <a:picLocks noChangeAspect="1"/>
          </p:cNvPicPr>
          <p:nvPr/>
        </p:nvPicPr>
        <p:blipFill>
          <a:blip r:embed="rId23"/>
          <a:stretch>
            <a:fillRect/>
          </a:stretch>
        </p:blipFill>
        <p:spPr>
          <a:xfrm>
            <a:off x="6050999" y="4654598"/>
            <a:ext cx="5382791" cy="1150804"/>
          </a:xfrm>
          <a:prstGeom prst="rect">
            <a:avLst/>
          </a:prstGeom>
        </p:spPr>
      </p:pic>
      <p:pic>
        <p:nvPicPr>
          <p:cNvPr id="29" name="Image 27" descr="preencoded.png"/>
          <p:cNvPicPr>
            <a:picLocks noChangeAspect="1"/>
          </p:cNvPicPr>
          <p:nvPr/>
        </p:nvPicPr>
        <p:blipFill>
          <a:blip r:embed="rId24"/>
          <a:stretch>
            <a:fillRect/>
          </a:stretch>
        </p:blipFill>
        <p:spPr>
          <a:xfrm>
            <a:off x="6236613" y="4877335"/>
            <a:ext cx="278420" cy="296982"/>
          </a:xfrm>
          <a:prstGeom prst="rect">
            <a:avLst/>
          </a:prstGeom>
        </p:spPr>
      </p:pic>
      <p:sp>
        <p:nvSpPr>
          <p:cNvPr id="30"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31" name="Text 1"/>
          <p:cNvSpPr/>
          <p:nvPr/>
        </p:nvSpPr>
        <p:spPr>
          <a:xfrm>
            <a:off x="445472" y="1044416"/>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Managing Versioned Buckets</a:t>
            </a:r>
            <a:endParaRPr lang="en-US" sz="2631" dirty="0"/>
          </a:p>
        </p:txBody>
      </p:sp>
      <p:sp>
        <p:nvSpPr>
          <p:cNvPr id="32" name="Text 2"/>
          <p:cNvSpPr/>
          <p:nvPr/>
        </p:nvSpPr>
        <p:spPr>
          <a:xfrm>
            <a:off x="445472" y="1638380"/>
            <a:ext cx="10988318"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When S3 Versioning is enabled, multiple versions of objects are retained. Lifecycle rules help manage these versions to control costs while maintaining data protection.</a:t>
            </a:r>
            <a:endParaRPr lang="en-US" sz="1461" dirty="0"/>
          </a:p>
        </p:txBody>
      </p:sp>
      <p:sp>
        <p:nvSpPr>
          <p:cNvPr id="33" name="Text 3"/>
          <p:cNvSpPr/>
          <p:nvPr/>
        </p:nvSpPr>
        <p:spPr>
          <a:xfrm>
            <a:off x="1447785" y="2612850"/>
            <a:ext cx="1751785"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Versioned Bucket</a:t>
            </a:r>
            <a:endParaRPr lang="en-US" sz="1169" dirty="0"/>
          </a:p>
        </p:txBody>
      </p:sp>
      <p:sp>
        <p:nvSpPr>
          <p:cNvPr id="34" name="Text 4"/>
          <p:cNvSpPr/>
          <p:nvPr/>
        </p:nvSpPr>
        <p:spPr>
          <a:xfrm>
            <a:off x="1522030" y="2984078"/>
            <a:ext cx="1041117"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Object A (V1)</a:t>
            </a:r>
            <a:endParaRPr lang="en-US" sz="1023" dirty="0"/>
          </a:p>
        </p:txBody>
      </p:sp>
      <p:sp>
        <p:nvSpPr>
          <p:cNvPr id="35" name="Text 5"/>
          <p:cNvSpPr/>
          <p:nvPr/>
        </p:nvSpPr>
        <p:spPr>
          <a:xfrm>
            <a:off x="1522030" y="3392427"/>
            <a:ext cx="1041117"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Object A (V2)</a:t>
            </a:r>
            <a:endParaRPr lang="en-US" sz="1023" dirty="0"/>
          </a:p>
        </p:txBody>
      </p:sp>
      <p:sp>
        <p:nvSpPr>
          <p:cNvPr id="36" name="Text 6"/>
          <p:cNvSpPr/>
          <p:nvPr/>
        </p:nvSpPr>
        <p:spPr>
          <a:xfrm>
            <a:off x="1522030" y="3800777"/>
            <a:ext cx="1041117"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Object A (V3)</a:t>
            </a:r>
            <a:endParaRPr lang="en-US" sz="1023" dirty="0"/>
          </a:p>
        </p:txBody>
      </p:sp>
      <p:sp>
        <p:nvSpPr>
          <p:cNvPr id="37" name="Text 7"/>
          <p:cNvSpPr/>
          <p:nvPr/>
        </p:nvSpPr>
        <p:spPr>
          <a:xfrm>
            <a:off x="4900196" y="2724219"/>
            <a:ext cx="1496508" cy="222736"/>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Lifecycle Rules</a:t>
            </a:r>
            <a:endParaRPr lang="en-US" sz="1169" dirty="0"/>
          </a:p>
        </p:txBody>
      </p:sp>
      <p:sp>
        <p:nvSpPr>
          <p:cNvPr id="38" name="Text 8"/>
          <p:cNvSpPr/>
          <p:nvPr/>
        </p:nvSpPr>
        <p:spPr>
          <a:xfrm>
            <a:off x="4974441" y="3095445"/>
            <a:ext cx="1819012"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Transition Noncurrent Versions</a:t>
            </a:r>
            <a:endParaRPr lang="en-US" sz="1023" dirty="0"/>
          </a:p>
        </p:txBody>
      </p:sp>
      <p:sp>
        <p:nvSpPr>
          <p:cNvPr id="39" name="Text 9"/>
          <p:cNvSpPr/>
          <p:nvPr/>
        </p:nvSpPr>
        <p:spPr>
          <a:xfrm>
            <a:off x="4974441" y="3689409"/>
            <a:ext cx="211668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Expire Noncurrent Versions</a:t>
            </a:r>
            <a:endParaRPr lang="en-US" sz="1023" dirty="0"/>
          </a:p>
        </p:txBody>
      </p:sp>
      <p:sp>
        <p:nvSpPr>
          <p:cNvPr id="40" name="Text 10"/>
          <p:cNvSpPr/>
          <p:nvPr/>
        </p:nvSpPr>
        <p:spPr>
          <a:xfrm>
            <a:off x="8352607" y="2817025"/>
            <a:ext cx="2146098" cy="222736"/>
          </a:xfrm>
          <a:prstGeom prst="rect">
            <a:avLst/>
          </a:prstGeom>
          <a:noFill/>
          <a:ln/>
        </p:spPr>
        <p:txBody>
          <a:bodyPr vert="horz" wrap="square" lIns="0" tIns="0" rIns="0" bIns="0" rtlCol="0" anchor="t"/>
          <a:lstStyle/>
          <a:p>
            <a:pPr>
              <a:lnSpc>
                <a:spcPts val="1754"/>
              </a:lnSpc>
            </a:pPr>
            <a:r>
              <a:rPr lang="en-US" sz="1169" b="1" dirty="0">
                <a:solidFill>
                  <a:srgbClr val="854D0E"/>
                </a:solidFill>
                <a:latin typeface="ui-sans-serif" pitchFamily="34" charset="0"/>
                <a:ea typeface="ui-sans-serif" pitchFamily="34" charset="-122"/>
                <a:cs typeface="ui-sans-serif" pitchFamily="34" charset="-120"/>
              </a:rPr>
              <a:t>Storage Optimization</a:t>
            </a:r>
            <a:endParaRPr lang="en-US" sz="1169" dirty="0"/>
          </a:p>
        </p:txBody>
      </p:sp>
      <p:sp>
        <p:nvSpPr>
          <p:cNvPr id="41" name="Text 11"/>
          <p:cNvSpPr/>
          <p:nvPr/>
        </p:nvSpPr>
        <p:spPr>
          <a:xfrm>
            <a:off x="8426852" y="3188252"/>
            <a:ext cx="116605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S3 Standard-IA</a:t>
            </a:r>
            <a:endParaRPr lang="en-US" sz="1023" dirty="0"/>
          </a:p>
        </p:txBody>
      </p:sp>
      <p:sp>
        <p:nvSpPr>
          <p:cNvPr id="42" name="Text 12"/>
          <p:cNvSpPr/>
          <p:nvPr/>
        </p:nvSpPr>
        <p:spPr>
          <a:xfrm>
            <a:off x="8426851" y="3596602"/>
            <a:ext cx="79663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S3 Glacier</a:t>
            </a:r>
            <a:endParaRPr lang="en-US" sz="1023" dirty="0"/>
          </a:p>
        </p:txBody>
      </p:sp>
      <p:sp>
        <p:nvSpPr>
          <p:cNvPr id="43" name="Text 13"/>
          <p:cNvSpPr/>
          <p:nvPr/>
        </p:nvSpPr>
        <p:spPr>
          <a:xfrm>
            <a:off x="1030154" y="4840212"/>
            <a:ext cx="553499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Managing Noncurrent Versions</a:t>
            </a:r>
            <a:endParaRPr lang="en-US" sz="1461" dirty="0"/>
          </a:p>
        </p:txBody>
      </p:sp>
      <p:sp>
        <p:nvSpPr>
          <p:cNvPr id="44" name="Text 14"/>
          <p:cNvSpPr/>
          <p:nvPr/>
        </p:nvSpPr>
        <p:spPr>
          <a:xfrm>
            <a:off x="1030155" y="5174317"/>
            <a:ext cx="461249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Set rules to transition noncurrent versions to lower-cost storage classes after a specified number of days.</a:t>
            </a:r>
            <a:endParaRPr lang="en-US" sz="1169" dirty="0"/>
          </a:p>
        </p:txBody>
      </p:sp>
      <p:sp>
        <p:nvSpPr>
          <p:cNvPr id="45" name="Text 15"/>
          <p:cNvSpPr/>
          <p:nvPr/>
        </p:nvSpPr>
        <p:spPr>
          <a:xfrm>
            <a:off x="6663524" y="4840212"/>
            <a:ext cx="55015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Finding the Right Balance</a:t>
            </a:r>
            <a:endParaRPr lang="en-US" sz="1461" dirty="0"/>
          </a:p>
        </p:txBody>
      </p:sp>
      <p:sp>
        <p:nvSpPr>
          <p:cNvPr id="46" name="Text 16"/>
          <p:cNvSpPr/>
          <p:nvPr/>
        </p:nvSpPr>
        <p:spPr>
          <a:xfrm>
            <a:off x="6663523" y="5174317"/>
            <a:ext cx="458465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Specify the number of newer noncurrent versions to retain while deleting older ones to optimize costs.</a:t>
            </a:r>
            <a:endParaRPr lang="en-US" sz="1169"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1150803" y="2464360"/>
            <a:ext cx="2375853" cy="742454"/>
          </a:xfrm>
          <a:prstGeom prst="rect">
            <a:avLst/>
          </a:prstGeom>
        </p:spPr>
      </p:pic>
      <p:pic>
        <p:nvPicPr>
          <p:cNvPr id="5" name="Image 3" descr="preencoded.png"/>
          <p:cNvPicPr>
            <a:picLocks noChangeAspect="1"/>
          </p:cNvPicPr>
          <p:nvPr/>
        </p:nvPicPr>
        <p:blipFill>
          <a:blip r:embed="rId6"/>
          <a:stretch>
            <a:fillRect/>
          </a:stretch>
        </p:blipFill>
        <p:spPr>
          <a:xfrm>
            <a:off x="2269126" y="2575728"/>
            <a:ext cx="139210" cy="259859"/>
          </a:xfrm>
          <a:prstGeom prst="rect">
            <a:avLst/>
          </a:prstGeom>
        </p:spPr>
      </p:pic>
      <p:pic>
        <p:nvPicPr>
          <p:cNvPr id="6" name="Image 4" descr="preencoded.png"/>
          <p:cNvPicPr>
            <a:picLocks noChangeAspect="1"/>
          </p:cNvPicPr>
          <p:nvPr/>
        </p:nvPicPr>
        <p:blipFill>
          <a:blip r:embed="rId7"/>
          <a:stretch>
            <a:fillRect/>
          </a:stretch>
        </p:blipFill>
        <p:spPr>
          <a:xfrm>
            <a:off x="1150803" y="3281059"/>
            <a:ext cx="2375853" cy="742454"/>
          </a:xfrm>
          <a:prstGeom prst="rect">
            <a:avLst/>
          </a:prstGeom>
        </p:spPr>
      </p:pic>
      <p:pic>
        <p:nvPicPr>
          <p:cNvPr id="7" name="Image 5" descr="preencoded.png"/>
          <p:cNvPicPr>
            <a:picLocks noChangeAspect="1"/>
          </p:cNvPicPr>
          <p:nvPr/>
        </p:nvPicPr>
        <p:blipFill>
          <a:blip r:embed="rId8"/>
          <a:stretch>
            <a:fillRect/>
          </a:stretch>
        </p:blipFill>
        <p:spPr>
          <a:xfrm>
            <a:off x="2245923" y="3392427"/>
            <a:ext cx="185613" cy="259859"/>
          </a:xfrm>
          <a:prstGeom prst="rect">
            <a:avLst/>
          </a:prstGeom>
        </p:spPr>
      </p:pic>
      <p:pic>
        <p:nvPicPr>
          <p:cNvPr id="8" name="Image 6" descr="preencoded.png"/>
          <p:cNvPicPr>
            <a:picLocks noChangeAspect="1"/>
          </p:cNvPicPr>
          <p:nvPr/>
        </p:nvPicPr>
        <p:blipFill>
          <a:blip r:embed="rId9"/>
          <a:stretch>
            <a:fillRect/>
          </a:stretch>
        </p:blipFill>
        <p:spPr>
          <a:xfrm>
            <a:off x="3916444" y="3234656"/>
            <a:ext cx="742454" cy="18561"/>
          </a:xfrm>
          <a:prstGeom prst="rect">
            <a:avLst/>
          </a:prstGeom>
        </p:spPr>
      </p:pic>
      <p:pic>
        <p:nvPicPr>
          <p:cNvPr id="9" name="Image 7" descr="preencoded.png"/>
          <p:cNvPicPr>
            <a:picLocks noChangeAspect="1"/>
          </p:cNvPicPr>
          <p:nvPr/>
        </p:nvPicPr>
        <p:blipFill>
          <a:blip r:embed="rId10"/>
          <a:stretch>
            <a:fillRect/>
          </a:stretch>
        </p:blipFill>
        <p:spPr>
          <a:xfrm>
            <a:off x="4751705" y="2464360"/>
            <a:ext cx="2375853" cy="742454"/>
          </a:xfrm>
          <a:prstGeom prst="rect">
            <a:avLst/>
          </a:prstGeom>
        </p:spPr>
      </p:pic>
      <p:pic>
        <p:nvPicPr>
          <p:cNvPr id="10" name="Image 8" descr="preencoded.png"/>
          <p:cNvPicPr>
            <a:picLocks noChangeAspect="1"/>
          </p:cNvPicPr>
          <p:nvPr/>
        </p:nvPicPr>
        <p:blipFill>
          <a:blip r:embed="rId11"/>
          <a:stretch>
            <a:fillRect/>
          </a:stretch>
        </p:blipFill>
        <p:spPr>
          <a:xfrm>
            <a:off x="5870027" y="2575728"/>
            <a:ext cx="139210" cy="259859"/>
          </a:xfrm>
          <a:prstGeom prst="rect">
            <a:avLst/>
          </a:prstGeom>
        </p:spPr>
      </p:pic>
      <p:pic>
        <p:nvPicPr>
          <p:cNvPr id="11" name="Image 9" descr="preencoded.png"/>
          <p:cNvPicPr>
            <a:picLocks noChangeAspect="1"/>
          </p:cNvPicPr>
          <p:nvPr/>
        </p:nvPicPr>
        <p:blipFill>
          <a:blip r:embed="rId12"/>
          <a:stretch>
            <a:fillRect/>
          </a:stretch>
        </p:blipFill>
        <p:spPr>
          <a:xfrm>
            <a:off x="4751705" y="3281059"/>
            <a:ext cx="2375853" cy="742454"/>
          </a:xfrm>
          <a:prstGeom prst="rect">
            <a:avLst/>
          </a:prstGeom>
        </p:spPr>
      </p:pic>
      <p:pic>
        <p:nvPicPr>
          <p:cNvPr id="12" name="Image 10" descr="preencoded.png"/>
          <p:cNvPicPr>
            <a:picLocks noChangeAspect="1"/>
          </p:cNvPicPr>
          <p:nvPr/>
        </p:nvPicPr>
        <p:blipFill>
          <a:blip r:embed="rId8"/>
          <a:stretch>
            <a:fillRect/>
          </a:stretch>
        </p:blipFill>
        <p:spPr>
          <a:xfrm>
            <a:off x="5846825" y="3392427"/>
            <a:ext cx="185613" cy="259859"/>
          </a:xfrm>
          <a:prstGeom prst="rect">
            <a:avLst/>
          </a:prstGeom>
        </p:spPr>
      </p:pic>
      <p:pic>
        <p:nvPicPr>
          <p:cNvPr id="13" name="Image 11" descr="preencoded.png"/>
          <p:cNvPicPr>
            <a:picLocks noChangeAspect="1"/>
          </p:cNvPicPr>
          <p:nvPr/>
        </p:nvPicPr>
        <p:blipFill>
          <a:blip r:embed="rId9"/>
          <a:stretch>
            <a:fillRect/>
          </a:stretch>
        </p:blipFill>
        <p:spPr>
          <a:xfrm>
            <a:off x="7517346" y="3234656"/>
            <a:ext cx="742454" cy="18561"/>
          </a:xfrm>
          <a:prstGeom prst="rect">
            <a:avLst/>
          </a:prstGeom>
        </p:spPr>
      </p:pic>
      <p:pic>
        <p:nvPicPr>
          <p:cNvPr id="14" name="Image 12" descr="preencoded.png"/>
          <p:cNvPicPr>
            <a:picLocks noChangeAspect="1"/>
          </p:cNvPicPr>
          <p:nvPr/>
        </p:nvPicPr>
        <p:blipFill>
          <a:blip r:embed="rId13"/>
          <a:stretch>
            <a:fillRect/>
          </a:stretch>
        </p:blipFill>
        <p:spPr>
          <a:xfrm>
            <a:off x="8352606" y="2464360"/>
            <a:ext cx="2375853" cy="742454"/>
          </a:xfrm>
          <a:prstGeom prst="rect">
            <a:avLst/>
          </a:prstGeom>
        </p:spPr>
      </p:pic>
      <p:pic>
        <p:nvPicPr>
          <p:cNvPr id="15" name="Image 13" descr="preencoded.png"/>
          <p:cNvPicPr>
            <a:picLocks noChangeAspect="1"/>
          </p:cNvPicPr>
          <p:nvPr/>
        </p:nvPicPr>
        <p:blipFill>
          <a:blip r:embed="rId14"/>
          <a:stretch>
            <a:fillRect/>
          </a:stretch>
        </p:blipFill>
        <p:spPr>
          <a:xfrm>
            <a:off x="9470928" y="2575728"/>
            <a:ext cx="139210" cy="259859"/>
          </a:xfrm>
          <a:prstGeom prst="rect">
            <a:avLst/>
          </a:prstGeom>
        </p:spPr>
      </p:pic>
      <p:pic>
        <p:nvPicPr>
          <p:cNvPr id="16" name="Image 14" descr="preencoded.png"/>
          <p:cNvPicPr>
            <a:picLocks noChangeAspect="1"/>
          </p:cNvPicPr>
          <p:nvPr/>
        </p:nvPicPr>
        <p:blipFill>
          <a:blip r:embed="rId7"/>
          <a:stretch>
            <a:fillRect/>
          </a:stretch>
        </p:blipFill>
        <p:spPr>
          <a:xfrm>
            <a:off x="8352606" y="3281059"/>
            <a:ext cx="2375853" cy="742454"/>
          </a:xfrm>
          <a:prstGeom prst="rect">
            <a:avLst/>
          </a:prstGeom>
        </p:spPr>
      </p:pic>
      <p:pic>
        <p:nvPicPr>
          <p:cNvPr id="17" name="Image 15" descr="preencoded.png"/>
          <p:cNvPicPr>
            <a:picLocks noChangeAspect="1"/>
          </p:cNvPicPr>
          <p:nvPr/>
        </p:nvPicPr>
        <p:blipFill>
          <a:blip r:embed="rId8"/>
          <a:stretch>
            <a:fillRect/>
          </a:stretch>
        </p:blipFill>
        <p:spPr>
          <a:xfrm>
            <a:off x="9447726" y="3392427"/>
            <a:ext cx="185613" cy="259859"/>
          </a:xfrm>
          <a:prstGeom prst="rect">
            <a:avLst/>
          </a:prstGeom>
        </p:spPr>
      </p:pic>
      <p:pic>
        <p:nvPicPr>
          <p:cNvPr id="18" name="Image 16" descr="preencoded.png"/>
          <p:cNvPicPr>
            <a:picLocks noChangeAspect="1"/>
          </p:cNvPicPr>
          <p:nvPr/>
        </p:nvPicPr>
        <p:blipFill>
          <a:blip r:embed="rId15"/>
          <a:stretch>
            <a:fillRect/>
          </a:stretch>
        </p:blipFill>
        <p:spPr>
          <a:xfrm>
            <a:off x="445472" y="4468985"/>
            <a:ext cx="5382791" cy="1150804"/>
          </a:xfrm>
          <a:prstGeom prst="rect">
            <a:avLst/>
          </a:prstGeom>
        </p:spPr>
      </p:pic>
      <p:pic>
        <p:nvPicPr>
          <p:cNvPr id="19" name="Image 17" descr="preencoded.png"/>
          <p:cNvPicPr>
            <a:picLocks noChangeAspect="1"/>
          </p:cNvPicPr>
          <p:nvPr/>
        </p:nvPicPr>
        <p:blipFill>
          <a:blip r:embed="rId16"/>
          <a:stretch>
            <a:fillRect/>
          </a:stretch>
        </p:blipFill>
        <p:spPr>
          <a:xfrm>
            <a:off x="631086" y="4691721"/>
            <a:ext cx="222736" cy="296982"/>
          </a:xfrm>
          <a:prstGeom prst="rect">
            <a:avLst/>
          </a:prstGeom>
        </p:spPr>
      </p:pic>
      <p:pic>
        <p:nvPicPr>
          <p:cNvPr id="20" name="Image 18" descr="preencoded.png"/>
          <p:cNvPicPr>
            <a:picLocks noChangeAspect="1"/>
          </p:cNvPicPr>
          <p:nvPr/>
        </p:nvPicPr>
        <p:blipFill>
          <a:blip r:embed="rId17"/>
          <a:stretch>
            <a:fillRect/>
          </a:stretch>
        </p:blipFill>
        <p:spPr>
          <a:xfrm>
            <a:off x="6050999" y="4468985"/>
            <a:ext cx="5382791" cy="1150804"/>
          </a:xfrm>
          <a:prstGeom prst="rect">
            <a:avLst/>
          </a:prstGeom>
        </p:spPr>
      </p:pic>
      <p:pic>
        <p:nvPicPr>
          <p:cNvPr id="21" name="Image 19" descr="preencoded.png"/>
          <p:cNvPicPr>
            <a:picLocks noChangeAspect="1"/>
          </p:cNvPicPr>
          <p:nvPr/>
        </p:nvPicPr>
        <p:blipFill>
          <a:blip r:embed="rId18"/>
          <a:stretch>
            <a:fillRect/>
          </a:stretch>
        </p:blipFill>
        <p:spPr>
          <a:xfrm>
            <a:off x="6236613" y="4691721"/>
            <a:ext cx="194894" cy="296982"/>
          </a:xfrm>
          <a:prstGeom prst="rect">
            <a:avLst/>
          </a:prstGeom>
        </p:spPr>
      </p:pic>
      <p:sp>
        <p:nvSpPr>
          <p:cNvPr id="22"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3" name="Text 1"/>
          <p:cNvSpPr/>
          <p:nvPr/>
        </p:nvSpPr>
        <p:spPr>
          <a:xfrm>
            <a:off x="445472" y="1044416"/>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Integration with S3 Versioning</a:t>
            </a:r>
            <a:endParaRPr lang="en-US" sz="2631" dirty="0"/>
          </a:p>
        </p:txBody>
      </p:sp>
      <p:sp>
        <p:nvSpPr>
          <p:cNvPr id="24" name="Text 2"/>
          <p:cNvSpPr/>
          <p:nvPr/>
        </p:nvSpPr>
        <p:spPr>
          <a:xfrm>
            <a:off x="445472" y="1638380"/>
            <a:ext cx="10988318"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S3 Lifecycle Rules work with Versioning to manage multiple object versions, optimizing costs while maintaining version history.</a:t>
            </a:r>
            <a:endParaRPr lang="en-US" sz="1461" dirty="0"/>
          </a:p>
        </p:txBody>
      </p:sp>
      <p:sp>
        <p:nvSpPr>
          <p:cNvPr id="25" name="Text 3"/>
          <p:cNvSpPr/>
          <p:nvPr/>
        </p:nvSpPr>
        <p:spPr>
          <a:xfrm>
            <a:off x="1046860" y="28727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1 (Current)</a:t>
            </a:r>
            <a:endParaRPr lang="en-US" sz="1169" dirty="0"/>
          </a:p>
        </p:txBody>
      </p:sp>
      <p:sp>
        <p:nvSpPr>
          <p:cNvPr id="26" name="Text 4"/>
          <p:cNvSpPr/>
          <p:nvPr/>
        </p:nvSpPr>
        <p:spPr>
          <a:xfrm>
            <a:off x="1046860" y="36894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1 (Noncurrent)</a:t>
            </a:r>
            <a:endParaRPr lang="en-US" sz="1169" dirty="0"/>
          </a:p>
        </p:txBody>
      </p:sp>
      <p:sp>
        <p:nvSpPr>
          <p:cNvPr id="27" name="Text 5"/>
          <p:cNvSpPr/>
          <p:nvPr/>
        </p:nvSpPr>
        <p:spPr>
          <a:xfrm>
            <a:off x="4647761" y="28727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2 (Current)</a:t>
            </a:r>
            <a:endParaRPr lang="en-US" sz="1169" dirty="0"/>
          </a:p>
        </p:txBody>
      </p:sp>
      <p:sp>
        <p:nvSpPr>
          <p:cNvPr id="28" name="Text 6"/>
          <p:cNvSpPr/>
          <p:nvPr/>
        </p:nvSpPr>
        <p:spPr>
          <a:xfrm>
            <a:off x="4647761" y="36894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2 (Noncurrent)</a:t>
            </a:r>
            <a:endParaRPr lang="en-US" sz="1169" dirty="0"/>
          </a:p>
        </p:txBody>
      </p:sp>
      <p:sp>
        <p:nvSpPr>
          <p:cNvPr id="29" name="Text 7"/>
          <p:cNvSpPr/>
          <p:nvPr/>
        </p:nvSpPr>
        <p:spPr>
          <a:xfrm>
            <a:off x="8248662" y="28727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3 (Current)</a:t>
            </a:r>
            <a:endParaRPr lang="en-US" sz="1169" dirty="0"/>
          </a:p>
        </p:txBody>
      </p:sp>
      <p:sp>
        <p:nvSpPr>
          <p:cNvPr id="30" name="Text 8"/>
          <p:cNvSpPr/>
          <p:nvPr/>
        </p:nvSpPr>
        <p:spPr>
          <a:xfrm>
            <a:off x="8248662" y="3689409"/>
            <a:ext cx="2583740"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Version 3 (Noncurrent)</a:t>
            </a:r>
            <a:endParaRPr lang="en-US" sz="1169" dirty="0"/>
          </a:p>
        </p:txBody>
      </p:sp>
      <p:sp>
        <p:nvSpPr>
          <p:cNvPr id="31" name="Text 9"/>
          <p:cNvSpPr/>
          <p:nvPr/>
        </p:nvSpPr>
        <p:spPr>
          <a:xfrm>
            <a:off x="1002313" y="4654599"/>
            <a:ext cx="556840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Transition Noncurrent Versions</a:t>
            </a:r>
            <a:endParaRPr lang="en-US" sz="1461" dirty="0"/>
          </a:p>
        </p:txBody>
      </p:sp>
      <p:sp>
        <p:nvSpPr>
          <p:cNvPr id="32" name="Text 10"/>
          <p:cNvSpPr/>
          <p:nvPr/>
        </p:nvSpPr>
        <p:spPr>
          <a:xfrm>
            <a:off x="1002312" y="4988703"/>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Move older versions to lower-cost storage classes after specified days.</a:t>
            </a:r>
            <a:endParaRPr lang="en-US" sz="1169" dirty="0"/>
          </a:p>
        </p:txBody>
      </p:sp>
      <p:sp>
        <p:nvSpPr>
          <p:cNvPr id="33" name="Text 11"/>
          <p:cNvSpPr/>
          <p:nvPr/>
        </p:nvSpPr>
        <p:spPr>
          <a:xfrm>
            <a:off x="6579998" y="4654599"/>
            <a:ext cx="505193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Expire Noncurrent Versions</a:t>
            </a:r>
            <a:endParaRPr lang="en-US" sz="1461" dirty="0"/>
          </a:p>
        </p:txBody>
      </p:sp>
      <p:sp>
        <p:nvSpPr>
          <p:cNvPr id="34" name="Text 12"/>
          <p:cNvSpPr/>
          <p:nvPr/>
        </p:nvSpPr>
        <p:spPr>
          <a:xfrm>
            <a:off x="6579998" y="4988703"/>
            <a:ext cx="505193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Permanently delete old versions after a specified period.</a:t>
            </a:r>
            <a:endParaRPr lang="en-US" sz="116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8315483" y="3420269"/>
            <a:ext cx="1856135" cy="1856135"/>
          </a:xfrm>
          <a:prstGeom prst="rect">
            <a:avLst/>
          </a:prstGeom>
        </p:spPr>
      </p:pic>
      <p:pic>
        <p:nvPicPr>
          <p:cNvPr id="6" name="Image 4" descr="preencoded.png"/>
          <p:cNvPicPr>
            <a:picLocks noChangeAspect="1"/>
          </p:cNvPicPr>
          <p:nvPr/>
        </p:nvPicPr>
        <p:blipFill>
          <a:blip r:embed="rId7"/>
          <a:stretch>
            <a:fillRect/>
          </a:stretch>
        </p:blipFill>
        <p:spPr>
          <a:xfrm>
            <a:off x="928067" y="821680"/>
            <a:ext cx="1113681" cy="37123"/>
          </a:xfrm>
          <a:prstGeom prst="rect">
            <a:avLst/>
          </a:prstGeom>
        </p:spPr>
      </p:pic>
      <p:pic>
        <p:nvPicPr>
          <p:cNvPr id="7" name="Image 5" descr="preencoded.png"/>
          <p:cNvPicPr>
            <a:picLocks noChangeAspect="1"/>
          </p:cNvPicPr>
          <p:nvPr/>
        </p:nvPicPr>
        <p:blipFill>
          <a:blip r:embed="rId8"/>
          <a:stretch>
            <a:fillRect/>
          </a:stretch>
        </p:blipFill>
        <p:spPr>
          <a:xfrm>
            <a:off x="5568404" y="1805432"/>
            <a:ext cx="742454" cy="742454"/>
          </a:xfrm>
          <a:prstGeom prst="rect">
            <a:avLst/>
          </a:prstGeom>
        </p:spPr>
      </p:pic>
      <p:pic>
        <p:nvPicPr>
          <p:cNvPr id="8" name="Image 6" descr="preencoded.png"/>
          <p:cNvPicPr>
            <a:picLocks noChangeAspect="1"/>
          </p:cNvPicPr>
          <p:nvPr/>
        </p:nvPicPr>
        <p:blipFill>
          <a:blip r:embed="rId9"/>
          <a:stretch>
            <a:fillRect/>
          </a:stretch>
        </p:blipFill>
        <p:spPr>
          <a:xfrm>
            <a:off x="5730817" y="1991045"/>
            <a:ext cx="417630" cy="371227"/>
          </a:xfrm>
          <a:prstGeom prst="rect">
            <a:avLst/>
          </a:prstGeom>
        </p:spPr>
      </p:pic>
      <p:pic>
        <p:nvPicPr>
          <p:cNvPr id="9" name="Image 7" descr="preencoded.png"/>
          <p:cNvPicPr>
            <a:picLocks noChangeAspect="1"/>
          </p:cNvPicPr>
          <p:nvPr/>
        </p:nvPicPr>
        <p:blipFill>
          <a:blip r:embed="rId10"/>
          <a:stretch>
            <a:fillRect/>
          </a:stretch>
        </p:blipFill>
        <p:spPr>
          <a:xfrm>
            <a:off x="5382791" y="3253217"/>
            <a:ext cx="1113681" cy="37123"/>
          </a:xfrm>
          <a:prstGeom prst="rect">
            <a:avLst/>
          </a:prstGeom>
        </p:spPr>
      </p:pic>
      <p:sp>
        <p:nvSpPr>
          <p:cNvPr id="11" name="Text 0"/>
          <p:cNvSpPr/>
          <p:nvPr/>
        </p:nvSpPr>
        <p:spPr>
          <a:xfrm>
            <a:off x="742454" y="2844867"/>
            <a:ext cx="10394355" cy="1113681"/>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ui-sans-serif" pitchFamily="34" charset="0"/>
                <a:ea typeface="ui-sans-serif" pitchFamily="34" charset="-122"/>
                <a:cs typeface="ui-sans-serif" pitchFamily="34" charset="-120"/>
              </a:rPr>
              <a:t>Amazon S3 Simple Storage Service</a:t>
            </a:r>
            <a:endParaRPr lang="en-US" sz="4384"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16189"/>
          </a:xfrm>
          <a:prstGeom prst="rect">
            <a:avLst/>
          </a:prstGeom>
        </p:spPr>
      </p:pic>
      <p:pic>
        <p:nvPicPr>
          <p:cNvPr id="3" name="Image 1" descr="preencoded.png"/>
          <p:cNvPicPr>
            <a:picLocks noChangeAspect="1"/>
          </p:cNvPicPr>
          <p:nvPr/>
        </p:nvPicPr>
        <p:blipFill>
          <a:blip r:embed="rId4"/>
          <a:stretch>
            <a:fillRect/>
          </a:stretch>
        </p:blipFill>
        <p:spPr>
          <a:xfrm>
            <a:off x="445472" y="561822"/>
            <a:ext cx="278420" cy="222736"/>
          </a:xfrm>
          <a:prstGeom prst="rect">
            <a:avLst/>
          </a:prstGeom>
        </p:spPr>
      </p:pic>
      <p:pic>
        <p:nvPicPr>
          <p:cNvPr id="4" name="Image 2" descr="preencoded.png"/>
          <p:cNvPicPr>
            <a:picLocks noChangeAspect="1"/>
          </p:cNvPicPr>
          <p:nvPr/>
        </p:nvPicPr>
        <p:blipFill>
          <a:blip r:embed="rId5"/>
          <a:stretch>
            <a:fillRect/>
          </a:stretch>
        </p:blipFill>
        <p:spPr>
          <a:xfrm>
            <a:off x="445473" y="2380834"/>
            <a:ext cx="3514185" cy="2672834"/>
          </a:xfrm>
          <a:prstGeom prst="rect">
            <a:avLst/>
          </a:prstGeom>
        </p:spPr>
      </p:pic>
      <p:pic>
        <p:nvPicPr>
          <p:cNvPr id="5" name="Image 3" descr="preencoded.png"/>
          <p:cNvPicPr>
            <a:picLocks noChangeAspect="1"/>
          </p:cNvPicPr>
          <p:nvPr/>
        </p:nvPicPr>
        <p:blipFill>
          <a:blip r:embed="rId6"/>
          <a:stretch>
            <a:fillRect/>
          </a:stretch>
        </p:blipFill>
        <p:spPr>
          <a:xfrm>
            <a:off x="631086" y="2566447"/>
            <a:ext cx="213455" cy="334104"/>
          </a:xfrm>
          <a:prstGeom prst="rect">
            <a:avLst/>
          </a:prstGeom>
        </p:spPr>
      </p:pic>
      <p:pic>
        <p:nvPicPr>
          <p:cNvPr id="6" name="Image 4" descr="preencoded.png"/>
          <p:cNvPicPr>
            <a:picLocks noChangeAspect="1"/>
          </p:cNvPicPr>
          <p:nvPr/>
        </p:nvPicPr>
        <p:blipFill>
          <a:blip r:embed="rId7"/>
          <a:stretch>
            <a:fillRect/>
          </a:stretch>
        </p:blipFill>
        <p:spPr>
          <a:xfrm>
            <a:off x="631086" y="3605882"/>
            <a:ext cx="3142958" cy="1087434"/>
          </a:xfrm>
          <a:prstGeom prst="rect">
            <a:avLst/>
          </a:prstGeom>
        </p:spPr>
      </p:pic>
      <p:pic>
        <p:nvPicPr>
          <p:cNvPr id="7" name="Image 5" descr="preencoded.png"/>
          <p:cNvPicPr>
            <a:picLocks noChangeAspect="1"/>
          </p:cNvPicPr>
          <p:nvPr/>
        </p:nvPicPr>
        <p:blipFill>
          <a:blip r:embed="rId8"/>
          <a:stretch>
            <a:fillRect/>
          </a:stretch>
        </p:blipFill>
        <p:spPr>
          <a:xfrm>
            <a:off x="779577" y="3737553"/>
            <a:ext cx="824240" cy="823949"/>
          </a:xfrm>
          <a:prstGeom prst="rect">
            <a:avLst/>
          </a:prstGeom>
        </p:spPr>
      </p:pic>
      <p:pic>
        <p:nvPicPr>
          <p:cNvPr id="8" name="Image 6" descr="preencoded.png"/>
          <p:cNvPicPr>
            <a:picLocks noChangeAspect="1"/>
          </p:cNvPicPr>
          <p:nvPr/>
        </p:nvPicPr>
        <p:blipFill>
          <a:blip r:embed="rId9"/>
          <a:stretch>
            <a:fillRect/>
          </a:stretch>
        </p:blipFill>
        <p:spPr>
          <a:xfrm>
            <a:off x="1594536" y="4121685"/>
            <a:ext cx="144140" cy="18561"/>
          </a:xfrm>
          <a:prstGeom prst="rect">
            <a:avLst/>
          </a:prstGeom>
        </p:spPr>
      </p:pic>
      <p:pic>
        <p:nvPicPr>
          <p:cNvPr id="9" name="Image 7" descr="preencoded.png"/>
          <p:cNvPicPr>
            <a:picLocks noChangeAspect="1"/>
          </p:cNvPicPr>
          <p:nvPr/>
        </p:nvPicPr>
        <p:blipFill>
          <a:blip r:embed="rId10"/>
          <a:stretch>
            <a:fillRect/>
          </a:stretch>
        </p:blipFill>
        <p:spPr>
          <a:xfrm>
            <a:off x="1729396" y="3717250"/>
            <a:ext cx="955475" cy="864698"/>
          </a:xfrm>
          <a:prstGeom prst="rect">
            <a:avLst/>
          </a:prstGeom>
        </p:spPr>
      </p:pic>
      <p:pic>
        <p:nvPicPr>
          <p:cNvPr id="10" name="Image 8" descr="preencoded.png"/>
          <p:cNvPicPr>
            <a:picLocks noChangeAspect="1"/>
          </p:cNvPicPr>
          <p:nvPr/>
        </p:nvPicPr>
        <p:blipFill>
          <a:blip r:embed="rId11"/>
          <a:stretch>
            <a:fillRect/>
          </a:stretch>
        </p:blipFill>
        <p:spPr>
          <a:xfrm>
            <a:off x="2675590" y="4121685"/>
            <a:ext cx="144140" cy="18561"/>
          </a:xfrm>
          <a:prstGeom prst="rect">
            <a:avLst/>
          </a:prstGeom>
        </p:spPr>
      </p:pic>
      <p:pic>
        <p:nvPicPr>
          <p:cNvPr id="11" name="Image 9" descr="preencoded.png"/>
          <p:cNvPicPr>
            <a:picLocks noChangeAspect="1"/>
          </p:cNvPicPr>
          <p:nvPr/>
        </p:nvPicPr>
        <p:blipFill>
          <a:blip r:embed="rId12"/>
          <a:stretch>
            <a:fillRect/>
          </a:stretch>
        </p:blipFill>
        <p:spPr>
          <a:xfrm>
            <a:off x="2810449" y="3737553"/>
            <a:ext cx="815249" cy="823949"/>
          </a:xfrm>
          <a:prstGeom prst="rect">
            <a:avLst/>
          </a:prstGeom>
        </p:spPr>
      </p:pic>
      <p:pic>
        <p:nvPicPr>
          <p:cNvPr id="12" name="Image 10" descr="preencoded.png"/>
          <p:cNvPicPr>
            <a:picLocks noChangeAspect="1"/>
          </p:cNvPicPr>
          <p:nvPr/>
        </p:nvPicPr>
        <p:blipFill>
          <a:blip r:embed="rId13"/>
          <a:stretch>
            <a:fillRect/>
          </a:stretch>
        </p:blipFill>
        <p:spPr>
          <a:xfrm>
            <a:off x="4182393" y="2380834"/>
            <a:ext cx="3514331" cy="2672834"/>
          </a:xfrm>
          <a:prstGeom prst="rect">
            <a:avLst/>
          </a:prstGeom>
        </p:spPr>
      </p:pic>
      <p:pic>
        <p:nvPicPr>
          <p:cNvPr id="13" name="Image 11" descr="preencoded.png"/>
          <p:cNvPicPr>
            <a:picLocks noChangeAspect="1"/>
          </p:cNvPicPr>
          <p:nvPr/>
        </p:nvPicPr>
        <p:blipFill>
          <a:blip r:embed="rId14"/>
          <a:stretch>
            <a:fillRect/>
          </a:stretch>
        </p:blipFill>
        <p:spPr>
          <a:xfrm>
            <a:off x="4368007" y="2566447"/>
            <a:ext cx="241298" cy="334104"/>
          </a:xfrm>
          <a:prstGeom prst="rect">
            <a:avLst/>
          </a:prstGeom>
        </p:spPr>
      </p:pic>
      <p:pic>
        <p:nvPicPr>
          <p:cNvPr id="14" name="Image 12" descr="preencoded.png"/>
          <p:cNvPicPr>
            <a:picLocks noChangeAspect="1"/>
          </p:cNvPicPr>
          <p:nvPr/>
        </p:nvPicPr>
        <p:blipFill>
          <a:blip r:embed="rId15"/>
          <a:stretch>
            <a:fillRect/>
          </a:stretch>
        </p:blipFill>
        <p:spPr>
          <a:xfrm>
            <a:off x="4368007" y="3643005"/>
            <a:ext cx="148491" cy="148491"/>
          </a:xfrm>
          <a:prstGeom prst="rect">
            <a:avLst/>
          </a:prstGeom>
        </p:spPr>
      </p:pic>
      <p:pic>
        <p:nvPicPr>
          <p:cNvPr id="15" name="Image 13" descr="preencoded.png"/>
          <p:cNvPicPr>
            <a:picLocks noChangeAspect="1"/>
          </p:cNvPicPr>
          <p:nvPr/>
        </p:nvPicPr>
        <p:blipFill>
          <a:blip r:embed="rId15"/>
          <a:stretch>
            <a:fillRect/>
          </a:stretch>
        </p:blipFill>
        <p:spPr>
          <a:xfrm>
            <a:off x="4368007" y="4162723"/>
            <a:ext cx="148491" cy="148491"/>
          </a:xfrm>
          <a:prstGeom prst="rect">
            <a:avLst/>
          </a:prstGeom>
        </p:spPr>
      </p:pic>
      <p:pic>
        <p:nvPicPr>
          <p:cNvPr id="16" name="Image 14" descr="preencoded.png"/>
          <p:cNvPicPr>
            <a:picLocks noChangeAspect="1"/>
          </p:cNvPicPr>
          <p:nvPr/>
        </p:nvPicPr>
        <p:blipFill>
          <a:blip r:embed="rId15"/>
          <a:stretch>
            <a:fillRect/>
          </a:stretch>
        </p:blipFill>
        <p:spPr>
          <a:xfrm>
            <a:off x="4368007" y="4682441"/>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7919460" y="2380834"/>
            <a:ext cx="3514185" cy="2672834"/>
          </a:xfrm>
          <a:prstGeom prst="rect">
            <a:avLst/>
          </a:prstGeom>
        </p:spPr>
      </p:pic>
      <p:pic>
        <p:nvPicPr>
          <p:cNvPr id="18" name="Image 16" descr="preencoded.png"/>
          <p:cNvPicPr>
            <a:picLocks noChangeAspect="1"/>
          </p:cNvPicPr>
          <p:nvPr/>
        </p:nvPicPr>
        <p:blipFill>
          <a:blip r:embed="rId17"/>
          <a:stretch>
            <a:fillRect/>
          </a:stretch>
        </p:blipFill>
        <p:spPr>
          <a:xfrm>
            <a:off x="8105073" y="2566447"/>
            <a:ext cx="352666" cy="334104"/>
          </a:xfrm>
          <a:prstGeom prst="rect">
            <a:avLst/>
          </a:prstGeom>
        </p:spPr>
      </p:pic>
      <p:pic>
        <p:nvPicPr>
          <p:cNvPr id="19" name="Image 17" descr="preencoded.png"/>
          <p:cNvPicPr>
            <a:picLocks noChangeAspect="1"/>
          </p:cNvPicPr>
          <p:nvPr/>
        </p:nvPicPr>
        <p:blipFill>
          <a:blip r:embed="rId18"/>
          <a:stretch>
            <a:fillRect/>
          </a:stretch>
        </p:blipFill>
        <p:spPr>
          <a:xfrm>
            <a:off x="8105073" y="3643005"/>
            <a:ext cx="148491" cy="148491"/>
          </a:xfrm>
          <a:prstGeom prst="rect">
            <a:avLst/>
          </a:prstGeom>
        </p:spPr>
      </p:pic>
      <p:pic>
        <p:nvPicPr>
          <p:cNvPr id="20" name="Image 18" descr="preencoded.png"/>
          <p:cNvPicPr>
            <a:picLocks noChangeAspect="1"/>
          </p:cNvPicPr>
          <p:nvPr/>
        </p:nvPicPr>
        <p:blipFill>
          <a:blip r:embed="rId18"/>
          <a:stretch>
            <a:fillRect/>
          </a:stretch>
        </p:blipFill>
        <p:spPr>
          <a:xfrm>
            <a:off x="8105073" y="3939987"/>
            <a:ext cx="148491" cy="148491"/>
          </a:xfrm>
          <a:prstGeom prst="rect">
            <a:avLst/>
          </a:prstGeom>
        </p:spPr>
      </p:pic>
      <p:pic>
        <p:nvPicPr>
          <p:cNvPr id="21" name="Image 19" descr="preencoded.png"/>
          <p:cNvPicPr>
            <a:picLocks noChangeAspect="1"/>
          </p:cNvPicPr>
          <p:nvPr/>
        </p:nvPicPr>
        <p:blipFill>
          <a:blip r:embed="rId18"/>
          <a:stretch>
            <a:fillRect/>
          </a:stretch>
        </p:blipFill>
        <p:spPr>
          <a:xfrm>
            <a:off x="8105073" y="4459704"/>
            <a:ext cx="148491" cy="148491"/>
          </a:xfrm>
          <a:prstGeom prst="rect">
            <a:avLst/>
          </a:prstGeom>
        </p:spPr>
      </p:pic>
      <p:pic>
        <p:nvPicPr>
          <p:cNvPr id="22" name="Image 20" descr="preencoded.png"/>
          <p:cNvPicPr>
            <a:picLocks noChangeAspect="1"/>
          </p:cNvPicPr>
          <p:nvPr/>
        </p:nvPicPr>
        <p:blipFill>
          <a:blip r:embed="rId19"/>
          <a:stretch>
            <a:fillRect/>
          </a:stretch>
        </p:blipFill>
        <p:spPr>
          <a:xfrm>
            <a:off x="445472" y="5202159"/>
            <a:ext cx="5382791" cy="1039435"/>
          </a:xfrm>
          <a:prstGeom prst="rect">
            <a:avLst/>
          </a:prstGeom>
        </p:spPr>
      </p:pic>
      <p:pic>
        <p:nvPicPr>
          <p:cNvPr id="23" name="Image 21" descr="preencoded.png"/>
          <p:cNvPicPr>
            <a:picLocks noChangeAspect="1"/>
          </p:cNvPicPr>
          <p:nvPr/>
        </p:nvPicPr>
        <p:blipFill>
          <a:blip r:embed="rId20"/>
          <a:stretch>
            <a:fillRect/>
          </a:stretch>
        </p:blipFill>
        <p:spPr>
          <a:xfrm>
            <a:off x="631086" y="5387772"/>
            <a:ext cx="194894" cy="296982"/>
          </a:xfrm>
          <a:prstGeom prst="rect">
            <a:avLst/>
          </a:prstGeom>
        </p:spPr>
      </p:pic>
      <p:pic>
        <p:nvPicPr>
          <p:cNvPr id="24" name="Image 22" descr="preencoded.png"/>
          <p:cNvPicPr>
            <a:picLocks noChangeAspect="1"/>
          </p:cNvPicPr>
          <p:nvPr/>
        </p:nvPicPr>
        <p:blipFill>
          <a:blip r:embed="rId21"/>
          <a:stretch>
            <a:fillRect/>
          </a:stretch>
        </p:blipFill>
        <p:spPr>
          <a:xfrm>
            <a:off x="6050999" y="5202159"/>
            <a:ext cx="5382791" cy="1039435"/>
          </a:xfrm>
          <a:prstGeom prst="rect">
            <a:avLst/>
          </a:prstGeom>
        </p:spPr>
      </p:pic>
      <p:pic>
        <p:nvPicPr>
          <p:cNvPr id="25" name="Image 23" descr="preencoded.png"/>
          <p:cNvPicPr>
            <a:picLocks noChangeAspect="1"/>
          </p:cNvPicPr>
          <p:nvPr/>
        </p:nvPicPr>
        <p:blipFill>
          <a:blip r:embed="rId22"/>
          <a:stretch>
            <a:fillRect/>
          </a:stretch>
        </p:blipFill>
        <p:spPr>
          <a:xfrm>
            <a:off x="6236613" y="5387772"/>
            <a:ext cx="222736" cy="296982"/>
          </a:xfrm>
          <a:prstGeom prst="rect">
            <a:avLst/>
          </a:prstGeom>
        </p:spPr>
      </p:pic>
      <p:sp>
        <p:nvSpPr>
          <p:cNvPr id="26" name="Text 0"/>
          <p:cNvSpPr/>
          <p:nvPr/>
        </p:nvSpPr>
        <p:spPr>
          <a:xfrm>
            <a:off x="798138" y="524699"/>
            <a:ext cx="20900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Amazon S3</a:t>
            </a:r>
            <a:endParaRPr lang="en-US" sz="1754" dirty="0"/>
          </a:p>
        </p:txBody>
      </p:sp>
      <p:sp>
        <p:nvSpPr>
          <p:cNvPr id="27" name="Text 1"/>
          <p:cNvSpPr/>
          <p:nvPr/>
        </p:nvSpPr>
        <p:spPr>
          <a:xfrm>
            <a:off x="445472" y="1044416"/>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Cases</a:t>
            </a:r>
            <a:endParaRPr lang="en-US" sz="2631" dirty="0"/>
          </a:p>
        </p:txBody>
      </p:sp>
      <p:sp>
        <p:nvSpPr>
          <p:cNvPr id="28" name="Text 2"/>
          <p:cNvSpPr/>
          <p:nvPr/>
        </p:nvSpPr>
        <p:spPr>
          <a:xfrm>
            <a:off x="445472" y="1638379"/>
            <a:ext cx="10988318"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Lifecycle Rules provide significant benefits across various scenarios, automating data management and optimizing costs.</a:t>
            </a:r>
            <a:endParaRPr lang="en-US" sz="1461" dirty="0"/>
          </a:p>
        </p:txBody>
      </p:sp>
      <p:sp>
        <p:nvSpPr>
          <p:cNvPr id="29" name="Text 3"/>
          <p:cNvSpPr/>
          <p:nvPr/>
        </p:nvSpPr>
        <p:spPr>
          <a:xfrm>
            <a:off x="993032" y="2566447"/>
            <a:ext cx="217150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Log Management</a:t>
            </a:r>
            <a:endParaRPr lang="en-US" sz="1461" dirty="0"/>
          </a:p>
        </p:txBody>
      </p:sp>
      <p:sp>
        <p:nvSpPr>
          <p:cNvPr id="30" name="Text 4"/>
          <p:cNvSpPr/>
          <p:nvPr/>
        </p:nvSpPr>
        <p:spPr>
          <a:xfrm>
            <a:off x="631086" y="3011920"/>
            <a:ext cx="314295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 log file storage optimization based on access patterns.</a:t>
            </a:r>
            <a:endParaRPr lang="en-US" sz="1169" dirty="0"/>
          </a:p>
        </p:txBody>
      </p:sp>
      <p:sp>
        <p:nvSpPr>
          <p:cNvPr id="31" name="Text 5"/>
          <p:cNvSpPr/>
          <p:nvPr/>
        </p:nvSpPr>
        <p:spPr>
          <a:xfrm>
            <a:off x="890945" y="3737553"/>
            <a:ext cx="824240" cy="823949"/>
          </a:xfrm>
          <a:prstGeom prst="rect">
            <a:avLst/>
          </a:prstGeom>
          <a:noFill/>
          <a:ln/>
        </p:spPr>
        <p:txBody>
          <a:bodyPr vert="horz" wrap="square" lIns="0" tIns="0" rIns="0" bIns="0" rtlCol="0" anchor="t"/>
          <a:lstStyle/>
          <a:p>
            <a:pPr>
              <a:lnSpc>
                <a:spcPts val="1491"/>
              </a:lnSpc>
            </a:pPr>
            <a:r>
              <a:rPr lang="en-US" sz="994" dirty="0">
                <a:solidFill>
                  <a:srgbClr val="1E40AF"/>
                </a:solidFill>
                <a:latin typeface="ui-sans-serif" pitchFamily="34" charset="0"/>
                <a:ea typeface="ui-sans-serif" pitchFamily="34" charset="-122"/>
                <a:cs typeface="ui-sans-serif" pitchFamily="34" charset="-120"/>
              </a:rPr>
              <a:t>S3 Standard</a:t>
            </a:r>
          </a:p>
          <a:p>
            <a:pPr>
              <a:lnSpc>
                <a:spcPts val="1491"/>
              </a:lnSpc>
            </a:pPr>
            <a:r>
              <a:rPr lang="en-US" sz="877" b="1" dirty="0">
                <a:solidFill>
                  <a:srgbClr val="1E40AF"/>
                </a:solidFill>
                <a:latin typeface="ui-sans-serif" pitchFamily="34" charset="0"/>
                <a:ea typeface="ui-sans-serif" pitchFamily="34" charset="-122"/>
                <a:cs typeface="ui-sans-serif" pitchFamily="34" charset="-120"/>
              </a:rPr>
              <a:t>0-30 days</a:t>
            </a:r>
            <a:endParaRPr lang="en-US" sz="994" dirty="0"/>
          </a:p>
        </p:txBody>
      </p:sp>
      <p:sp>
        <p:nvSpPr>
          <p:cNvPr id="32" name="Text 6"/>
          <p:cNvSpPr/>
          <p:nvPr/>
        </p:nvSpPr>
        <p:spPr>
          <a:xfrm>
            <a:off x="1840764" y="3717250"/>
            <a:ext cx="955475" cy="864698"/>
          </a:xfrm>
          <a:prstGeom prst="rect">
            <a:avLst/>
          </a:prstGeom>
          <a:noFill/>
          <a:ln/>
        </p:spPr>
        <p:txBody>
          <a:bodyPr vert="horz" wrap="square" lIns="0" tIns="0" rIns="0" bIns="0" rtlCol="0" anchor="t"/>
          <a:lstStyle/>
          <a:p>
            <a:pPr>
              <a:lnSpc>
                <a:spcPts val="1491"/>
              </a:lnSpc>
            </a:pPr>
            <a:r>
              <a:rPr lang="en-US" sz="994" dirty="0">
                <a:solidFill>
                  <a:srgbClr val="166534"/>
                </a:solidFill>
                <a:latin typeface="ui-sans-serif" pitchFamily="34" charset="0"/>
                <a:ea typeface="ui-sans-serif" pitchFamily="34" charset="-122"/>
                <a:cs typeface="ui-sans-serif" pitchFamily="34" charset="-120"/>
              </a:rPr>
              <a:t>S3 Standard-IA</a:t>
            </a:r>
          </a:p>
          <a:p>
            <a:pPr>
              <a:lnSpc>
                <a:spcPts val="1491"/>
              </a:lnSpc>
            </a:pPr>
            <a:r>
              <a:rPr lang="en-US" sz="877" b="1" dirty="0">
                <a:solidFill>
                  <a:srgbClr val="166534"/>
                </a:solidFill>
                <a:latin typeface="ui-sans-serif" pitchFamily="34" charset="0"/>
                <a:ea typeface="ui-sans-serif" pitchFamily="34" charset="-122"/>
                <a:cs typeface="ui-sans-serif" pitchFamily="34" charset="-120"/>
              </a:rPr>
              <a:t>30-90 days</a:t>
            </a:r>
            <a:endParaRPr lang="en-US" sz="994" dirty="0"/>
          </a:p>
        </p:txBody>
      </p:sp>
      <p:sp>
        <p:nvSpPr>
          <p:cNvPr id="33" name="Text 7"/>
          <p:cNvSpPr/>
          <p:nvPr/>
        </p:nvSpPr>
        <p:spPr>
          <a:xfrm>
            <a:off x="2921817" y="3737553"/>
            <a:ext cx="815249" cy="823949"/>
          </a:xfrm>
          <a:prstGeom prst="rect">
            <a:avLst/>
          </a:prstGeom>
          <a:noFill/>
          <a:ln/>
        </p:spPr>
        <p:txBody>
          <a:bodyPr vert="horz" wrap="square" lIns="0" tIns="0" rIns="0" bIns="0" rtlCol="0" anchor="t"/>
          <a:lstStyle/>
          <a:p>
            <a:pPr>
              <a:lnSpc>
                <a:spcPts val="1491"/>
              </a:lnSpc>
            </a:pPr>
            <a:r>
              <a:rPr lang="en-US" sz="994" dirty="0">
                <a:solidFill>
                  <a:srgbClr val="854D0E"/>
                </a:solidFill>
                <a:latin typeface="ui-sans-serif" pitchFamily="34" charset="0"/>
                <a:ea typeface="ui-sans-serif" pitchFamily="34" charset="-122"/>
                <a:cs typeface="ui-sans-serif" pitchFamily="34" charset="-120"/>
              </a:rPr>
              <a:t>S3 Glacier</a:t>
            </a:r>
          </a:p>
          <a:p>
            <a:pPr>
              <a:lnSpc>
                <a:spcPts val="1491"/>
              </a:lnSpc>
            </a:pPr>
            <a:r>
              <a:rPr lang="en-US" sz="877" b="1" dirty="0">
                <a:solidFill>
                  <a:srgbClr val="854D0E"/>
                </a:solidFill>
                <a:latin typeface="ui-sans-serif" pitchFamily="34" charset="0"/>
                <a:ea typeface="ui-sans-serif" pitchFamily="34" charset="-122"/>
                <a:cs typeface="ui-sans-serif" pitchFamily="34" charset="-120"/>
              </a:rPr>
              <a:t>90-365 days</a:t>
            </a:r>
            <a:endParaRPr lang="en-US" sz="994" dirty="0"/>
          </a:p>
        </p:txBody>
      </p:sp>
      <p:sp>
        <p:nvSpPr>
          <p:cNvPr id="34" name="Text 8"/>
          <p:cNvSpPr/>
          <p:nvPr/>
        </p:nvSpPr>
        <p:spPr>
          <a:xfrm>
            <a:off x="4757796" y="2566447"/>
            <a:ext cx="222892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Backup Retention</a:t>
            </a:r>
            <a:endParaRPr lang="en-US" sz="1461" dirty="0"/>
          </a:p>
        </p:txBody>
      </p:sp>
      <p:sp>
        <p:nvSpPr>
          <p:cNvPr id="35" name="Text 9"/>
          <p:cNvSpPr/>
          <p:nvPr/>
        </p:nvSpPr>
        <p:spPr>
          <a:xfrm>
            <a:off x="4368007" y="3011920"/>
            <a:ext cx="314310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Implement automated backup strategies with varying retention periods.</a:t>
            </a:r>
            <a:endParaRPr lang="en-US" sz="1169" dirty="0"/>
          </a:p>
        </p:txBody>
      </p:sp>
      <p:sp>
        <p:nvSpPr>
          <p:cNvPr id="36" name="Text 10"/>
          <p:cNvSpPr/>
          <p:nvPr/>
        </p:nvSpPr>
        <p:spPr>
          <a:xfrm>
            <a:off x="4590743" y="3605883"/>
            <a:ext cx="29203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Short-term backups in standard storage</a:t>
            </a:r>
            <a:endParaRPr lang="en-US" sz="1169" dirty="0"/>
          </a:p>
        </p:txBody>
      </p:sp>
      <p:sp>
        <p:nvSpPr>
          <p:cNvPr id="37" name="Text 11"/>
          <p:cNvSpPr/>
          <p:nvPr/>
        </p:nvSpPr>
        <p:spPr>
          <a:xfrm>
            <a:off x="4590743" y="4125600"/>
            <a:ext cx="29203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Long-term backups in cheaper archive storage</a:t>
            </a:r>
            <a:endParaRPr lang="en-US" sz="1169" dirty="0"/>
          </a:p>
        </p:txBody>
      </p:sp>
      <p:sp>
        <p:nvSpPr>
          <p:cNvPr id="38" name="Text 12"/>
          <p:cNvSpPr/>
          <p:nvPr/>
        </p:nvSpPr>
        <p:spPr>
          <a:xfrm>
            <a:off x="4590743" y="4645318"/>
            <a:ext cx="349626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Automated cleanup of expired backups</a:t>
            </a:r>
            <a:endParaRPr lang="en-US" sz="1169" dirty="0"/>
          </a:p>
        </p:txBody>
      </p:sp>
      <p:sp>
        <p:nvSpPr>
          <p:cNvPr id="39" name="Text 13"/>
          <p:cNvSpPr/>
          <p:nvPr/>
        </p:nvSpPr>
        <p:spPr>
          <a:xfrm>
            <a:off x="8606230" y="2566447"/>
            <a:ext cx="145283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Compliance</a:t>
            </a:r>
            <a:endParaRPr lang="en-US" sz="1461" dirty="0"/>
          </a:p>
        </p:txBody>
      </p:sp>
      <p:sp>
        <p:nvSpPr>
          <p:cNvPr id="40" name="Text 14"/>
          <p:cNvSpPr/>
          <p:nvPr/>
        </p:nvSpPr>
        <p:spPr>
          <a:xfrm>
            <a:off x="8105074" y="3011920"/>
            <a:ext cx="314295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Meet regulatory requirements for data retention and storage.</a:t>
            </a:r>
            <a:endParaRPr lang="en-US" sz="1169" dirty="0"/>
          </a:p>
        </p:txBody>
      </p:sp>
      <p:sp>
        <p:nvSpPr>
          <p:cNvPr id="41" name="Text 15"/>
          <p:cNvSpPr/>
          <p:nvPr/>
        </p:nvSpPr>
        <p:spPr>
          <a:xfrm>
            <a:off x="8327810" y="3605883"/>
            <a:ext cx="348599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Automated data lifecycle management</a:t>
            </a:r>
            <a:endParaRPr lang="en-US" sz="1169" dirty="0"/>
          </a:p>
        </p:txBody>
      </p:sp>
      <p:sp>
        <p:nvSpPr>
          <p:cNvPr id="42" name="Text 16"/>
          <p:cNvSpPr/>
          <p:nvPr/>
        </p:nvSpPr>
        <p:spPr>
          <a:xfrm>
            <a:off x="8327810" y="3902864"/>
            <a:ext cx="292022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Retention policies based on data sensitivity</a:t>
            </a:r>
            <a:endParaRPr lang="en-US" sz="1169" dirty="0"/>
          </a:p>
        </p:txBody>
      </p:sp>
      <p:sp>
        <p:nvSpPr>
          <p:cNvPr id="43" name="Text 17"/>
          <p:cNvSpPr/>
          <p:nvPr/>
        </p:nvSpPr>
        <p:spPr>
          <a:xfrm>
            <a:off x="8327809" y="4422582"/>
            <a:ext cx="317868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Automated deletion of expired data</a:t>
            </a:r>
            <a:endParaRPr lang="en-US" sz="1169" dirty="0"/>
          </a:p>
        </p:txBody>
      </p:sp>
      <p:sp>
        <p:nvSpPr>
          <p:cNvPr id="44" name="Text 18"/>
          <p:cNvSpPr/>
          <p:nvPr/>
        </p:nvSpPr>
        <p:spPr>
          <a:xfrm>
            <a:off x="937348" y="5387772"/>
            <a:ext cx="4705302"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Development &amp; Testing</a:t>
            </a:r>
            <a:endParaRPr lang="en-US" sz="1315" dirty="0"/>
          </a:p>
        </p:txBody>
      </p:sp>
      <p:sp>
        <p:nvSpPr>
          <p:cNvPr id="45" name="Text 19"/>
          <p:cNvSpPr/>
          <p:nvPr/>
        </p:nvSpPr>
        <p:spPr>
          <a:xfrm>
            <a:off x="937348" y="5684753"/>
            <a:ext cx="4705302"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Automate testing data lifecycle, moving infrequently accessed code artifacts to cheaper storage.</a:t>
            </a:r>
            <a:endParaRPr lang="en-US" sz="1023" dirty="0"/>
          </a:p>
        </p:txBody>
      </p:sp>
      <p:sp>
        <p:nvSpPr>
          <p:cNvPr id="46" name="Text 20"/>
          <p:cNvSpPr/>
          <p:nvPr/>
        </p:nvSpPr>
        <p:spPr>
          <a:xfrm>
            <a:off x="6570717" y="5387772"/>
            <a:ext cx="467746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Media Content</a:t>
            </a:r>
            <a:endParaRPr lang="en-US" sz="1315" dirty="0"/>
          </a:p>
        </p:txBody>
      </p:sp>
      <p:sp>
        <p:nvSpPr>
          <p:cNvPr id="47" name="Text 21"/>
          <p:cNvSpPr/>
          <p:nvPr/>
        </p:nvSpPr>
        <p:spPr>
          <a:xfrm>
            <a:off x="6570717" y="5684753"/>
            <a:ext cx="467746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Transition media files to lower-cost storage classes as access frequency decreases.</a:t>
            </a:r>
            <a:endParaRPr lang="en-US" sz="102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8459F-FBAC-C172-EBF8-B8D531364A75}"/>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74915EE7-0D63-580C-FC74-972BD22CF287}"/>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115152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28067" y="264840"/>
            <a:ext cx="1670521" cy="556840"/>
          </a:xfrm>
          <a:prstGeom prst="rect">
            <a:avLst/>
          </a:prstGeom>
        </p:spPr>
      </p:pic>
      <p:pic>
        <p:nvPicPr>
          <p:cNvPr id="4" name="Image 2" descr="preencoded.png"/>
          <p:cNvPicPr>
            <a:picLocks noChangeAspect="1"/>
          </p:cNvPicPr>
          <p:nvPr/>
        </p:nvPicPr>
        <p:blipFill>
          <a:blip r:embed="rId5"/>
          <a:stretch>
            <a:fillRect/>
          </a:stretch>
        </p:blipFill>
        <p:spPr>
          <a:xfrm>
            <a:off x="2598588" y="543260"/>
            <a:ext cx="1113681" cy="371227"/>
          </a:xfrm>
          <a:prstGeom prst="rect">
            <a:avLst/>
          </a:prstGeom>
        </p:spPr>
      </p:pic>
      <p:pic>
        <p:nvPicPr>
          <p:cNvPr id="5" name="Image 3" descr="preencoded.png"/>
          <p:cNvPicPr>
            <a:picLocks noChangeAspect="1"/>
          </p:cNvPicPr>
          <p:nvPr/>
        </p:nvPicPr>
        <p:blipFill>
          <a:blip r:embed="rId6"/>
          <a:stretch>
            <a:fillRect/>
          </a:stretch>
        </p:blipFill>
        <p:spPr>
          <a:xfrm>
            <a:off x="8631026" y="357646"/>
            <a:ext cx="1392101" cy="464034"/>
          </a:xfrm>
          <a:prstGeom prst="rect">
            <a:avLst/>
          </a:prstGeom>
        </p:spPr>
      </p:pic>
      <p:pic>
        <p:nvPicPr>
          <p:cNvPr id="6" name="Image 4" descr="preencoded.png"/>
          <p:cNvPicPr>
            <a:picLocks noChangeAspect="1"/>
          </p:cNvPicPr>
          <p:nvPr/>
        </p:nvPicPr>
        <p:blipFill>
          <a:blip r:embed="rId7"/>
          <a:stretch>
            <a:fillRect/>
          </a:stretch>
        </p:blipFill>
        <p:spPr>
          <a:xfrm>
            <a:off x="4751705" y="3327462"/>
            <a:ext cx="2375853" cy="593963"/>
          </a:xfrm>
          <a:prstGeom prst="rect">
            <a:avLst/>
          </a:prstGeom>
        </p:spPr>
      </p:pic>
      <p:pic>
        <p:nvPicPr>
          <p:cNvPr id="7" name="Image 5" descr="preencoded.png"/>
          <p:cNvPicPr>
            <a:picLocks noChangeAspect="1"/>
          </p:cNvPicPr>
          <p:nvPr/>
        </p:nvPicPr>
        <p:blipFill>
          <a:blip r:embed="rId8"/>
          <a:stretch>
            <a:fillRect/>
          </a:stretch>
        </p:blipFill>
        <p:spPr>
          <a:xfrm>
            <a:off x="6533594" y="3921425"/>
            <a:ext cx="18561" cy="371227"/>
          </a:xfrm>
          <a:prstGeom prst="rect">
            <a:avLst/>
          </a:prstGeom>
        </p:spPr>
      </p:pic>
      <p:pic>
        <p:nvPicPr>
          <p:cNvPr id="8" name="Image 6" descr="preencoded.png"/>
          <p:cNvPicPr>
            <a:picLocks noChangeAspect="1"/>
          </p:cNvPicPr>
          <p:nvPr/>
        </p:nvPicPr>
        <p:blipFill>
          <a:blip r:embed="rId9"/>
          <a:stretch>
            <a:fillRect/>
          </a:stretch>
        </p:blipFill>
        <p:spPr>
          <a:xfrm>
            <a:off x="5345668" y="4069916"/>
            <a:ext cx="1187926" cy="445472"/>
          </a:xfrm>
          <a:prstGeom prst="rect">
            <a:avLst/>
          </a:prstGeom>
        </p:spPr>
      </p:pic>
      <p:pic>
        <p:nvPicPr>
          <p:cNvPr id="9" name="Image 7" descr="preencoded.png"/>
          <p:cNvPicPr>
            <a:picLocks noChangeAspect="1"/>
          </p:cNvPicPr>
          <p:nvPr/>
        </p:nvPicPr>
        <p:blipFill>
          <a:blip r:embed="rId10"/>
          <a:stretch>
            <a:fillRect/>
          </a:stretch>
        </p:blipFill>
        <p:spPr>
          <a:xfrm>
            <a:off x="5569274" y="4218407"/>
            <a:ext cx="148491" cy="148491"/>
          </a:xfrm>
          <a:prstGeom prst="rect">
            <a:avLst/>
          </a:prstGeom>
        </p:spPr>
      </p:pic>
      <p:pic>
        <p:nvPicPr>
          <p:cNvPr id="10" name="Image 8" descr="preencoded.png"/>
          <p:cNvPicPr>
            <a:picLocks noChangeAspect="1"/>
          </p:cNvPicPr>
          <p:nvPr/>
        </p:nvPicPr>
        <p:blipFill>
          <a:blip r:embed="rId11"/>
          <a:stretch>
            <a:fillRect/>
          </a:stretch>
        </p:blipFill>
        <p:spPr>
          <a:xfrm>
            <a:off x="5976754" y="3605882"/>
            <a:ext cx="111368" cy="148491"/>
          </a:xfrm>
          <a:prstGeom prst="rect">
            <a:avLst/>
          </a:prstGeom>
        </p:spPr>
      </p:pic>
      <p:pic>
        <p:nvPicPr>
          <p:cNvPr id="11" name="Image 9" descr="preencoded.png"/>
          <p:cNvPicPr>
            <a:picLocks noChangeAspect="1"/>
          </p:cNvPicPr>
          <p:nvPr/>
        </p:nvPicPr>
        <p:blipFill>
          <a:blip r:embed="rId12"/>
          <a:stretch>
            <a:fillRect/>
          </a:stretch>
        </p:blipFill>
        <p:spPr>
          <a:xfrm>
            <a:off x="6255174" y="3605882"/>
            <a:ext cx="167052" cy="148491"/>
          </a:xfrm>
          <a:prstGeom prst="rect">
            <a:avLst/>
          </a:prstGeom>
        </p:spPr>
      </p:pic>
      <p:pic>
        <p:nvPicPr>
          <p:cNvPr id="12" name="Image 10" descr="preencoded.png"/>
          <p:cNvPicPr>
            <a:picLocks noChangeAspect="1"/>
          </p:cNvPicPr>
          <p:nvPr/>
        </p:nvPicPr>
        <p:blipFill>
          <a:blip r:embed="rId13"/>
          <a:stretch>
            <a:fillRect/>
          </a:stretch>
        </p:blipFill>
        <p:spPr>
          <a:xfrm>
            <a:off x="6626401" y="3605882"/>
            <a:ext cx="129929" cy="148491"/>
          </a:xfrm>
          <a:prstGeom prst="rect">
            <a:avLst/>
          </a:prstGeom>
        </p:spPr>
      </p:pic>
      <p:pic>
        <p:nvPicPr>
          <p:cNvPr id="13" name="Image 11" descr="preencoded.png"/>
          <p:cNvPicPr>
            <a:picLocks noChangeAspect="1"/>
          </p:cNvPicPr>
          <p:nvPr/>
        </p:nvPicPr>
        <p:blipFill>
          <a:blip r:embed="rId14"/>
          <a:stretch>
            <a:fillRect/>
          </a:stretch>
        </p:blipFill>
        <p:spPr>
          <a:xfrm>
            <a:off x="6904821" y="3605882"/>
            <a:ext cx="148491" cy="148491"/>
          </a:xfrm>
          <a:prstGeom prst="rect">
            <a:avLst/>
          </a:prstGeom>
        </p:spPr>
      </p:pic>
      <p:pic>
        <p:nvPicPr>
          <p:cNvPr id="14" name="Image 12" descr="preencoded.png"/>
          <p:cNvPicPr>
            <a:picLocks noChangeAspect="1"/>
          </p:cNvPicPr>
          <p:nvPr/>
        </p:nvPicPr>
        <p:blipFill>
          <a:blip r:embed="rId11"/>
          <a:stretch>
            <a:fillRect/>
          </a:stretch>
        </p:blipFill>
        <p:spPr>
          <a:xfrm>
            <a:off x="7183241" y="3605882"/>
            <a:ext cx="111368" cy="148491"/>
          </a:xfrm>
          <a:prstGeom prst="rect">
            <a:avLst/>
          </a:prstGeom>
        </p:spPr>
      </p:pic>
      <p:sp>
        <p:nvSpPr>
          <p:cNvPr id="18" name="Text 0"/>
          <p:cNvSpPr/>
          <p:nvPr/>
        </p:nvSpPr>
        <p:spPr>
          <a:xfrm>
            <a:off x="730215" y="1582696"/>
            <a:ext cx="10418832"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Amazon S3 Static Website Hosting</a:t>
            </a:r>
            <a:endParaRPr lang="en-US" sz="3507" dirty="0"/>
          </a:p>
        </p:txBody>
      </p:sp>
      <p:sp>
        <p:nvSpPr>
          <p:cNvPr id="19" name="Text 1"/>
          <p:cNvSpPr/>
          <p:nvPr/>
        </p:nvSpPr>
        <p:spPr>
          <a:xfrm>
            <a:off x="1722957" y="2250904"/>
            <a:ext cx="8433349" cy="334104"/>
          </a:xfrm>
          <a:prstGeom prst="rect">
            <a:avLst/>
          </a:prstGeom>
          <a:noFill/>
          <a:ln/>
        </p:spPr>
        <p:txBody>
          <a:bodyPr vert="horz" wrap="square" lIns="0" tIns="0" rIns="0" bIns="0" rtlCol="0" anchor="t"/>
          <a:lstStyle/>
          <a:p>
            <a:pPr algn="ctr">
              <a:lnSpc>
                <a:spcPts val="2631"/>
              </a:lnSpc>
            </a:pPr>
            <a:r>
              <a:rPr lang="en-US" sz="2192" dirty="0">
                <a:solidFill>
                  <a:srgbClr val="4B5563"/>
                </a:solidFill>
                <a:latin typeface="ui-sans-serif" pitchFamily="34" charset="0"/>
                <a:ea typeface="ui-sans-serif" pitchFamily="34" charset="-122"/>
                <a:cs typeface="ui-sans-serif" pitchFamily="34" charset="-120"/>
              </a:rPr>
              <a:t>A Scalable, Cost-Effective, and Serverless Solution</a:t>
            </a:r>
            <a:endParaRPr lang="en-US" sz="2192" dirty="0"/>
          </a:p>
        </p:txBody>
      </p:sp>
      <p:sp>
        <p:nvSpPr>
          <p:cNvPr id="20" name="Text 2"/>
          <p:cNvSpPr/>
          <p:nvPr/>
        </p:nvSpPr>
        <p:spPr>
          <a:xfrm>
            <a:off x="5438315" y="3513076"/>
            <a:ext cx="1002487"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S3 Bucket</a:t>
            </a:r>
            <a:endParaRPr lang="en-US" sz="1169" dirty="0"/>
          </a:p>
        </p:txBody>
      </p:sp>
      <p:sp>
        <p:nvSpPr>
          <p:cNvPr id="21" name="Text 3"/>
          <p:cNvSpPr/>
          <p:nvPr/>
        </p:nvSpPr>
        <p:spPr>
          <a:xfrm>
            <a:off x="5740214" y="4199846"/>
            <a:ext cx="621573" cy="185613"/>
          </a:xfrm>
          <a:prstGeom prst="rect">
            <a:avLst/>
          </a:prstGeom>
          <a:noFill/>
          <a:ln/>
        </p:spPr>
        <p:txBody>
          <a:bodyPr vert="horz" wrap="square" lIns="0" tIns="0" rIns="0" bIns="0" rtlCol="0" anchor="t"/>
          <a:lstStyle/>
          <a:p>
            <a:pPr algn="ctr">
              <a:lnSpc>
                <a:spcPts val="1461"/>
              </a:lnSpc>
            </a:pPr>
            <a:r>
              <a:rPr lang="en-US" sz="1023" dirty="0">
                <a:solidFill>
                  <a:srgbClr val="FFFFFF"/>
                </a:solidFill>
                <a:latin typeface="ui-sans-serif" pitchFamily="34" charset="0"/>
                <a:ea typeface="ui-sans-serif" pitchFamily="34" charset="-122"/>
                <a:cs typeface="ui-sans-serif" pitchFamily="34" charset="-120"/>
              </a:rPr>
              <a:t>Website</a:t>
            </a:r>
            <a:endParaRPr lang="en-US" sz="102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230030"/>
            <a:ext cx="5345668" cy="2153116"/>
          </a:xfrm>
          <a:prstGeom prst="rect">
            <a:avLst/>
          </a:prstGeom>
        </p:spPr>
      </p:pic>
      <p:pic>
        <p:nvPicPr>
          <p:cNvPr id="5" name="Image 3" descr="preencoded.png"/>
          <p:cNvPicPr>
            <a:picLocks noChangeAspect="1"/>
          </p:cNvPicPr>
          <p:nvPr/>
        </p:nvPicPr>
        <p:blipFill>
          <a:blip r:embed="rId6"/>
          <a:stretch>
            <a:fillRect/>
          </a:stretch>
        </p:blipFill>
        <p:spPr>
          <a:xfrm>
            <a:off x="371227" y="3605882"/>
            <a:ext cx="5345668" cy="2227362"/>
          </a:xfrm>
          <a:prstGeom prst="rect">
            <a:avLst/>
          </a:prstGeom>
        </p:spPr>
      </p:pic>
      <p:pic>
        <p:nvPicPr>
          <p:cNvPr id="6" name="Image 4" descr="preencoded.png"/>
          <p:cNvPicPr>
            <a:picLocks noChangeAspect="1"/>
          </p:cNvPicPr>
          <p:nvPr/>
        </p:nvPicPr>
        <p:blipFill>
          <a:blip r:embed="rId7"/>
          <a:stretch>
            <a:fillRect/>
          </a:stretch>
        </p:blipFill>
        <p:spPr>
          <a:xfrm>
            <a:off x="593963" y="4274091"/>
            <a:ext cx="167052" cy="167052"/>
          </a:xfrm>
          <a:prstGeom prst="rect">
            <a:avLst/>
          </a:prstGeom>
        </p:spPr>
      </p:pic>
      <p:pic>
        <p:nvPicPr>
          <p:cNvPr id="7" name="Image 5" descr="preencoded.png"/>
          <p:cNvPicPr>
            <a:picLocks noChangeAspect="1"/>
          </p:cNvPicPr>
          <p:nvPr/>
        </p:nvPicPr>
        <p:blipFill>
          <a:blip r:embed="rId7"/>
          <a:stretch>
            <a:fillRect/>
          </a:stretch>
        </p:blipFill>
        <p:spPr>
          <a:xfrm>
            <a:off x="593963" y="4645318"/>
            <a:ext cx="167052" cy="167052"/>
          </a:xfrm>
          <a:prstGeom prst="rect">
            <a:avLst/>
          </a:prstGeom>
        </p:spPr>
      </p:pic>
      <p:pic>
        <p:nvPicPr>
          <p:cNvPr id="8" name="Image 6" descr="preencoded.png"/>
          <p:cNvPicPr>
            <a:picLocks noChangeAspect="1"/>
          </p:cNvPicPr>
          <p:nvPr/>
        </p:nvPicPr>
        <p:blipFill>
          <a:blip r:embed="rId7"/>
          <a:stretch>
            <a:fillRect/>
          </a:stretch>
        </p:blipFill>
        <p:spPr>
          <a:xfrm>
            <a:off x="593963" y="5016545"/>
            <a:ext cx="167052" cy="167052"/>
          </a:xfrm>
          <a:prstGeom prst="rect">
            <a:avLst/>
          </a:prstGeom>
        </p:spPr>
      </p:pic>
      <p:pic>
        <p:nvPicPr>
          <p:cNvPr id="9" name="Image 7" descr="preencoded.png"/>
          <p:cNvPicPr>
            <a:picLocks noChangeAspect="1"/>
          </p:cNvPicPr>
          <p:nvPr/>
        </p:nvPicPr>
        <p:blipFill>
          <a:blip r:embed="rId7"/>
          <a:stretch>
            <a:fillRect/>
          </a:stretch>
        </p:blipFill>
        <p:spPr>
          <a:xfrm>
            <a:off x="593963" y="5387772"/>
            <a:ext cx="167052" cy="167052"/>
          </a:xfrm>
          <a:prstGeom prst="rect">
            <a:avLst/>
          </a:prstGeom>
        </p:spPr>
      </p:pic>
      <p:pic>
        <p:nvPicPr>
          <p:cNvPr id="10" name="Image 8" descr="preencoded.png"/>
          <p:cNvPicPr>
            <a:picLocks noChangeAspect="1"/>
          </p:cNvPicPr>
          <p:nvPr/>
        </p:nvPicPr>
        <p:blipFill>
          <a:blip r:embed="rId8"/>
          <a:stretch>
            <a:fillRect/>
          </a:stretch>
        </p:blipFill>
        <p:spPr>
          <a:xfrm>
            <a:off x="6162367" y="1675502"/>
            <a:ext cx="2598589" cy="965190"/>
          </a:xfrm>
          <a:prstGeom prst="rect">
            <a:avLst/>
          </a:prstGeom>
        </p:spPr>
      </p:pic>
      <p:pic>
        <p:nvPicPr>
          <p:cNvPr id="11" name="Image 9" descr="preencoded.png"/>
          <p:cNvPicPr>
            <a:picLocks noChangeAspect="1"/>
          </p:cNvPicPr>
          <p:nvPr/>
        </p:nvPicPr>
        <p:blipFill>
          <a:blip r:embed="rId9"/>
          <a:stretch>
            <a:fillRect/>
          </a:stretch>
        </p:blipFill>
        <p:spPr>
          <a:xfrm>
            <a:off x="6310858" y="1879677"/>
            <a:ext cx="556840" cy="556840"/>
          </a:xfrm>
          <a:prstGeom prst="rect">
            <a:avLst/>
          </a:prstGeom>
        </p:spPr>
      </p:pic>
      <p:pic>
        <p:nvPicPr>
          <p:cNvPr id="12" name="Image 10" descr="preencoded.png"/>
          <p:cNvPicPr>
            <a:picLocks noChangeAspect="1"/>
          </p:cNvPicPr>
          <p:nvPr/>
        </p:nvPicPr>
        <p:blipFill>
          <a:blip r:embed="rId10"/>
          <a:stretch>
            <a:fillRect/>
          </a:stretch>
        </p:blipFill>
        <p:spPr>
          <a:xfrm>
            <a:off x="6477910" y="2046729"/>
            <a:ext cx="222736" cy="222736"/>
          </a:xfrm>
          <a:prstGeom prst="rect">
            <a:avLst/>
          </a:prstGeom>
        </p:spPr>
      </p:pic>
      <p:pic>
        <p:nvPicPr>
          <p:cNvPr id="13" name="Image 11" descr="preencoded.png"/>
          <p:cNvPicPr>
            <a:picLocks noChangeAspect="1"/>
          </p:cNvPicPr>
          <p:nvPr/>
        </p:nvPicPr>
        <p:blipFill>
          <a:blip r:embed="rId8"/>
          <a:stretch>
            <a:fillRect/>
          </a:stretch>
        </p:blipFill>
        <p:spPr>
          <a:xfrm>
            <a:off x="8909446" y="1675502"/>
            <a:ext cx="2598589" cy="965190"/>
          </a:xfrm>
          <a:prstGeom prst="rect">
            <a:avLst/>
          </a:prstGeom>
        </p:spPr>
      </p:pic>
      <p:pic>
        <p:nvPicPr>
          <p:cNvPr id="14" name="Image 12" descr="preencoded.png"/>
          <p:cNvPicPr>
            <a:picLocks noChangeAspect="1"/>
          </p:cNvPicPr>
          <p:nvPr/>
        </p:nvPicPr>
        <p:blipFill>
          <a:blip r:embed="rId11"/>
          <a:stretch>
            <a:fillRect/>
          </a:stretch>
        </p:blipFill>
        <p:spPr>
          <a:xfrm>
            <a:off x="9057938" y="1879677"/>
            <a:ext cx="556840" cy="556840"/>
          </a:xfrm>
          <a:prstGeom prst="rect">
            <a:avLst/>
          </a:prstGeom>
        </p:spPr>
      </p:pic>
      <p:pic>
        <p:nvPicPr>
          <p:cNvPr id="15" name="Image 13" descr="preencoded.png"/>
          <p:cNvPicPr>
            <a:picLocks noChangeAspect="1"/>
          </p:cNvPicPr>
          <p:nvPr/>
        </p:nvPicPr>
        <p:blipFill>
          <a:blip r:embed="rId12"/>
          <a:stretch>
            <a:fillRect/>
          </a:stretch>
        </p:blipFill>
        <p:spPr>
          <a:xfrm>
            <a:off x="9224990" y="2046729"/>
            <a:ext cx="222736" cy="222736"/>
          </a:xfrm>
          <a:prstGeom prst="rect">
            <a:avLst/>
          </a:prstGeom>
        </p:spPr>
      </p:pic>
      <p:pic>
        <p:nvPicPr>
          <p:cNvPr id="16" name="Image 14" descr="preencoded.png"/>
          <p:cNvPicPr>
            <a:picLocks noChangeAspect="1"/>
          </p:cNvPicPr>
          <p:nvPr/>
        </p:nvPicPr>
        <p:blipFill>
          <a:blip r:embed="rId13"/>
          <a:stretch>
            <a:fillRect/>
          </a:stretch>
        </p:blipFill>
        <p:spPr>
          <a:xfrm>
            <a:off x="6162367" y="2789183"/>
            <a:ext cx="2598589" cy="1187926"/>
          </a:xfrm>
          <a:prstGeom prst="rect">
            <a:avLst/>
          </a:prstGeom>
        </p:spPr>
      </p:pic>
      <p:pic>
        <p:nvPicPr>
          <p:cNvPr id="17" name="Image 15" descr="preencoded.png"/>
          <p:cNvPicPr>
            <a:picLocks noChangeAspect="1"/>
          </p:cNvPicPr>
          <p:nvPr/>
        </p:nvPicPr>
        <p:blipFill>
          <a:blip r:embed="rId14"/>
          <a:stretch>
            <a:fillRect/>
          </a:stretch>
        </p:blipFill>
        <p:spPr>
          <a:xfrm>
            <a:off x="6310858" y="3104726"/>
            <a:ext cx="556840" cy="556840"/>
          </a:xfrm>
          <a:prstGeom prst="rect">
            <a:avLst/>
          </a:prstGeom>
        </p:spPr>
      </p:pic>
      <p:pic>
        <p:nvPicPr>
          <p:cNvPr id="18" name="Image 16" descr="preencoded.png"/>
          <p:cNvPicPr>
            <a:picLocks noChangeAspect="1"/>
          </p:cNvPicPr>
          <p:nvPr/>
        </p:nvPicPr>
        <p:blipFill>
          <a:blip r:embed="rId15"/>
          <a:stretch>
            <a:fillRect/>
          </a:stretch>
        </p:blipFill>
        <p:spPr>
          <a:xfrm>
            <a:off x="6519674" y="3271778"/>
            <a:ext cx="139210" cy="222736"/>
          </a:xfrm>
          <a:prstGeom prst="rect">
            <a:avLst/>
          </a:prstGeom>
        </p:spPr>
      </p:pic>
      <p:pic>
        <p:nvPicPr>
          <p:cNvPr id="19" name="Image 17" descr="preencoded.png"/>
          <p:cNvPicPr>
            <a:picLocks noChangeAspect="1"/>
          </p:cNvPicPr>
          <p:nvPr/>
        </p:nvPicPr>
        <p:blipFill>
          <a:blip r:embed="rId13"/>
          <a:stretch>
            <a:fillRect/>
          </a:stretch>
        </p:blipFill>
        <p:spPr>
          <a:xfrm>
            <a:off x="8909446" y="2789183"/>
            <a:ext cx="2598589" cy="1187926"/>
          </a:xfrm>
          <a:prstGeom prst="rect">
            <a:avLst/>
          </a:prstGeom>
        </p:spPr>
      </p:pic>
      <p:pic>
        <p:nvPicPr>
          <p:cNvPr id="20" name="Image 18" descr="preencoded.png"/>
          <p:cNvPicPr>
            <a:picLocks noChangeAspect="1"/>
          </p:cNvPicPr>
          <p:nvPr/>
        </p:nvPicPr>
        <p:blipFill>
          <a:blip r:embed="rId11"/>
          <a:stretch>
            <a:fillRect/>
          </a:stretch>
        </p:blipFill>
        <p:spPr>
          <a:xfrm>
            <a:off x="9057938" y="3104726"/>
            <a:ext cx="556840" cy="556840"/>
          </a:xfrm>
          <a:prstGeom prst="rect">
            <a:avLst/>
          </a:prstGeom>
        </p:spPr>
      </p:pic>
      <p:pic>
        <p:nvPicPr>
          <p:cNvPr id="21" name="Image 19" descr="preencoded.png"/>
          <p:cNvPicPr>
            <a:picLocks noChangeAspect="1"/>
          </p:cNvPicPr>
          <p:nvPr/>
        </p:nvPicPr>
        <p:blipFill>
          <a:blip r:embed="rId16"/>
          <a:stretch>
            <a:fillRect/>
          </a:stretch>
        </p:blipFill>
        <p:spPr>
          <a:xfrm>
            <a:off x="9224990" y="3271778"/>
            <a:ext cx="222736" cy="222736"/>
          </a:xfrm>
          <a:prstGeom prst="rect">
            <a:avLst/>
          </a:prstGeom>
        </p:spPr>
      </p:pic>
      <p:pic>
        <p:nvPicPr>
          <p:cNvPr id="22" name="Image 20" descr="preencoded.png"/>
          <p:cNvPicPr>
            <a:picLocks noChangeAspect="1"/>
          </p:cNvPicPr>
          <p:nvPr/>
        </p:nvPicPr>
        <p:blipFill>
          <a:blip r:embed="rId17"/>
          <a:stretch>
            <a:fillRect/>
          </a:stretch>
        </p:blipFill>
        <p:spPr>
          <a:xfrm>
            <a:off x="6162367" y="4199846"/>
            <a:ext cx="5345668" cy="1187926"/>
          </a:xfrm>
          <a:prstGeom prst="rect">
            <a:avLst/>
          </a:prstGeom>
        </p:spPr>
      </p:pic>
      <p:pic>
        <p:nvPicPr>
          <p:cNvPr id="23" name="Image 21" descr="preencoded.png"/>
          <p:cNvPicPr>
            <a:picLocks noChangeAspect="1"/>
          </p:cNvPicPr>
          <p:nvPr/>
        </p:nvPicPr>
        <p:blipFill>
          <a:blip r:embed="rId18"/>
          <a:stretch>
            <a:fillRect/>
          </a:stretch>
        </p:blipFill>
        <p:spPr>
          <a:xfrm>
            <a:off x="6659318" y="4348336"/>
            <a:ext cx="593963" cy="593963"/>
          </a:xfrm>
          <a:prstGeom prst="rect">
            <a:avLst/>
          </a:prstGeom>
        </p:spPr>
      </p:pic>
      <p:pic>
        <p:nvPicPr>
          <p:cNvPr id="24" name="Image 22" descr="preencoded.png"/>
          <p:cNvPicPr>
            <a:picLocks noChangeAspect="1"/>
          </p:cNvPicPr>
          <p:nvPr/>
        </p:nvPicPr>
        <p:blipFill>
          <a:blip r:embed="rId19"/>
          <a:stretch>
            <a:fillRect/>
          </a:stretch>
        </p:blipFill>
        <p:spPr>
          <a:xfrm>
            <a:off x="6872774" y="4496827"/>
            <a:ext cx="167052" cy="296982"/>
          </a:xfrm>
          <a:prstGeom prst="rect">
            <a:avLst/>
          </a:prstGeom>
        </p:spPr>
      </p:pic>
      <p:pic>
        <p:nvPicPr>
          <p:cNvPr id="25" name="Image 23" descr="preencoded.png"/>
          <p:cNvPicPr>
            <a:picLocks noChangeAspect="1"/>
          </p:cNvPicPr>
          <p:nvPr/>
        </p:nvPicPr>
        <p:blipFill>
          <a:blip r:embed="rId20"/>
          <a:stretch>
            <a:fillRect/>
          </a:stretch>
        </p:blipFill>
        <p:spPr>
          <a:xfrm>
            <a:off x="7848694" y="4645318"/>
            <a:ext cx="222736" cy="296982"/>
          </a:xfrm>
          <a:prstGeom prst="rect">
            <a:avLst/>
          </a:prstGeom>
        </p:spPr>
      </p:pic>
      <p:pic>
        <p:nvPicPr>
          <p:cNvPr id="26" name="Image 24" descr="preencoded.png"/>
          <p:cNvPicPr>
            <a:picLocks noChangeAspect="1"/>
          </p:cNvPicPr>
          <p:nvPr/>
        </p:nvPicPr>
        <p:blipFill>
          <a:blip r:embed="rId21"/>
          <a:stretch>
            <a:fillRect/>
          </a:stretch>
        </p:blipFill>
        <p:spPr>
          <a:xfrm>
            <a:off x="8639873" y="4348336"/>
            <a:ext cx="593963" cy="593963"/>
          </a:xfrm>
          <a:prstGeom prst="rect">
            <a:avLst/>
          </a:prstGeom>
        </p:spPr>
      </p:pic>
      <p:pic>
        <p:nvPicPr>
          <p:cNvPr id="27" name="Image 25" descr="preencoded.png"/>
          <p:cNvPicPr>
            <a:picLocks noChangeAspect="1"/>
          </p:cNvPicPr>
          <p:nvPr/>
        </p:nvPicPr>
        <p:blipFill>
          <a:blip r:embed="rId22"/>
          <a:stretch>
            <a:fillRect/>
          </a:stretch>
        </p:blipFill>
        <p:spPr>
          <a:xfrm>
            <a:off x="8797644" y="4496827"/>
            <a:ext cx="278420" cy="296982"/>
          </a:xfrm>
          <a:prstGeom prst="rect">
            <a:avLst/>
          </a:prstGeom>
        </p:spPr>
      </p:pic>
      <p:pic>
        <p:nvPicPr>
          <p:cNvPr id="28" name="Image 26" descr="preencoded.png"/>
          <p:cNvPicPr>
            <a:picLocks noChangeAspect="1"/>
          </p:cNvPicPr>
          <p:nvPr/>
        </p:nvPicPr>
        <p:blipFill>
          <a:blip r:embed="rId20"/>
          <a:stretch>
            <a:fillRect/>
          </a:stretch>
        </p:blipFill>
        <p:spPr>
          <a:xfrm>
            <a:off x="9802277" y="4645318"/>
            <a:ext cx="222736" cy="296982"/>
          </a:xfrm>
          <a:prstGeom prst="rect">
            <a:avLst/>
          </a:prstGeom>
        </p:spPr>
      </p:pic>
      <p:pic>
        <p:nvPicPr>
          <p:cNvPr id="29" name="Image 27" descr="preencoded.png"/>
          <p:cNvPicPr>
            <a:picLocks noChangeAspect="1"/>
          </p:cNvPicPr>
          <p:nvPr/>
        </p:nvPicPr>
        <p:blipFill>
          <a:blip r:embed="rId23"/>
          <a:stretch>
            <a:fillRect/>
          </a:stretch>
        </p:blipFill>
        <p:spPr>
          <a:xfrm>
            <a:off x="10518484" y="4348336"/>
            <a:ext cx="593963" cy="593963"/>
          </a:xfrm>
          <a:prstGeom prst="rect">
            <a:avLst/>
          </a:prstGeom>
        </p:spPr>
      </p:pic>
      <p:pic>
        <p:nvPicPr>
          <p:cNvPr id="30" name="Image 28" descr="preencoded.png"/>
          <p:cNvPicPr>
            <a:picLocks noChangeAspect="1"/>
          </p:cNvPicPr>
          <p:nvPr/>
        </p:nvPicPr>
        <p:blipFill>
          <a:blip r:embed="rId24"/>
          <a:stretch>
            <a:fillRect/>
          </a:stretch>
        </p:blipFill>
        <p:spPr>
          <a:xfrm>
            <a:off x="10704097" y="4496827"/>
            <a:ext cx="222736" cy="296982"/>
          </a:xfrm>
          <a:prstGeom prst="rect">
            <a:avLst/>
          </a:prstGeom>
        </p:spPr>
      </p:pic>
      <p:sp>
        <p:nvSpPr>
          <p:cNvPr id="31"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S3 Static Website Hosting?</a:t>
            </a:r>
            <a:endParaRPr lang="en-US" sz="2631" dirty="0"/>
          </a:p>
        </p:txBody>
      </p:sp>
      <p:sp>
        <p:nvSpPr>
          <p:cNvPr id="32" name="Text 1"/>
          <p:cNvSpPr/>
          <p:nvPr/>
        </p:nvSpPr>
        <p:spPr>
          <a:xfrm>
            <a:off x="593963" y="1452766"/>
            <a:ext cx="490019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33" name="Text 2"/>
          <p:cNvSpPr/>
          <p:nvPr/>
        </p:nvSpPr>
        <p:spPr>
          <a:xfrm>
            <a:off x="593963" y="1861116"/>
            <a:ext cx="4900196" cy="1299294"/>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 scalable, cost-effective solution for hosting static websites on Amazon S3. Static websites consist of fixed content (HTML, CSS, JavaScript, images, videos) that are served directly to web browsers without requiring server-side processing.</a:t>
            </a:r>
            <a:endParaRPr lang="en-US" sz="1315" dirty="0"/>
          </a:p>
        </p:txBody>
      </p:sp>
      <p:sp>
        <p:nvSpPr>
          <p:cNvPr id="34" name="Text 3"/>
          <p:cNvSpPr/>
          <p:nvPr/>
        </p:nvSpPr>
        <p:spPr>
          <a:xfrm>
            <a:off x="593963" y="3828618"/>
            <a:ext cx="490019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How It Works</a:t>
            </a:r>
            <a:endParaRPr lang="en-US" sz="1754" dirty="0"/>
          </a:p>
        </p:txBody>
      </p:sp>
      <p:sp>
        <p:nvSpPr>
          <p:cNvPr id="35" name="Text 4"/>
          <p:cNvSpPr/>
          <p:nvPr/>
        </p:nvSpPr>
        <p:spPr>
          <a:xfrm>
            <a:off x="835260" y="4236968"/>
            <a:ext cx="511249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Each webpage is stored as an object in Amazon S3</a:t>
            </a:r>
            <a:endParaRPr lang="en-US" sz="1315" dirty="0"/>
          </a:p>
        </p:txBody>
      </p:sp>
      <p:sp>
        <p:nvSpPr>
          <p:cNvPr id="36" name="Text 5"/>
          <p:cNvSpPr/>
          <p:nvPr/>
        </p:nvSpPr>
        <p:spPr>
          <a:xfrm>
            <a:off x="835261" y="4608195"/>
            <a:ext cx="4109830"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S3 returns these files "as-is" to the client</a:t>
            </a:r>
            <a:endParaRPr lang="en-US" sz="1315" dirty="0"/>
          </a:p>
        </p:txBody>
      </p:sp>
      <p:sp>
        <p:nvSpPr>
          <p:cNvPr id="37" name="Text 6"/>
          <p:cNvSpPr/>
          <p:nvPr/>
        </p:nvSpPr>
        <p:spPr>
          <a:xfrm>
            <a:off x="835261" y="4979422"/>
            <a:ext cx="348895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No server-side processing required</a:t>
            </a:r>
            <a:endParaRPr lang="en-US" sz="1315" dirty="0"/>
          </a:p>
        </p:txBody>
      </p:sp>
      <p:sp>
        <p:nvSpPr>
          <p:cNvPr id="38" name="Text 7"/>
          <p:cNvSpPr/>
          <p:nvPr/>
        </p:nvSpPr>
        <p:spPr>
          <a:xfrm>
            <a:off x="835260" y="5350649"/>
            <a:ext cx="3623117"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Eliminates the need for web servers</a:t>
            </a:r>
            <a:endParaRPr lang="en-US" sz="1315" dirty="0"/>
          </a:p>
        </p:txBody>
      </p:sp>
      <p:sp>
        <p:nvSpPr>
          <p:cNvPr id="39" name="Text 8"/>
          <p:cNvSpPr/>
          <p:nvPr/>
        </p:nvSpPr>
        <p:spPr>
          <a:xfrm>
            <a:off x="6162367" y="1230030"/>
            <a:ext cx="534566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Features</a:t>
            </a:r>
            <a:endParaRPr lang="en-US" sz="1754" dirty="0"/>
          </a:p>
        </p:txBody>
      </p:sp>
      <p:sp>
        <p:nvSpPr>
          <p:cNvPr id="40" name="Text 9"/>
          <p:cNvSpPr/>
          <p:nvPr/>
        </p:nvSpPr>
        <p:spPr>
          <a:xfrm>
            <a:off x="6979067" y="1823993"/>
            <a:ext cx="196007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Serverless</a:t>
            </a:r>
            <a:endParaRPr lang="en-US" sz="1169" dirty="0"/>
          </a:p>
        </p:txBody>
      </p:sp>
      <p:sp>
        <p:nvSpPr>
          <p:cNvPr id="41" name="Text 10"/>
          <p:cNvSpPr/>
          <p:nvPr/>
        </p:nvSpPr>
        <p:spPr>
          <a:xfrm>
            <a:off x="6979066" y="2046729"/>
            <a:ext cx="163339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 servers to provision or manage</a:t>
            </a:r>
            <a:endParaRPr lang="en-US" sz="1169" dirty="0"/>
          </a:p>
        </p:txBody>
      </p:sp>
      <p:sp>
        <p:nvSpPr>
          <p:cNvPr id="42" name="Text 11"/>
          <p:cNvSpPr/>
          <p:nvPr/>
        </p:nvSpPr>
        <p:spPr>
          <a:xfrm>
            <a:off x="9726146" y="1823993"/>
            <a:ext cx="163339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Scalable</a:t>
            </a:r>
            <a:endParaRPr lang="en-US" sz="1169" dirty="0"/>
          </a:p>
        </p:txBody>
      </p:sp>
      <p:sp>
        <p:nvSpPr>
          <p:cNvPr id="43" name="Text 12"/>
          <p:cNvSpPr/>
          <p:nvPr/>
        </p:nvSpPr>
        <p:spPr>
          <a:xfrm>
            <a:off x="9726146" y="2046729"/>
            <a:ext cx="163339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Handles thousands of requests per second</a:t>
            </a:r>
            <a:endParaRPr lang="en-US" sz="1169" dirty="0"/>
          </a:p>
        </p:txBody>
      </p:sp>
      <p:sp>
        <p:nvSpPr>
          <p:cNvPr id="44" name="Text 13"/>
          <p:cNvSpPr/>
          <p:nvPr/>
        </p:nvSpPr>
        <p:spPr>
          <a:xfrm>
            <a:off x="6979067" y="3049042"/>
            <a:ext cx="196007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Cost-Effective</a:t>
            </a:r>
            <a:endParaRPr lang="en-US" sz="1169" dirty="0"/>
          </a:p>
        </p:txBody>
      </p:sp>
      <p:sp>
        <p:nvSpPr>
          <p:cNvPr id="45" name="Text 14"/>
          <p:cNvSpPr/>
          <p:nvPr/>
        </p:nvSpPr>
        <p:spPr>
          <a:xfrm>
            <a:off x="6979066" y="3271778"/>
            <a:ext cx="163339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Pay-as-you-go model with no upfront costs</a:t>
            </a:r>
            <a:endParaRPr lang="en-US" sz="1169" dirty="0"/>
          </a:p>
        </p:txBody>
      </p:sp>
      <p:sp>
        <p:nvSpPr>
          <p:cNvPr id="46" name="Text 15"/>
          <p:cNvSpPr/>
          <p:nvPr/>
        </p:nvSpPr>
        <p:spPr>
          <a:xfrm>
            <a:off x="9726146" y="2937674"/>
            <a:ext cx="163339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Secure</a:t>
            </a:r>
            <a:endParaRPr lang="en-US" sz="1169" dirty="0"/>
          </a:p>
        </p:txBody>
      </p:sp>
      <p:sp>
        <p:nvSpPr>
          <p:cNvPr id="47" name="Text 16"/>
          <p:cNvSpPr/>
          <p:nvPr/>
        </p:nvSpPr>
        <p:spPr>
          <a:xfrm>
            <a:off x="9726146" y="3160410"/>
            <a:ext cx="1633399"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Robust security features and access controls</a:t>
            </a:r>
            <a:endParaRPr lang="en-US" sz="1169" dirty="0"/>
          </a:p>
        </p:txBody>
      </p:sp>
      <p:sp>
        <p:nvSpPr>
          <p:cNvPr id="48" name="Text 17"/>
          <p:cNvSpPr/>
          <p:nvPr/>
        </p:nvSpPr>
        <p:spPr>
          <a:xfrm>
            <a:off x="6477750" y="5016545"/>
            <a:ext cx="957243"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Static Files</a:t>
            </a:r>
            <a:endParaRPr lang="en-US" sz="1169" dirty="0"/>
          </a:p>
        </p:txBody>
      </p:sp>
      <p:sp>
        <p:nvSpPr>
          <p:cNvPr id="49" name="Text 18"/>
          <p:cNvSpPr/>
          <p:nvPr/>
        </p:nvSpPr>
        <p:spPr>
          <a:xfrm>
            <a:off x="8490512" y="5016545"/>
            <a:ext cx="892685"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S3 Bucket</a:t>
            </a:r>
            <a:endParaRPr lang="en-US" sz="1169" dirty="0"/>
          </a:p>
        </p:txBody>
      </p:sp>
      <p:sp>
        <p:nvSpPr>
          <p:cNvPr id="50" name="Text 19"/>
          <p:cNvSpPr/>
          <p:nvPr/>
        </p:nvSpPr>
        <p:spPr>
          <a:xfrm>
            <a:off x="10459087" y="5016545"/>
            <a:ext cx="712756"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Website</a:t>
            </a:r>
            <a:endParaRPr lang="en-US" sz="1169" dirty="0"/>
          </a:p>
        </p:txBody>
      </p:sp>
      <p:sp>
        <p:nvSpPr>
          <p:cNvPr id="51" name="Text 20"/>
          <p:cNvSpPr/>
          <p:nvPr/>
        </p:nvSpPr>
        <p:spPr>
          <a:xfrm>
            <a:off x="371227" y="6204471"/>
            <a:ext cx="20103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S3 Static Website Hosting</a:t>
            </a:r>
            <a:endParaRPr lang="en-US" sz="102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230030"/>
            <a:ext cx="5457036" cy="1767969"/>
          </a:xfrm>
          <a:prstGeom prst="rect">
            <a:avLst/>
          </a:prstGeom>
        </p:spPr>
      </p:pic>
      <p:pic>
        <p:nvPicPr>
          <p:cNvPr id="5" name="Image 3" descr="preencoded.png"/>
          <p:cNvPicPr>
            <a:picLocks noChangeAspect="1"/>
          </p:cNvPicPr>
          <p:nvPr/>
        </p:nvPicPr>
        <p:blipFill>
          <a:blip r:embed="rId6"/>
          <a:stretch>
            <a:fillRect/>
          </a:stretch>
        </p:blipFill>
        <p:spPr>
          <a:xfrm>
            <a:off x="556840" y="1415644"/>
            <a:ext cx="556840" cy="556840"/>
          </a:xfrm>
          <a:prstGeom prst="rect">
            <a:avLst/>
          </a:prstGeom>
        </p:spPr>
      </p:pic>
      <p:pic>
        <p:nvPicPr>
          <p:cNvPr id="6" name="Image 4" descr="preencoded.png"/>
          <p:cNvPicPr>
            <a:picLocks noChangeAspect="1"/>
          </p:cNvPicPr>
          <p:nvPr/>
        </p:nvPicPr>
        <p:blipFill>
          <a:blip r:embed="rId7"/>
          <a:stretch>
            <a:fillRect/>
          </a:stretch>
        </p:blipFill>
        <p:spPr>
          <a:xfrm>
            <a:off x="723892" y="1582696"/>
            <a:ext cx="222736" cy="222736"/>
          </a:xfrm>
          <a:prstGeom prst="rect">
            <a:avLst/>
          </a:prstGeom>
        </p:spPr>
      </p:pic>
      <p:pic>
        <p:nvPicPr>
          <p:cNvPr id="7" name="Image 5" descr="preencoded.png"/>
          <p:cNvPicPr>
            <a:picLocks noChangeAspect="1"/>
          </p:cNvPicPr>
          <p:nvPr/>
        </p:nvPicPr>
        <p:blipFill>
          <a:blip r:embed="rId8"/>
          <a:stretch>
            <a:fillRect/>
          </a:stretch>
        </p:blipFill>
        <p:spPr>
          <a:xfrm>
            <a:off x="1262171" y="1823993"/>
            <a:ext cx="148491" cy="148491"/>
          </a:xfrm>
          <a:prstGeom prst="rect">
            <a:avLst/>
          </a:prstGeom>
        </p:spPr>
      </p:pic>
      <p:pic>
        <p:nvPicPr>
          <p:cNvPr id="8" name="Image 6" descr="preencoded.png"/>
          <p:cNvPicPr>
            <a:picLocks noChangeAspect="1"/>
          </p:cNvPicPr>
          <p:nvPr/>
        </p:nvPicPr>
        <p:blipFill>
          <a:blip r:embed="rId8"/>
          <a:stretch>
            <a:fillRect/>
          </a:stretch>
        </p:blipFill>
        <p:spPr>
          <a:xfrm>
            <a:off x="1262171" y="2120975"/>
            <a:ext cx="148491" cy="148491"/>
          </a:xfrm>
          <a:prstGeom prst="rect">
            <a:avLst/>
          </a:prstGeom>
        </p:spPr>
      </p:pic>
      <p:pic>
        <p:nvPicPr>
          <p:cNvPr id="9" name="Image 7" descr="preencoded.png"/>
          <p:cNvPicPr>
            <a:picLocks noChangeAspect="1"/>
          </p:cNvPicPr>
          <p:nvPr/>
        </p:nvPicPr>
        <p:blipFill>
          <a:blip r:embed="rId8"/>
          <a:stretch>
            <a:fillRect/>
          </a:stretch>
        </p:blipFill>
        <p:spPr>
          <a:xfrm>
            <a:off x="1262171" y="2417956"/>
            <a:ext cx="148491" cy="148491"/>
          </a:xfrm>
          <a:prstGeom prst="rect">
            <a:avLst/>
          </a:prstGeom>
        </p:spPr>
      </p:pic>
      <p:pic>
        <p:nvPicPr>
          <p:cNvPr id="10" name="Image 8" descr="preencoded.png"/>
          <p:cNvPicPr>
            <a:picLocks noChangeAspect="1"/>
          </p:cNvPicPr>
          <p:nvPr/>
        </p:nvPicPr>
        <p:blipFill>
          <a:blip r:embed="rId5"/>
          <a:stretch>
            <a:fillRect/>
          </a:stretch>
        </p:blipFill>
        <p:spPr>
          <a:xfrm>
            <a:off x="6050999" y="1230030"/>
            <a:ext cx="5457036" cy="1767969"/>
          </a:xfrm>
          <a:prstGeom prst="rect">
            <a:avLst/>
          </a:prstGeom>
        </p:spPr>
      </p:pic>
      <p:pic>
        <p:nvPicPr>
          <p:cNvPr id="11" name="Image 9" descr="preencoded.png"/>
          <p:cNvPicPr>
            <a:picLocks noChangeAspect="1"/>
          </p:cNvPicPr>
          <p:nvPr/>
        </p:nvPicPr>
        <p:blipFill>
          <a:blip r:embed="rId9"/>
          <a:stretch>
            <a:fillRect/>
          </a:stretch>
        </p:blipFill>
        <p:spPr>
          <a:xfrm>
            <a:off x="6236613" y="1415644"/>
            <a:ext cx="556840" cy="556840"/>
          </a:xfrm>
          <a:prstGeom prst="rect">
            <a:avLst/>
          </a:prstGeom>
        </p:spPr>
      </p:pic>
      <p:pic>
        <p:nvPicPr>
          <p:cNvPr id="12" name="Image 10" descr="preencoded.png"/>
          <p:cNvPicPr>
            <a:picLocks noChangeAspect="1"/>
          </p:cNvPicPr>
          <p:nvPr/>
        </p:nvPicPr>
        <p:blipFill>
          <a:blip r:embed="rId10"/>
          <a:stretch>
            <a:fillRect/>
          </a:stretch>
        </p:blipFill>
        <p:spPr>
          <a:xfrm>
            <a:off x="6431507" y="1582696"/>
            <a:ext cx="167052" cy="222736"/>
          </a:xfrm>
          <a:prstGeom prst="rect">
            <a:avLst/>
          </a:prstGeom>
        </p:spPr>
      </p:pic>
      <p:pic>
        <p:nvPicPr>
          <p:cNvPr id="13" name="Image 11" descr="preencoded.png"/>
          <p:cNvPicPr>
            <a:picLocks noChangeAspect="1"/>
          </p:cNvPicPr>
          <p:nvPr/>
        </p:nvPicPr>
        <p:blipFill>
          <a:blip r:embed="rId8"/>
          <a:stretch>
            <a:fillRect/>
          </a:stretch>
        </p:blipFill>
        <p:spPr>
          <a:xfrm>
            <a:off x="6941944" y="1823993"/>
            <a:ext cx="148491" cy="148491"/>
          </a:xfrm>
          <a:prstGeom prst="rect">
            <a:avLst/>
          </a:prstGeom>
        </p:spPr>
      </p:pic>
      <p:pic>
        <p:nvPicPr>
          <p:cNvPr id="14" name="Image 12" descr="preencoded.png"/>
          <p:cNvPicPr>
            <a:picLocks noChangeAspect="1"/>
          </p:cNvPicPr>
          <p:nvPr/>
        </p:nvPicPr>
        <p:blipFill>
          <a:blip r:embed="rId8"/>
          <a:stretch>
            <a:fillRect/>
          </a:stretch>
        </p:blipFill>
        <p:spPr>
          <a:xfrm>
            <a:off x="6941944" y="2120975"/>
            <a:ext cx="148491" cy="148491"/>
          </a:xfrm>
          <a:prstGeom prst="rect">
            <a:avLst/>
          </a:prstGeom>
        </p:spPr>
      </p:pic>
      <p:pic>
        <p:nvPicPr>
          <p:cNvPr id="15" name="Image 13" descr="preencoded.png"/>
          <p:cNvPicPr>
            <a:picLocks noChangeAspect="1"/>
          </p:cNvPicPr>
          <p:nvPr/>
        </p:nvPicPr>
        <p:blipFill>
          <a:blip r:embed="rId8"/>
          <a:stretch>
            <a:fillRect/>
          </a:stretch>
        </p:blipFill>
        <p:spPr>
          <a:xfrm>
            <a:off x="6941944" y="2417956"/>
            <a:ext cx="148491" cy="148491"/>
          </a:xfrm>
          <a:prstGeom prst="rect">
            <a:avLst/>
          </a:prstGeom>
        </p:spPr>
      </p:pic>
      <p:pic>
        <p:nvPicPr>
          <p:cNvPr id="16" name="Image 14" descr="preencoded.png"/>
          <p:cNvPicPr>
            <a:picLocks noChangeAspect="1"/>
          </p:cNvPicPr>
          <p:nvPr/>
        </p:nvPicPr>
        <p:blipFill>
          <a:blip r:embed="rId11"/>
          <a:stretch>
            <a:fillRect/>
          </a:stretch>
        </p:blipFill>
        <p:spPr>
          <a:xfrm>
            <a:off x="371227" y="3220735"/>
            <a:ext cx="5457036" cy="2018547"/>
          </a:xfrm>
          <a:prstGeom prst="rect">
            <a:avLst/>
          </a:prstGeom>
        </p:spPr>
      </p:pic>
      <p:pic>
        <p:nvPicPr>
          <p:cNvPr id="17" name="Image 15" descr="preencoded.png"/>
          <p:cNvPicPr>
            <a:picLocks noChangeAspect="1"/>
          </p:cNvPicPr>
          <p:nvPr/>
        </p:nvPicPr>
        <p:blipFill>
          <a:blip r:embed="rId12"/>
          <a:stretch>
            <a:fillRect/>
          </a:stretch>
        </p:blipFill>
        <p:spPr>
          <a:xfrm>
            <a:off x="556840" y="3406349"/>
            <a:ext cx="556840" cy="556840"/>
          </a:xfrm>
          <a:prstGeom prst="rect">
            <a:avLst/>
          </a:prstGeom>
        </p:spPr>
      </p:pic>
      <p:pic>
        <p:nvPicPr>
          <p:cNvPr id="18" name="Image 16" descr="preencoded.png"/>
          <p:cNvPicPr>
            <a:picLocks noChangeAspect="1"/>
          </p:cNvPicPr>
          <p:nvPr/>
        </p:nvPicPr>
        <p:blipFill>
          <a:blip r:embed="rId13"/>
          <a:stretch>
            <a:fillRect/>
          </a:stretch>
        </p:blipFill>
        <p:spPr>
          <a:xfrm>
            <a:off x="723892" y="3573401"/>
            <a:ext cx="222736" cy="222736"/>
          </a:xfrm>
          <a:prstGeom prst="rect">
            <a:avLst/>
          </a:prstGeom>
        </p:spPr>
      </p:pic>
      <p:pic>
        <p:nvPicPr>
          <p:cNvPr id="19" name="Image 17" descr="preencoded.png"/>
          <p:cNvPicPr>
            <a:picLocks noChangeAspect="1"/>
          </p:cNvPicPr>
          <p:nvPr/>
        </p:nvPicPr>
        <p:blipFill>
          <a:blip r:embed="rId14"/>
          <a:stretch>
            <a:fillRect/>
          </a:stretch>
        </p:blipFill>
        <p:spPr>
          <a:xfrm>
            <a:off x="1262171" y="3814697"/>
            <a:ext cx="148491" cy="148491"/>
          </a:xfrm>
          <a:prstGeom prst="rect">
            <a:avLst/>
          </a:prstGeom>
        </p:spPr>
      </p:pic>
      <p:pic>
        <p:nvPicPr>
          <p:cNvPr id="20" name="Image 18" descr="preencoded.png"/>
          <p:cNvPicPr>
            <a:picLocks noChangeAspect="1"/>
          </p:cNvPicPr>
          <p:nvPr/>
        </p:nvPicPr>
        <p:blipFill>
          <a:blip r:embed="rId14"/>
          <a:stretch>
            <a:fillRect/>
          </a:stretch>
        </p:blipFill>
        <p:spPr>
          <a:xfrm>
            <a:off x="1262171" y="4111680"/>
            <a:ext cx="148491" cy="148491"/>
          </a:xfrm>
          <a:prstGeom prst="rect">
            <a:avLst/>
          </a:prstGeom>
        </p:spPr>
      </p:pic>
      <p:pic>
        <p:nvPicPr>
          <p:cNvPr id="21" name="Image 19" descr="preencoded.png"/>
          <p:cNvPicPr>
            <a:picLocks noChangeAspect="1"/>
          </p:cNvPicPr>
          <p:nvPr/>
        </p:nvPicPr>
        <p:blipFill>
          <a:blip r:embed="rId14"/>
          <a:stretch>
            <a:fillRect/>
          </a:stretch>
        </p:blipFill>
        <p:spPr>
          <a:xfrm>
            <a:off x="1262171" y="4408661"/>
            <a:ext cx="148491" cy="148491"/>
          </a:xfrm>
          <a:prstGeom prst="rect">
            <a:avLst/>
          </a:prstGeom>
        </p:spPr>
      </p:pic>
      <p:pic>
        <p:nvPicPr>
          <p:cNvPr id="22" name="Image 20" descr="preencoded.png"/>
          <p:cNvPicPr>
            <a:picLocks noChangeAspect="1"/>
          </p:cNvPicPr>
          <p:nvPr/>
        </p:nvPicPr>
        <p:blipFill>
          <a:blip r:embed="rId11"/>
          <a:stretch>
            <a:fillRect/>
          </a:stretch>
        </p:blipFill>
        <p:spPr>
          <a:xfrm>
            <a:off x="6050999" y="3220735"/>
            <a:ext cx="5457036" cy="2018547"/>
          </a:xfrm>
          <a:prstGeom prst="rect">
            <a:avLst/>
          </a:prstGeom>
        </p:spPr>
      </p:pic>
      <p:pic>
        <p:nvPicPr>
          <p:cNvPr id="23" name="Image 21" descr="preencoded.png"/>
          <p:cNvPicPr>
            <a:picLocks noChangeAspect="1"/>
          </p:cNvPicPr>
          <p:nvPr/>
        </p:nvPicPr>
        <p:blipFill>
          <a:blip r:embed="rId15"/>
          <a:stretch>
            <a:fillRect/>
          </a:stretch>
        </p:blipFill>
        <p:spPr>
          <a:xfrm>
            <a:off x="6236613" y="3406349"/>
            <a:ext cx="556840" cy="556840"/>
          </a:xfrm>
          <a:prstGeom prst="rect">
            <a:avLst/>
          </a:prstGeom>
        </p:spPr>
      </p:pic>
      <p:pic>
        <p:nvPicPr>
          <p:cNvPr id="24" name="Image 22" descr="preencoded.png"/>
          <p:cNvPicPr>
            <a:picLocks noChangeAspect="1"/>
          </p:cNvPicPr>
          <p:nvPr/>
        </p:nvPicPr>
        <p:blipFill>
          <a:blip r:embed="rId16"/>
          <a:stretch>
            <a:fillRect/>
          </a:stretch>
        </p:blipFill>
        <p:spPr>
          <a:xfrm>
            <a:off x="6403665" y="3573401"/>
            <a:ext cx="222736" cy="222736"/>
          </a:xfrm>
          <a:prstGeom prst="rect">
            <a:avLst/>
          </a:prstGeom>
        </p:spPr>
      </p:pic>
      <p:pic>
        <p:nvPicPr>
          <p:cNvPr id="25" name="Image 23" descr="preencoded.png"/>
          <p:cNvPicPr>
            <a:picLocks noChangeAspect="1"/>
          </p:cNvPicPr>
          <p:nvPr/>
        </p:nvPicPr>
        <p:blipFill>
          <a:blip r:embed="rId17"/>
          <a:stretch>
            <a:fillRect/>
          </a:stretch>
        </p:blipFill>
        <p:spPr>
          <a:xfrm>
            <a:off x="6941944" y="4111680"/>
            <a:ext cx="3854670" cy="329464"/>
          </a:xfrm>
          <a:prstGeom prst="rect">
            <a:avLst/>
          </a:prstGeom>
        </p:spPr>
      </p:pic>
      <p:pic>
        <p:nvPicPr>
          <p:cNvPr id="26" name="Image 24" descr="preencoded.png"/>
          <p:cNvPicPr>
            <a:picLocks noChangeAspect="1"/>
          </p:cNvPicPr>
          <p:nvPr/>
        </p:nvPicPr>
        <p:blipFill>
          <a:blip r:embed="rId18"/>
          <a:stretch>
            <a:fillRect/>
          </a:stretch>
        </p:blipFill>
        <p:spPr>
          <a:xfrm>
            <a:off x="6941944" y="4515389"/>
            <a:ext cx="3854670" cy="329464"/>
          </a:xfrm>
          <a:prstGeom prst="rect">
            <a:avLst/>
          </a:prstGeom>
        </p:spPr>
      </p:pic>
      <p:sp>
        <p:nvSpPr>
          <p:cNvPr id="29"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Components of Static Website Hosting</a:t>
            </a:r>
            <a:endParaRPr lang="en-US" sz="2631" dirty="0"/>
          </a:p>
        </p:txBody>
      </p:sp>
      <p:sp>
        <p:nvSpPr>
          <p:cNvPr id="30" name="Text 1"/>
          <p:cNvSpPr/>
          <p:nvPr/>
        </p:nvSpPr>
        <p:spPr>
          <a:xfrm>
            <a:off x="1262172" y="1415643"/>
            <a:ext cx="437206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Bucket Configuration</a:t>
            </a:r>
            <a:endParaRPr lang="en-US" sz="1754" dirty="0"/>
          </a:p>
        </p:txBody>
      </p:sp>
      <p:sp>
        <p:nvSpPr>
          <p:cNvPr id="31" name="Text 2"/>
          <p:cNvSpPr/>
          <p:nvPr/>
        </p:nvSpPr>
        <p:spPr>
          <a:xfrm>
            <a:off x="1484908" y="1786870"/>
            <a:ext cx="390136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 static website hosting on the bucket</a:t>
            </a:r>
            <a:endParaRPr lang="en-US" sz="1169" dirty="0"/>
          </a:p>
        </p:txBody>
      </p:sp>
      <p:sp>
        <p:nvSpPr>
          <p:cNvPr id="32" name="Text 3"/>
          <p:cNvSpPr/>
          <p:nvPr/>
        </p:nvSpPr>
        <p:spPr>
          <a:xfrm>
            <a:off x="1484908" y="2083852"/>
            <a:ext cx="312091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Specify index and error documents</a:t>
            </a:r>
            <a:endParaRPr lang="en-US" sz="1169" dirty="0"/>
          </a:p>
        </p:txBody>
      </p:sp>
      <p:sp>
        <p:nvSpPr>
          <p:cNvPr id="33" name="Text 4"/>
          <p:cNvSpPr/>
          <p:nvPr/>
        </p:nvSpPr>
        <p:spPr>
          <a:xfrm>
            <a:off x="1484908" y="2380834"/>
            <a:ext cx="410478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Configure bucket for public access (if needed)</a:t>
            </a:r>
            <a:endParaRPr lang="en-US" sz="1169" dirty="0"/>
          </a:p>
        </p:txBody>
      </p:sp>
      <p:sp>
        <p:nvSpPr>
          <p:cNvPr id="34" name="Text 5"/>
          <p:cNvSpPr/>
          <p:nvPr/>
        </p:nvSpPr>
        <p:spPr>
          <a:xfrm>
            <a:off x="6941944" y="1415643"/>
            <a:ext cx="516765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Index &amp; Error Documents</a:t>
            </a:r>
            <a:endParaRPr lang="en-US" sz="1754" dirty="0"/>
          </a:p>
        </p:txBody>
      </p:sp>
      <p:sp>
        <p:nvSpPr>
          <p:cNvPr id="35" name="Text 6"/>
          <p:cNvSpPr/>
          <p:nvPr/>
        </p:nvSpPr>
        <p:spPr>
          <a:xfrm>
            <a:off x="7164680" y="1786870"/>
            <a:ext cx="4483958"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Index document</a:t>
            </a:r>
            <a:r>
              <a:rPr lang="en-US" sz="1169" dirty="0">
                <a:solidFill>
                  <a:srgbClr val="4B5563"/>
                </a:solidFill>
                <a:latin typeface="ui-sans-serif" pitchFamily="34" charset="0"/>
                <a:ea typeface="ui-sans-serif" pitchFamily="34" charset="-122"/>
                <a:cs typeface="ui-sans-serif" pitchFamily="34" charset="-120"/>
              </a:rPr>
              <a:t>: Default page (e.g., index.html)</a:t>
            </a:r>
            <a:endParaRPr lang="en-US" sz="1169" dirty="0"/>
          </a:p>
        </p:txBody>
      </p:sp>
      <p:sp>
        <p:nvSpPr>
          <p:cNvPr id="36" name="Text 7"/>
          <p:cNvSpPr/>
          <p:nvPr/>
        </p:nvSpPr>
        <p:spPr>
          <a:xfrm>
            <a:off x="7164681" y="2083852"/>
            <a:ext cx="4900370"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Error document</a:t>
            </a:r>
            <a:r>
              <a:rPr lang="en-US" sz="1169" dirty="0">
                <a:solidFill>
                  <a:srgbClr val="4B5563"/>
                </a:solidFill>
                <a:latin typeface="ui-sans-serif" pitchFamily="34" charset="0"/>
                <a:ea typeface="ui-sans-serif" pitchFamily="34" charset="-122"/>
                <a:cs typeface="ui-sans-serif" pitchFamily="34" charset="-120"/>
              </a:rPr>
              <a:t>: Custom error pages (e.g., 404.html)</a:t>
            </a:r>
            <a:endParaRPr lang="en-US" sz="1169" dirty="0"/>
          </a:p>
        </p:txBody>
      </p:sp>
      <p:sp>
        <p:nvSpPr>
          <p:cNvPr id="37" name="Text 8"/>
          <p:cNvSpPr/>
          <p:nvPr/>
        </p:nvSpPr>
        <p:spPr>
          <a:xfrm>
            <a:off x="7164680" y="2380834"/>
            <a:ext cx="407972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Used for mapping requests to specific objects</a:t>
            </a:r>
            <a:endParaRPr lang="en-US" sz="1169" dirty="0"/>
          </a:p>
        </p:txBody>
      </p:sp>
      <p:sp>
        <p:nvSpPr>
          <p:cNvPr id="38" name="Text 9"/>
          <p:cNvSpPr/>
          <p:nvPr/>
        </p:nvSpPr>
        <p:spPr>
          <a:xfrm>
            <a:off x="1262172" y="3406348"/>
            <a:ext cx="371096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Permissions</a:t>
            </a:r>
            <a:endParaRPr lang="en-US" sz="1754" dirty="0"/>
          </a:p>
        </p:txBody>
      </p:sp>
      <p:sp>
        <p:nvSpPr>
          <p:cNvPr id="39" name="Text 10"/>
          <p:cNvSpPr/>
          <p:nvPr/>
        </p:nvSpPr>
        <p:spPr>
          <a:xfrm>
            <a:off x="1484908" y="3777576"/>
            <a:ext cx="354150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Adjust "Block all public access" settings</a:t>
            </a:r>
            <a:endParaRPr lang="en-US" sz="1169" dirty="0"/>
          </a:p>
        </p:txBody>
      </p:sp>
      <p:sp>
        <p:nvSpPr>
          <p:cNvPr id="40" name="Text 11"/>
          <p:cNvSpPr/>
          <p:nvPr/>
        </p:nvSpPr>
        <p:spPr>
          <a:xfrm>
            <a:off x="1484907" y="4074557"/>
            <a:ext cx="375066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Apply bucket policy for public read access</a:t>
            </a:r>
            <a:endParaRPr lang="en-US" sz="1169" dirty="0"/>
          </a:p>
        </p:txBody>
      </p:sp>
      <p:sp>
        <p:nvSpPr>
          <p:cNvPr id="41" name="Text 12"/>
          <p:cNvSpPr/>
          <p:nvPr/>
        </p:nvSpPr>
        <p:spPr>
          <a:xfrm>
            <a:off x="1484908" y="4371539"/>
            <a:ext cx="418587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 proper IAM permissions for deployment</a:t>
            </a:r>
            <a:endParaRPr lang="en-US" sz="1169" dirty="0"/>
          </a:p>
        </p:txBody>
      </p:sp>
      <p:sp>
        <p:nvSpPr>
          <p:cNvPr id="42" name="Text 13"/>
          <p:cNvSpPr/>
          <p:nvPr/>
        </p:nvSpPr>
        <p:spPr>
          <a:xfrm>
            <a:off x="6941944" y="3406348"/>
            <a:ext cx="4625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Website Endpoint</a:t>
            </a:r>
            <a:endParaRPr lang="en-US" sz="1754" dirty="0"/>
          </a:p>
        </p:txBody>
      </p:sp>
      <p:sp>
        <p:nvSpPr>
          <p:cNvPr id="43" name="Text 14"/>
          <p:cNvSpPr/>
          <p:nvPr/>
        </p:nvSpPr>
        <p:spPr>
          <a:xfrm>
            <a:off x="6941944" y="3777576"/>
            <a:ext cx="462560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S3 provides a unique URL for your website:</a:t>
            </a:r>
            <a:endParaRPr lang="en-US" sz="1169" dirty="0"/>
          </a:p>
        </p:txBody>
      </p:sp>
      <p:sp>
        <p:nvSpPr>
          <p:cNvPr id="44" name="Text 15"/>
          <p:cNvSpPr/>
          <p:nvPr/>
        </p:nvSpPr>
        <p:spPr>
          <a:xfrm>
            <a:off x="7053312" y="4111680"/>
            <a:ext cx="4625604" cy="329464"/>
          </a:xfrm>
          <a:prstGeom prst="rect">
            <a:avLst/>
          </a:prstGeom>
          <a:noFill/>
          <a:ln/>
        </p:spPr>
        <p:txBody>
          <a:bodyPr vert="horz" wrap="square" lIns="0" tIns="0" rIns="0" bIns="0" rtlCol="0" anchor="t"/>
          <a:lstStyle/>
          <a:p>
            <a:pPr>
              <a:lnSpc>
                <a:spcPts val="1425"/>
              </a:lnSpc>
            </a:pPr>
            <a:r>
              <a:rPr lang="en-US" sz="950" dirty="0">
                <a:solidFill>
                  <a:srgbClr val="000000"/>
                </a:solidFill>
                <a:latin typeface="Arial" pitchFamily="34" charset="0"/>
                <a:ea typeface="Arial" pitchFamily="34" charset="-122"/>
                <a:cs typeface="Arial" pitchFamily="34" charset="-120"/>
              </a:rPr>
              <a:t>http://bucket-name.s3-website-region.amazonaws.com</a:t>
            </a:r>
            <a:endParaRPr lang="en-US" sz="950" dirty="0"/>
          </a:p>
        </p:txBody>
      </p:sp>
      <p:sp>
        <p:nvSpPr>
          <p:cNvPr id="45" name="Text 16"/>
          <p:cNvSpPr/>
          <p:nvPr/>
        </p:nvSpPr>
        <p:spPr>
          <a:xfrm>
            <a:off x="7053312" y="4515389"/>
            <a:ext cx="4625604" cy="329464"/>
          </a:xfrm>
          <a:prstGeom prst="rect">
            <a:avLst/>
          </a:prstGeom>
          <a:noFill/>
          <a:ln/>
        </p:spPr>
        <p:txBody>
          <a:bodyPr vert="horz" wrap="square" lIns="0" tIns="0" rIns="0" bIns="0" rtlCol="0" anchor="t"/>
          <a:lstStyle/>
          <a:p>
            <a:pPr>
              <a:lnSpc>
                <a:spcPts val="1425"/>
              </a:lnSpc>
            </a:pPr>
            <a:r>
              <a:rPr lang="en-US" sz="950" dirty="0">
                <a:solidFill>
                  <a:srgbClr val="000000"/>
                </a:solidFill>
                <a:latin typeface="Arial" pitchFamily="34" charset="0"/>
                <a:ea typeface="Arial" pitchFamily="34" charset="-122"/>
                <a:cs typeface="Arial" pitchFamily="34" charset="-120"/>
              </a:rPr>
              <a:t>http://bucket-name.s3-website.region.amazonaws.com</a:t>
            </a:r>
            <a:endParaRPr lang="en-US" sz="950" dirty="0"/>
          </a:p>
        </p:txBody>
      </p:sp>
      <p:sp>
        <p:nvSpPr>
          <p:cNvPr id="46" name="Text 17"/>
          <p:cNvSpPr/>
          <p:nvPr/>
        </p:nvSpPr>
        <p:spPr>
          <a:xfrm>
            <a:off x="779577" y="5610508"/>
            <a:ext cx="8575517" cy="222736"/>
          </a:xfrm>
          <a:prstGeom prst="rect">
            <a:avLst/>
          </a:prstGeom>
          <a:noFill/>
          <a:ln/>
        </p:spPr>
        <p:txBody>
          <a:bodyPr vert="horz" wrap="square" lIns="0" tIns="0" rIns="0" bIns="0" rtlCol="0" anchor="t"/>
          <a:lstStyle/>
          <a:p>
            <a:pPr>
              <a:lnSpc>
                <a:spcPts val="1754"/>
              </a:lnSpc>
            </a:pPr>
            <a:r>
              <a:rPr lang="en-US" sz="1169" dirty="0">
                <a:solidFill>
                  <a:srgbClr val="1D4ED8"/>
                </a:solidFill>
                <a:latin typeface="ui-sans-serif" pitchFamily="34" charset="0"/>
                <a:ea typeface="ui-sans-serif" pitchFamily="34" charset="-122"/>
                <a:cs typeface="ui-sans-serif" pitchFamily="34" charset="-120"/>
              </a:rPr>
              <a:t>Best Practice: The bucket name should match your domain name when using a custom domain.</a:t>
            </a:r>
            <a:endParaRPr lang="en-US" sz="1169" dirty="0"/>
          </a:p>
        </p:txBody>
      </p:sp>
      <p:sp>
        <p:nvSpPr>
          <p:cNvPr id="47" name="Text 18"/>
          <p:cNvSpPr/>
          <p:nvPr/>
        </p:nvSpPr>
        <p:spPr>
          <a:xfrm>
            <a:off x="371227" y="6204471"/>
            <a:ext cx="20103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S3 Static Website Hosting</a:t>
            </a:r>
            <a:endParaRPr lang="en-US" sz="1023"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712625"/>
            <a:ext cx="2108453" cy="2153116"/>
          </a:xfrm>
          <a:prstGeom prst="rect">
            <a:avLst/>
          </a:prstGeom>
        </p:spPr>
      </p:pic>
      <p:pic>
        <p:nvPicPr>
          <p:cNvPr id="5" name="Image 3" descr="preencoded.png"/>
          <p:cNvPicPr>
            <a:picLocks noChangeAspect="1"/>
          </p:cNvPicPr>
          <p:nvPr/>
        </p:nvPicPr>
        <p:blipFill>
          <a:blip r:embed="rId6"/>
          <a:stretch>
            <a:fillRect/>
          </a:stretch>
        </p:blipFill>
        <p:spPr>
          <a:xfrm>
            <a:off x="1147033" y="1861116"/>
            <a:ext cx="556840" cy="556840"/>
          </a:xfrm>
          <a:prstGeom prst="rect">
            <a:avLst/>
          </a:prstGeom>
        </p:spPr>
      </p:pic>
      <p:pic>
        <p:nvPicPr>
          <p:cNvPr id="6" name="Image 4" descr="preencoded.png"/>
          <p:cNvPicPr>
            <a:picLocks noChangeAspect="1"/>
          </p:cNvPicPr>
          <p:nvPr/>
        </p:nvPicPr>
        <p:blipFill>
          <a:blip r:embed="rId7"/>
          <a:stretch>
            <a:fillRect/>
          </a:stretch>
        </p:blipFill>
        <p:spPr>
          <a:xfrm>
            <a:off x="519718" y="2900551"/>
            <a:ext cx="129929" cy="129929"/>
          </a:xfrm>
          <a:prstGeom prst="rect">
            <a:avLst/>
          </a:prstGeom>
        </p:spPr>
      </p:pic>
      <p:pic>
        <p:nvPicPr>
          <p:cNvPr id="7" name="Image 5" descr="preencoded.png"/>
          <p:cNvPicPr>
            <a:picLocks noChangeAspect="1"/>
          </p:cNvPicPr>
          <p:nvPr/>
        </p:nvPicPr>
        <p:blipFill>
          <a:blip r:embed="rId7"/>
          <a:stretch>
            <a:fillRect/>
          </a:stretch>
        </p:blipFill>
        <p:spPr>
          <a:xfrm>
            <a:off x="519718" y="3160410"/>
            <a:ext cx="129929" cy="129929"/>
          </a:xfrm>
          <a:prstGeom prst="rect">
            <a:avLst/>
          </a:prstGeom>
        </p:spPr>
      </p:pic>
      <p:pic>
        <p:nvPicPr>
          <p:cNvPr id="8" name="Image 6" descr="preencoded.png"/>
          <p:cNvPicPr>
            <a:picLocks noChangeAspect="1"/>
          </p:cNvPicPr>
          <p:nvPr/>
        </p:nvPicPr>
        <p:blipFill>
          <a:blip r:embed="rId8"/>
          <a:stretch>
            <a:fillRect/>
          </a:stretch>
        </p:blipFill>
        <p:spPr>
          <a:xfrm>
            <a:off x="2340470" y="1991045"/>
            <a:ext cx="278420" cy="18561"/>
          </a:xfrm>
          <a:prstGeom prst="rect">
            <a:avLst/>
          </a:prstGeom>
        </p:spPr>
      </p:pic>
      <p:pic>
        <p:nvPicPr>
          <p:cNvPr id="9" name="Image 7" descr="preencoded.png"/>
          <p:cNvPicPr>
            <a:picLocks noChangeAspect="1"/>
          </p:cNvPicPr>
          <p:nvPr/>
        </p:nvPicPr>
        <p:blipFill>
          <a:blip r:embed="rId9"/>
          <a:stretch>
            <a:fillRect/>
          </a:stretch>
        </p:blipFill>
        <p:spPr>
          <a:xfrm>
            <a:off x="2628171" y="1712625"/>
            <a:ext cx="2108598" cy="2153116"/>
          </a:xfrm>
          <a:prstGeom prst="rect">
            <a:avLst/>
          </a:prstGeom>
        </p:spPr>
      </p:pic>
      <p:pic>
        <p:nvPicPr>
          <p:cNvPr id="10" name="Image 8" descr="preencoded.png"/>
          <p:cNvPicPr>
            <a:picLocks noChangeAspect="1"/>
          </p:cNvPicPr>
          <p:nvPr/>
        </p:nvPicPr>
        <p:blipFill>
          <a:blip r:embed="rId10"/>
          <a:stretch>
            <a:fillRect/>
          </a:stretch>
        </p:blipFill>
        <p:spPr>
          <a:xfrm>
            <a:off x="3403977" y="1861116"/>
            <a:ext cx="556840" cy="556840"/>
          </a:xfrm>
          <a:prstGeom prst="rect">
            <a:avLst/>
          </a:prstGeom>
        </p:spPr>
      </p:pic>
      <p:pic>
        <p:nvPicPr>
          <p:cNvPr id="11" name="Image 9" descr="preencoded.png"/>
          <p:cNvPicPr>
            <a:picLocks noChangeAspect="1"/>
          </p:cNvPicPr>
          <p:nvPr/>
        </p:nvPicPr>
        <p:blipFill>
          <a:blip r:embed="rId11"/>
          <a:stretch>
            <a:fillRect/>
          </a:stretch>
        </p:blipFill>
        <p:spPr>
          <a:xfrm>
            <a:off x="3571029" y="2028168"/>
            <a:ext cx="222736" cy="222736"/>
          </a:xfrm>
          <a:prstGeom prst="rect">
            <a:avLst/>
          </a:prstGeom>
        </p:spPr>
      </p:pic>
      <p:pic>
        <p:nvPicPr>
          <p:cNvPr id="12" name="Image 10" descr="preencoded.png"/>
          <p:cNvPicPr>
            <a:picLocks noChangeAspect="1"/>
          </p:cNvPicPr>
          <p:nvPr/>
        </p:nvPicPr>
        <p:blipFill>
          <a:blip r:embed="rId7"/>
          <a:stretch>
            <a:fillRect/>
          </a:stretch>
        </p:blipFill>
        <p:spPr>
          <a:xfrm>
            <a:off x="2802089" y="2919113"/>
            <a:ext cx="129929" cy="129929"/>
          </a:xfrm>
          <a:prstGeom prst="rect">
            <a:avLst/>
          </a:prstGeom>
        </p:spPr>
      </p:pic>
      <p:pic>
        <p:nvPicPr>
          <p:cNvPr id="13" name="Image 11" descr="preencoded.png"/>
          <p:cNvPicPr>
            <a:picLocks noChangeAspect="1"/>
          </p:cNvPicPr>
          <p:nvPr/>
        </p:nvPicPr>
        <p:blipFill>
          <a:blip r:embed="rId7"/>
          <a:stretch>
            <a:fillRect/>
          </a:stretch>
        </p:blipFill>
        <p:spPr>
          <a:xfrm>
            <a:off x="2802089" y="3162364"/>
            <a:ext cx="129929" cy="129929"/>
          </a:xfrm>
          <a:prstGeom prst="rect">
            <a:avLst/>
          </a:prstGeom>
        </p:spPr>
      </p:pic>
      <p:pic>
        <p:nvPicPr>
          <p:cNvPr id="14" name="Image 12" descr="preencoded.png"/>
          <p:cNvPicPr>
            <a:picLocks noChangeAspect="1"/>
          </p:cNvPicPr>
          <p:nvPr/>
        </p:nvPicPr>
        <p:blipFill>
          <a:blip r:embed="rId8"/>
          <a:stretch>
            <a:fillRect/>
          </a:stretch>
        </p:blipFill>
        <p:spPr>
          <a:xfrm>
            <a:off x="4597559" y="1991045"/>
            <a:ext cx="278420" cy="18561"/>
          </a:xfrm>
          <a:prstGeom prst="rect">
            <a:avLst/>
          </a:prstGeom>
        </p:spPr>
      </p:pic>
      <p:pic>
        <p:nvPicPr>
          <p:cNvPr id="15" name="Image 13" descr="preencoded.png"/>
          <p:cNvPicPr>
            <a:picLocks noChangeAspect="1"/>
          </p:cNvPicPr>
          <p:nvPr/>
        </p:nvPicPr>
        <p:blipFill>
          <a:blip r:embed="rId12"/>
          <a:stretch>
            <a:fillRect/>
          </a:stretch>
        </p:blipFill>
        <p:spPr>
          <a:xfrm>
            <a:off x="4885260" y="1712625"/>
            <a:ext cx="2108598" cy="2153116"/>
          </a:xfrm>
          <a:prstGeom prst="rect">
            <a:avLst/>
          </a:prstGeom>
        </p:spPr>
      </p:pic>
      <p:pic>
        <p:nvPicPr>
          <p:cNvPr id="16" name="Image 14" descr="preencoded.png"/>
          <p:cNvPicPr>
            <a:picLocks noChangeAspect="1"/>
          </p:cNvPicPr>
          <p:nvPr/>
        </p:nvPicPr>
        <p:blipFill>
          <a:blip r:embed="rId13"/>
          <a:stretch>
            <a:fillRect/>
          </a:stretch>
        </p:blipFill>
        <p:spPr>
          <a:xfrm>
            <a:off x="5661066" y="1861116"/>
            <a:ext cx="556840" cy="556840"/>
          </a:xfrm>
          <a:prstGeom prst="rect">
            <a:avLst/>
          </a:prstGeom>
        </p:spPr>
      </p:pic>
      <p:pic>
        <p:nvPicPr>
          <p:cNvPr id="17" name="Image 15" descr="preencoded.png"/>
          <p:cNvPicPr>
            <a:picLocks noChangeAspect="1"/>
          </p:cNvPicPr>
          <p:nvPr/>
        </p:nvPicPr>
        <p:blipFill>
          <a:blip r:embed="rId14"/>
          <a:stretch>
            <a:fillRect/>
          </a:stretch>
        </p:blipFill>
        <p:spPr>
          <a:xfrm>
            <a:off x="5828118" y="2028168"/>
            <a:ext cx="222736" cy="222736"/>
          </a:xfrm>
          <a:prstGeom prst="rect">
            <a:avLst/>
          </a:prstGeom>
        </p:spPr>
      </p:pic>
      <p:pic>
        <p:nvPicPr>
          <p:cNvPr id="18" name="Image 16" descr="preencoded.png"/>
          <p:cNvPicPr>
            <a:picLocks noChangeAspect="1"/>
          </p:cNvPicPr>
          <p:nvPr/>
        </p:nvPicPr>
        <p:blipFill>
          <a:blip r:embed="rId7"/>
          <a:stretch>
            <a:fillRect/>
          </a:stretch>
        </p:blipFill>
        <p:spPr>
          <a:xfrm>
            <a:off x="5033751" y="2917224"/>
            <a:ext cx="129929" cy="129929"/>
          </a:xfrm>
          <a:prstGeom prst="rect">
            <a:avLst/>
          </a:prstGeom>
        </p:spPr>
      </p:pic>
      <p:pic>
        <p:nvPicPr>
          <p:cNvPr id="19" name="Image 17" descr="preencoded.png"/>
          <p:cNvPicPr>
            <a:picLocks noChangeAspect="1"/>
          </p:cNvPicPr>
          <p:nvPr/>
        </p:nvPicPr>
        <p:blipFill>
          <a:blip r:embed="rId7"/>
          <a:stretch>
            <a:fillRect/>
          </a:stretch>
        </p:blipFill>
        <p:spPr>
          <a:xfrm>
            <a:off x="5033751" y="3178064"/>
            <a:ext cx="129929" cy="129929"/>
          </a:xfrm>
          <a:prstGeom prst="rect">
            <a:avLst/>
          </a:prstGeom>
        </p:spPr>
      </p:pic>
      <p:pic>
        <p:nvPicPr>
          <p:cNvPr id="20" name="Image 18" descr="preencoded.png"/>
          <p:cNvPicPr>
            <a:picLocks noChangeAspect="1"/>
          </p:cNvPicPr>
          <p:nvPr/>
        </p:nvPicPr>
        <p:blipFill>
          <a:blip r:embed="rId15"/>
          <a:stretch>
            <a:fillRect/>
          </a:stretch>
        </p:blipFill>
        <p:spPr>
          <a:xfrm>
            <a:off x="6854647" y="1991045"/>
            <a:ext cx="278420" cy="18561"/>
          </a:xfrm>
          <a:prstGeom prst="rect">
            <a:avLst/>
          </a:prstGeom>
        </p:spPr>
      </p:pic>
      <p:pic>
        <p:nvPicPr>
          <p:cNvPr id="21" name="Image 19" descr="preencoded.png"/>
          <p:cNvPicPr>
            <a:picLocks noChangeAspect="1"/>
          </p:cNvPicPr>
          <p:nvPr/>
        </p:nvPicPr>
        <p:blipFill>
          <a:blip r:embed="rId16"/>
          <a:stretch>
            <a:fillRect/>
          </a:stretch>
        </p:blipFill>
        <p:spPr>
          <a:xfrm>
            <a:off x="7142348" y="1712625"/>
            <a:ext cx="2108598" cy="2153116"/>
          </a:xfrm>
          <a:prstGeom prst="rect">
            <a:avLst/>
          </a:prstGeom>
        </p:spPr>
      </p:pic>
      <p:pic>
        <p:nvPicPr>
          <p:cNvPr id="22" name="Image 20" descr="preencoded.png"/>
          <p:cNvPicPr>
            <a:picLocks noChangeAspect="1"/>
          </p:cNvPicPr>
          <p:nvPr/>
        </p:nvPicPr>
        <p:blipFill>
          <a:blip r:embed="rId17"/>
          <a:stretch>
            <a:fillRect/>
          </a:stretch>
        </p:blipFill>
        <p:spPr>
          <a:xfrm>
            <a:off x="7918155" y="1861116"/>
            <a:ext cx="556840" cy="556840"/>
          </a:xfrm>
          <a:prstGeom prst="rect">
            <a:avLst/>
          </a:prstGeom>
        </p:spPr>
      </p:pic>
      <p:pic>
        <p:nvPicPr>
          <p:cNvPr id="23" name="Image 21" descr="preencoded.png"/>
          <p:cNvPicPr>
            <a:picLocks noChangeAspect="1"/>
          </p:cNvPicPr>
          <p:nvPr/>
        </p:nvPicPr>
        <p:blipFill>
          <a:blip r:embed="rId18"/>
          <a:stretch>
            <a:fillRect/>
          </a:stretch>
        </p:blipFill>
        <p:spPr>
          <a:xfrm>
            <a:off x="8085207" y="2028168"/>
            <a:ext cx="222736" cy="222736"/>
          </a:xfrm>
          <a:prstGeom prst="rect">
            <a:avLst/>
          </a:prstGeom>
        </p:spPr>
      </p:pic>
      <p:pic>
        <p:nvPicPr>
          <p:cNvPr id="24" name="Image 22" descr="preencoded.png"/>
          <p:cNvPicPr>
            <a:picLocks noChangeAspect="1"/>
          </p:cNvPicPr>
          <p:nvPr/>
        </p:nvPicPr>
        <p:blipFill>
          <a:blip r:embed="rId7"/>
          <a:stretch>
            <a:fillRect/>
          </a:stretch>
        </p:blipFill>
        <p:spPr>
          <a:xfrm>
            <a:off x="7290839" y="2900551"/>
            <a:ext cx="129929" cy="129929"/>
          </a:xfrm>
          <a:prstGeom prst="rect">
            <a:avLst/>
          </a:prstGeom>
        </p:spPr>
      </p:pic>
      <p:pic>
        <p:nvPicPr>
          <p:cNvPr id="25" name="Image 23" descr="preencoded.png"/>
          <p:cNvPicPr>
            <a:picLocks noChangeAspect="1"/>
          </p:cNvPicPr>
          <p:nvPr/>
        </p:nvPicPr>
        <p:blipFill>
          <a:blip r:embed="rId7"/>
          <a:stretch>
            <a:fillRect/>
          </a:stretch>
        </p:blipFill>
        <p:spPr>
          <a:xfrm>
            <a:off x="7290839" y="3160410"/>
            <a:ext cx="129929" cy="129929"/>
          </a:xfrm>
          <a:prstGeom prst="rect">
            <a:avLst/>
          </a:prstGeom>
        </p:spPr>
      </p:pic>
      <p:pic>
        <p:nvPicPr>
          <p:cNvPr id="26" name="Image 24" descr="preencoded.png"/>
          <p:cNvPicPr>
            <a:picLocks noChangeAspect="1"/>
          </p:cNvPicPr>
          <p:nvPr/>
        </p:nvPicPr>
        <p:blipFill>
          <a:blip r:embed="rId15"/>
          <a:stretch>
            <a:fillRect/>
          </a:stretch>
        </p:blipFill>
        <p:spPr>
          <a:xfrm>
            <a:off x="9111736" y="1991045"/>
            <a:ext cx="278420" cy="18561"/>
          </a:xfrm>
          <a:prstGeom prst="rect">
            <a:avLst/>
          </a:prstGeom>
        </p:spPr>
      </p:pic>
      <p:pic>
        <p:nvPicPr>
          <p:cNvPr id="27" name="Image 25" descr="preencoded.png"/>
          <p:cNvPicPr>
            <a:picLocks noChangeAspect="1"/>
          </p:cNvPicPr>
          <p:nvPr/>
        </p:nvPicPr>
        <p:blipFill>
          <a:blip r:embed="rId19"/>
          <a:stretch>
            <a:fillRect/>
          </a:stretch>
        </p:blipFill>
        <p:spPr>
          <a:xfrm>
            <a:off x="9399438" y="1712625"/>
            <a:ext cx="2108453" cy="2153116"/>
          </a:xfrm>
          <a:prstGeom prst="rect">
            <a:avLst/>
          </a:prstGeom>
        </p:spPr>
      </p:pic>
      <p:pic>
        <p:nvPicPr>
          <p:cNvPr id="28" name="Image 26" descr="preencoded.png"/>
          <p:cNvPicPr>
            <a:picLocks noChangeAspect="1"/>
          </p:cNvPicPr>
          <p:nvPr/>
        </p:nvPicPr>
        <p:blipFill>
          <a:blip r:embed="rId20"/>
          <a:stretch>
            <a:fillRect/>
          </a:stretch>
        </p:blipFill>
        <p:spPr>
          <a:xfrm>
            <a:off x="10175244" y="1861116"/>
            <a:ext cx="556840" cy="556840"/>
          </a:xfrm>
          <a:prstGeom prst="rect">
            <a:avLst/>
          </a:prstGeom>
        </p:spPr>
      </p:pic>
      <p:pic>
        <p:nvPicPr>
          <p:cNvPr id="29" name="Image 27" descr="preencoded.png"/>
          <p:cNvPicPr>
            <a:picLocks noChangeAspect="1"/>
          </p:cNvPicPr>
          <p:nvPr/>
        </p:nvPicPr>
        <p:blipFill>
          <a:blip r:embed="rId21"/>
          <a:stretch>
            <a:fillRect/>
          </a:stretch>
        </p:blipFill>
        <p:spPr>
          <a:xfrm>
            <a:off x="10342296" y="2028168"/>
            <a:ext cx="222736" cy="222736"/>
          </a:xfrm>
          <a:prstGeom prst="rect">
            <a:avLst/>
          </a:prstGeom>
        </p:spPr>
      </p:pic>
      <p:pic>
        <p:nvPicPr>
          <p:cNvPr id="30" name="Image 28" descr="preencoded.png"/>
          <p:cNvPicPr>
            <a:picLocks noChangeAspect="1"/>
          </p:cNvPicPr>
          <p:nvPr/>
        </p:nvPicPr>
        <p:blipFill>
          <a:blip r:embed="rId7"/>
          <a:stretch>
            <a:fillRect/>
          </a:stretch>
        </p:blipFill>
        <p:spPr>
          <a:xfrm>
            <a:off x="9547928" y="2900551"/>
            <a:ext cx="129929" cy="129929"/>
          </a:xfrm>
          <a:prstGeom prst="rect">
            <a:avLst/>
          </a:prstGeom>
        </p:spPr>
      </p:pic>
      <p:pic>
        <p:nvPicPr>
          <p:cNvPr id="31" name="Image 29" descr="preencoded.png"/>
          <p:cNvPicPr>
            <a:picLocks noChangeAspect="1"/>
          </p:cNvPicPr>
          <p:nvPr/>
        </p:nvPicPr>
        <p:blipFill>
          <a:blip r:embed="rId7"/>
          <a:stretch>
            <a:fillRect/>
          </a:stretch>
        </p:blipFill>
        <p:spPr>
          <a:xfrm>
            <a:off x="9547928" y="3160410"/>
            <a:ext cx="129929" cy="129929"/>
          </a:xfrm>
          <a:prstGeom prst="rect">
            <a:avLst/>
          </a:prstGeom>
        </p:spPr>
      </p:pic>
      <p:pic>
        <p:nvPicPr>
          <p:cNvPr id="32" name="Image 30" descr="preencoded.png"/>
          <p:cNvPicPr>
            <a:picLocks noChangeAspect="1"/>
          </p:cNvPicPr>
          <p:nvPr/>
        </p:nvPicPr>
        <p:blipFill>
          <a:blip r:embed="rId22"/>
          <a:stretch>
            <a:fillRect/>
          </a:stretch>
        </p:blipFill>
        <p:spPr>
          <a:xfrm>
            <a:off x="371227" y="4088478"/>
            <a:ext cx="11136809" cy="816699"/>
          </a:xfrm>
          <a:prstGeom prst="rect">
            <a:avLst/>
          </a:prstGeom>
        </p:spPr>
      </p:pic>
      <p:pic>
        <p:nvPicPr>
          <p:cNvPr id="33" name="Image 31" descr="preencoded.png"/>
          <p:cNvPicPr>
            <a:picLocks noChangeAspect="1"/>
          </p:cNvPicPr>
          <p:nvPr/>
        </p:nvPicPr>
        <p:blipFill>
          <a:blip r:embed="rId23"/>
          <a:stretch>
            <a:fillRect/>
          </a:stretch>
        </p:blipFill>
        <p:spPr>
          <a:xfrm>
            <a:off x="519717" y="4571072"/>
            <a:ext cx="148491" cy="148491"/>
          </a:xfrm>
          <a:prstGeom prst="rect">
            <a:avLst/>
          </a:prstGeom>
        </p:spPr>
      </p:pic>
      <p:pic>
        <p:nvPicPr>
          <p:cNvPr id="34" name="Image 32" descr="preencoded.png"/>
          <p:cNvPicPr>
            <a:picLocks noChangeAspect="1"/>
          </p:cNvPicPr>
          <p:nvPr/>
        </p:nvPicPr>
        <p:blipFill>
          <a:blip r:embed="rId23"/>
          <a:stretch>
            <a:fillRect/>
          </a:stretch>
        </p:blipFill>
        <p:spPr>
          <a:xfrm>
            <a:off x="6013876" y="4571072"/>
            <a:ext cx="148491" cy="148491"/>
          </a:xfrm>
          <a:prstGeom prst="rect">
            <a:avLst/>
          </a:prstGeom>
        </p:spPr>
      </p:pic>
      <p:sp>
        <p:nvSpPr>
          <p:cNvPr id="35"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Configuration Steps</a:t>
            </a:r>
            <a:endParaRPr lang="en-US" sz="2631" dirty="0"/>
          </a:p>
        </p:txBody>
      </p:sp>
      <p:sp>
        <p:nvSpPr>
          <p:cNvPr id="36" name="Text 1"/>
          <p:cNvSpPr/>
          <p:nvPr/>
        </p:nvSpPr>
        <p:spPr>
          <a:xfrm>
            <a:off x="371227" y="1230030"/>
            <a:ext cx="13364170"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Setting up a static website on Amazon S3 involves a straightforward process. Here's a step-by-step guide to get you started:</a:t>
            </a:r>
            <a:endParaRPr lang="en-US" sz="1315" dirty="0"/>
          </a:p>
        </p:txBody>
      </p:sp>
      <p:sp>
        <p:nvSpPr>
          <p:cNvPr id="37" name="Text 2"/>
          <p:cNvSpPr/>
          <p:nvPr/>
        </p:nvSpPr>
        <p:spPr>
          <a:xfrm>
            <a:off x="338571" y="2566447"/>
            <a:ext cx="2173766"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1. Bucket Creation</a:t>
            </a:r>
            <a:endParaRPr lang="en-US" sz="1169" dirty="0"/>
          </a:p>
        </p:txBody>
      </p:sp>
      <p:sp>
        <p:nvSpPr>
          <p:cNvPr id="38" name="Text 3"/>
          <p:cNvSpPr/>
          <p:nvPr/>
        </p:nvSpPr>
        <p:spPr>
          <a:xfrm>
            <a:off x="723893" y="2863429"/>
            <a:ext cx="134076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Create S3 bucket</a:t>
            </a:r>
            <a:endParaRPr lang="en-US" sz="1023" dirty="0"/>
          </a:p>
        </p:txBody>
      </p:sp>
      <p:sp>
        <p:nvSpPr>
          <p:cNvPr id="39" name="Text 4"/>
          <p:cNvSpPr/>
          <p:nvPr/>
        </p:nvSpPr>
        <p:spPr>
          <a:xfrm>
            <a:off x="723892" y="3123288"/>
            <a:ext cx="1118379"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Choose region</a:t>
            </a:r>
            <a:endParaRPr lang="en-US" sz="1023" dirty="0"/>
          </a:p>
        </p:txBody>
      </p:sp>
      <p:sp>
        <p:nvSpPr>
          <p:cNvPr id="40" name="Text 5"/>
          <p:cNvSpPr/>
          <p:nvPr/>
        </p:nvSpPr>
        <p:spPr>
          <a:xfrm>
            <a:off x="2776661" y="2566447"/>
            <a:ext cx="1811617" cy="445472"/>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2. Enable Website Hosting</a:t>
            </a:r>
            <a:endParaRPr lang="en-US" sz="1169" dirty="0"/>
          </a:p>
        </p:txBody>
      </p:sp>
      <p:sp>
        <p:nvSpPr>
          <p:cNvPr id="41" name="Text 6"/>
          <p:cNvSpPr/>
          <p:nvPr/>
        </p:nvSpPr>
        <p:spPr>
          <a:xfrm>
            <a:off x="3006263" y="2881990"/>
            <a:ext cx="1607442"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Enable static website hosting</a:t>
            </a:r>
            <a:endParaRPr lang="en-US" sz="1023" dirty="0"/>
          </a:p>
        </p:txBody>
      </p:sp>
      <p:sp>
        <p:nvSpPr>
          <p:cNvPr id="42" name="Text 7"/>
          <p:cNvSpPr/>
          <p:nvPr/>
        </p:nvSpPr>
        <p:spPr>
          <a:xfrm>
            <a:off x="3017270" y="3123287"/>
            <a:ext cx="18796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Specify index document</a:t>
            </a:r>
            <a:endParaRPr lang="en-US" sz="1023" dirty="0"/>
          </a:p>
        </p:txBody>
      </p:sp>
      <p:sp>
        <p:nvSpPr>
          <p:cNvPr id="43" name="Text 8"/>
          <p:cNvSpPr/>
          <p:nvPr/>
        </p:nvSpPr>
        <p:spPr>
          <a:xfrm>
            <a:off x="5033750" y="2566447"/>
            <a:ext cx="1811617" cy="445472"/>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3. Configure Permissions</a:t>
            </a:r>
            <a:endParaRPr lang="en-US" sz="1169" dirty="0"/>
          </a:p>
        </p:txBody>
      </p:sp>
      <p:sp>
        <p:nvSpPr>
          <p:cNvPr id="44" name="Text 9"/>
          <p:cNvSpPr/>
          <p:nvPr/>
        </p:nvSpPr>
        <p:spPr>
          <a:xfrm>
            <a:off x="5237925" y="2880101"/>
            <a:ext cx="1607442"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Disable public access block</a:t>
            </a:r>
            <a:endParaRPr lang="en-US" sz="1023" dirty="0"/>
          </a:p>
        </p:txBody>
      </p:sp>
      <p:sp>
        <p:nvSpPr>
          <p:cNvPr id="45" name="Text 10"/>
          <p:cNvSpPr/>
          <p:nvPr/>
        </p:nvSpPr>
        <p:spPr>
          <a:xfrm>
            <a:off x="5237926" y="3132632"/>
            <a:ext cx="15897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Attach bucket policy</a:t>
            </a:r>
            <a:endParaRPr lang="en-US" sz="1023" dirty="0"/>
          </a:p>
        </p:txBody>
      </p:sp>
      <p:sp>
        <p:nvSpPr>
          <p:cNvPr id="46" name="Text 11"/>
          <p:cNvSpPr/>
          <p:nvPr/>
        </p:nvSpPr>
        <p:spPr>
          <a:xfrm>
            <a:off x="7109677" y="2566447"/>
            <a:ext cx="2173940"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4. Upload Content</a:t>
            </a:r>
            <a:endParaRPr lang="en-US" sz="1169" dirty="0"/>
          </a:p>
        </p:txBody>
      </p:sp>
      <p:sp>
        <p:nvSpPr>
          <p:cNvPr id="47" name="Text 12"/>
          <p:cNvSpPr/>
          <p:nvPr/>
        </p:nvSpPr>
        <p:spPr>
          <a:xfrm>
            <a:off x="7495014" y="2863429"/>
            <a:ext cx="139227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Upload static files</a:t>
            </a:r>
            <a:endParaRPr lang="en-US" sz="1023" dirty="0"/>
          </a:p>
        </p:txBody>
      </p:sp>
      <p:sp>
        <p:nvSpPr>
          <p:cNvPr id="48" name="Text 13"/>
          <p:cNvSpPr/>
          <p:nvPr/>
        </p:nvSpPr>
        <p:spPr>
          <a:xfrm>
            <a:off x="7495013" y="3123288"/>
            <a:ext cx="186106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Use AWS CLI or Console</a:t>
            </a:r>
            <a:endParaRPr lang="en-US" sz="1023" dirty="0"/>
          </a:p>
        </p:txBody>
      </p:sp>
      <p:sp>
        <p:nvSpPr>
          <p:cNvPr id="49" name="Text 14"/>
          <p:cNvSpPr/>
          <p:nvPr/>
        </p:nvSpPr>
        <p:spPr>
          <a:xfrm>
            <a:off x="9366781" y="2566447"/>
            <a:ext cx="2173766"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5. Test Website</a:t>
            </a:r>
            <a:endParaRPr lang="en-US" sz="1169" dirty="0"/>
          </a:p>
        </p:txBody>
      </p:sp>
      <p:sp>
        <p:nvSpPr>
          <p:cNvPr id="50" name="Text 15"/>
          <p:cNvSpPr/>
          <p:nvPr/>
        </p:nvSpPr>
        <p:spPr>
          <a:xfrm>
            <a:off x="9752103" y="2863429"/>
            <a:ext cx="192823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Access website endpoint</a:t>
            </a:r>
            <a:endParaRPr lang="en-US" sz="1023" dirty="0"/>
          </a:p>
        </p:txBody>
      </p:sp>
      <p:sp>
        <p:nvSpPr>
          <p:cNvPr id="51" name="Text 16"/>
          <p:cNvSpPr/>
          <p:nvPr/>
        </p:nvSpPr>
        <p:spPr>
          <a:xfrm>
            <a:off x="9752103" y="3123288"/>
            <a:ext cx="108897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Verify content</a:t>
            </a:r>
            <a:endParaRPr lang="en-US" sz="1023" dirty="0"/>
          </a:p>
        </p:txBody>
      </p:sp>
      <p:sp>
        <p:nvSpPr>
          <p:cNvPr id="52" name="Text 17"/>
          <p:cNvSpPr/>
          <p:nvPr/>
        </p:nvSpPr>
        <p:spPr>
          <a:xfrm>
            <a:off x="519718" y="4236968"/>
            <a:ext cx="1083982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Important Notes:</a:t>
            </a:r>
            <a:endParaRPr lang="en-US" sz="1169" dirty="0"/>
          </a:p>
        </p:txBody>
      </p:sp>
      <p:sp>
        <p:nvSpPr>
          <p:cNvPr id="53" name="Text 18"/>
          <p:cNvSpPr/>
          <p:nvPr/>
        </p:nvSpPr>
        <p:spPr>
          <a:xfrm>
            <a:off x="742454" y="4533950"/>
            <a:ext cx="601318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Bucket name should match your domain name for custom domains</a:t>
            </a:r>
            <a:endParaRPr lang="en-US" sz="1169" dirty="0"/>
          </a:p>
        </p:txBody>
      </p:sp>
      <p:sp>
        <p:nvSpPr>
          <p:cNvPr id="54" name="Text 19"/>
          <p:cNvSpPr/>
          <p:nvPr/>
        </p:nvSpPr>
        <p:spPr>
          <a:xfrm>
            <a:off x="6236613" y="4533950"/>
            <a:ext cx="572675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Bucket policy must grant public read access for website content</a:t>
            </a:r>
            <a:endParaRPr lang="en-US" sz="1169" dirty="0"/>
          </a:p>
        </p:txBody>
      </p:sp>
      <p:sp>
        <p:nvSpPr>
          <p:cNvPr id="55" name="Text 20"/>
          <p:cNvSpPr/>
          <p:nvPr/>
        </p:nvSpPr>
        <p:spPr>
          <a:xfrm>
            <a:off x="371227" y="6204471"/>
            <a:ext cx="20103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S3 Static Website Hosting</a:t>
            </a:r>
            <a:endParaRPr lang="en-US" sz="1023"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67699"/>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230030"/>
            <a:ext cx="3563779" cy="2338730"/>
          </a:xfrm>
          <a:prstGeom prst="rect">
            <a:avLst/>
          </a:prstGeom>
        </p:spPr>
      </p:pic>
      <p:pic>
        <p:nvPicPr>
          <p:cNvPr id="5" name="Image 3" descr="preencoded.png"/>
          <p:cNvPicPr>
            <a:picLocks noChangeAspect="1"/>
          </p:cNvPicPr>
          <p:nvPr/>
        </p:nvPicPr>
        <p:blipFill>
          <a:blip r:embed="rId6"/>
          <a:stretch>
            <a:fillRect/>
          </a:stretch>
        </p:blipFill>
        <p:spPr>
          <a:xfrm>
            <a:off x="556840" y="1415644"/>
            <a:ext cx="556840" cy="556840"/>
          </a:xfrm>
          <a:prstGeom prst="rect">
            <a:avLst/>
          </a:prstGeom>
        </p:spPr>
      </p:pic>
      <p:pic>
        <p:nvPicPr>
          <p:cNvPr id="6" name="Image 4" descr="preencoded.png"/>
          <p:cNvPicPr>
            <a:picLocks noChangeAspect="1"/>
          </p:cNvPicPr>
          <p:nvPr/>
        </p:nvPicPr>
        <p:blipFill>
          <a:blip r:embed="rId7"/>
          <a:stretch>
            <a:fillRect/>
          </a:stretch>
        </p:blipFill>
        <p:spPr>
          <a:xfrm>
            <a:off x="723892" y="1582696"/>
            <a:ext cx="222736" cy="222736"/>
          </a:xfrm>
          <a:prstGeom prst="rect">
            <a:avLst/>
          </a:prstGeom>
        </p:spPr>
      </p:pic>
      <p:pic>
        <p:nvPicPr>
          <p:cNvPr id="7" name="Image 5" descr="preencoded.png"/>
          <p:cNvPicPr>
            <a:picLocks noChangeAspect="1"/>
          </p:cNvPicPr>
          <p:nvPr/>
        </p:nvPicPr>
        <p:blipFill>
          <a:blip r:embed="rId8"/>
          <a:stretch>
            <a:fillRect/>
          </a:stretch>
        </p:blipFill>
        <p:spPr>
          <a:xfrm>
            <a:off x="556840" y="2158097"/>
            <a:ext cx="148491" cy="148491"/>
          </a:xfrm>
          <a:prstGeom prst="rect">
            <a:avLst/>
          </a:prstGeom>
        </p:spPr>
      </p:pic>
      <p:pic>
        <p:nvPicPr>
          <p:cNvPr id="8" name="Image 6" descr="preencoded.png"/>
          <p:cNvPicPr>
            <a:picLocks noChangeAspect="1"/>
          </p:cNvPicPr>
          <p:nvPr/>
        </p:nvPicPr>
        <p:blipFill>
          <a:blip r:embed="rId8"/>
          <a:stretch>
            <a:fillRect/>
          </a:stretch>
        </p:blipFill>
        <p:spPr>
          <a:xfrm>
            <a:off x="556840" y="2677815"/>
            <a:ext cx="148491" cy="148491"/>
          </a:xfrm>
          <a:prstGeom prst="rect">
            <a:avLst/>
          </a:prstGeom>
        </p:spPr>
      </p:pic>
      <p:pic>
        <p:nvPicPr>
          <p:cNvPr id="9" name="Image 7" descr="preencoded.png"/>
          <p:cNvPicPr>
            <a:picLocks noChangeAspect="1"/>
          </p:cNvPicPr>
          <p:nvPr/>
        </p:nvPicPr>
        <p:blipFill>
          <a:blip r:embed="rId8"/>
          <a:stretch>
            <a:fillRect/>
          </a:stretch>
        </p:blipFill>
        <p:spPr>
          <a:xfrm>
            <a:off x="556840" y="2974797"/>
            <a:ext cx="148491" cy="148491"/>
          </a:xfrm>
          <a:prstGeom prst="rect">
            <a:avLst/>
          </a:prstGeom>
        </p:spPr>
      </p:pic>
      <p:pic>
        <p:nvPicPr>
          <p:cNvPr id="10" name="Image 8" descr="preencoded.png"/>
          <p:cNvPicPr>
            <a:picLocks noChangeAspect="1"/>
          </p:cNvPicPr>
          <p:nvPr/>
        </p:nvPicPr>
        <p:blipFill>
          <a:blip r:embed="rId5"/>
          <a:stretch>
            <a:fillRect/>
          </a:stretch>
        </p:blipFill>
        <p:spPr>
          <a:xfrm>
            <a:off x="4157742" y="1230030"/>
            <a:ext cx="3563779" cy="2338730"/>
          </a:xfrm>
          <a:prstGeom prst="rect">
            <a:avLst/>
          </a:prstGeom>
        </p:spPr>
      </p:pic>
      <p:pic>
        <p:nvPicPr>
          <p:cNvPr id="11" name="Image 9" descr="preencoded.png"/>
          <p:cNvPicPr>
            <a:picLocks noChangeAspect="1"/>
          </p:cNvPicPr>
          <p:nvPr/>
        </p:nvPicPr>
        <p:blipFill>
          <a:blip r:embed="rId9"/>
          <a:stretch>
            <a:fillRect/>
          </a:stretch>
        </p:blipFill>
        <p:spPr>
          <a:xfrm>
            <a:off x="4343355" y="1415644"/>
            <a:ext cx="556840" cy="556840"/>
          </a:xfrm>
          <a:prstGeom prst="rect">
            <a:avLst/>
          </a:prstGeom>
        </p:spPr>
      </p:pic>
      <p:pic>
        <p:nvPicPr>
          <p:cNvPr id="12" name="Image 10" descr="preencoded.png"/>
          <p:cNvPicPr>
            <a:picLocks noChangeAspect="1"/>
          </p:cNvPicPr>
          <p:nvPr/>
        </p:nvPicPr>
        <p:blipFill>
          <a:blip r:embed="rId10"/>
          <a:stretch>
            <a:fillRect/>
          </a:stretch>
        </p:blipFill>
        <p:spPr>
          <a:xfrm>
            <a:off x="4510407" y="1582696"/>
            <a:ext cx="222736" cy="222736"/>
          </a:xfrm>
          <a:prstGeom prst="rect">
            <a:avLst/>
          </a:prstGeom>
        </p:spPr>
      </p:pic>
      <p:pic>
        <p:nvPicPr>
          <p:cNvPr id="13" name="Image 11" descr="preencoded.png"/>
          <p:cNvPicPr>
            <a:picLocks noChangeAspect="1"/>
          </p:cNvPicPr>
          <p:nvPr/>
        </p:nvPicPr>
        <p:blipFill>
          <a:blip r:embed="rId8"/>
          <a:stretch>
            <a:fillRect/>
          </a:stretch>
        </p:blipFill>
        <p:spPr>
          <a:xfrm>
            <a:off x="4343355" y="2158097"/>
            <a:ext cx="148491" cy="148491"/>
          </a:xfrm>
          <a:prstGeom prst="rect">
            <a:avLst/>
          </a:prstGeom>
        </p:spPr>
      </p:pic>
      <p:pic>
        <p:nvPicPr>
          <p:cNvPr id="14" name="Image 12" descr="preencoded.png"/>
          <p:cNvPicPr>
            <a:picLocks noChangeAspect="1"/>
          </p:cNvPicPr>
          <p:nvPr/>
        </p:nvPicPr>
        <p:blipFill>
          <a:blip r:embed="rId8"/>
          <a:stretch>
            <a:fillRect/>
          </a:stretch>
        </p:blipFill>
        <p:spPr>
          <a:xfrm>
            <a:off x="4343355" y="2677815"/>
            <a:ext cx="148491" cy="148491"/>
          </a:xfrm>
          <a:prstGeom prst="rect">
            <a:avLst/>
          </a:prstGeom>
        </p:spPr>
      </p:pic>
      <p:pic>
        <p:nvPicPr>
          <p:cNvPr id="15" name="Image 13" descr="preencoded.png"/>
          <p:cNvPicPr>
            <a:picLocks noChangeAspect="1"/>
          </p:cNvPicPr>
          <p:nvPr/>
        </p:nvPicPr>
        <p:blipFill>
          <a:blip r:embed="rId8"/>
          <a:stretch>
            <a:fillRect/>
          </a:stretch>
        </p:blipFill>
        <p:spPr>
          <a:xfrm>
            <a:off x="4343355" y="3197533"/>
            <a:ext cx="148491" cy="148491"/>
          </a:xfrm>
          <a:prstGeom prst="rect">
            <a:avLst/>
          </a:prstGeom>
        </p:spPr>
      </p:pic>
      <p:pic>
        <p:nvPicPr>
          <p:cNvPr id="16" name="Image 14" descr="preencoded.png"/>
          <p:cNvPicPr>
            <a:picLocks noChangeAspect="1"/>
          </p:cNvPicPr>
          <p:nvPr/>
        </p:nvPicPr>
        <p:blipFill>
          <a:blip r:embed="rId5"/>
          <a:stretch>
            <a:fillRect/>
          </a:stretch>
        </p:blipFill>
        <p:spPr>
          <a:xfrm>
            <a:off x="7944256" y="1230030"/>
            <a:ext cx="3563779" cy="2338730"/>
          </a:xfrm>
          <a:prstGeom prst="rect">
            <a:avLst/>
          </a:prstGeom>
        </p:spPr>
      </p:pic>
      <p:pic>
        <p:nvPicPr>
          <p:cNvPr id="17" name="Image 15" descr="preencoded.png"/>
          <p:cNvPicPr>
            <a:picLocks noChangeAspect="1"/>
          </p:cNvPicPr>
          <p:nvPr/>
        </p:nvPicPr>
        <p:blipFill>
          <a:blip r:embed="rId11"/>
          <a:stretch>
            <a:fillRect/>
          </a:stretch>
        </p:blipFill>
        <p:spPr>
          <a:xfrm>
            <a:off x="8129870" y="1415644"/>
            <a:ext cx="556840" cy="556840"/>
          </a:xfrm>
          <a:prstGeom prst="rect">
            <a:avLst/>
          </a:prstGeom>
        </p:spPr>
      </p:pic>
      <p:pic>
        <p:nvPicPr>
          <p:cNvPr id="18" name="Image 16" descr="preencoded.png"/>
          <p:cNvPicPr>
            <a:picLocks noChangeAspect="1"/>
          </p:cNvPicPr>
          <p:nvPr/>
        </p:nvPicPr>
        <p:blipFill>
          <a:blip r:embed="rId12"/>
          <a:stretch>
            <a:fillRect/>
          </a:stretch>
        </p:blipFill>
        <p:spPr>
          <a:xfrm>
            <a:off x="8269080" y="1582696"/>
            <a:ext cx="278420" cy="222736"/>
          </a:xfrm>
          <a:prstGeom prst="rect">
            <a:avLst/>
          </a:prstGeom>
        </p:spPr>
      </p:pic>
      <p:pic>
        <p:nvPicPr>
          <p:cNvPr id="19" name="Image 17" descr="preencoded.png"/>
          <p:cNvPicPr>
            <a:picLocks noChangeAspect="1"/>
          </p:cNvPicPr>
          <p:nvPr/>
        </p:nvPicPr>
        <p:blipFill>
          <a:blip r:embed="rId8"/>
          <a:stretch>
            <a:fillRect/>
          </a:stretch>
        </p:blipFill>
        <p:spPr>
          <a:xfrm>
            <a:off x="8129870" y="2158097"/>
            <a:ext cx="148491" cy="148491"/>
          </a:xfrm>
          <a:prstGeom prst="rect">
            <a:avLst/>
          </a:prstGeom>
        </p:spPr>
      </p:pic>
      <p:pic>
        <p:nvPicPr>
          <p:cNvPr id="20" name="Image 18" descr="preencoded.png"/>
          <p:cNvPicPr>
            <a:picLocks noChangeAspect="1"/>
          </p:cNvPicPr>
          <p:nvPr/>
        </p:nvPicPr>
        <p:blipFill>
          <a:blip r:embed="rId8"/>
          <a:stretch>
            <a:fillRect/>
          </a:stretch>
        </p:blipFill>
        <p:spPr>
          <a:xfrm>
            <a:off x="8129870" y="2677815"/>
            <a:ext cx="148491" cy="148491"/>
          </a:xfrm>
          <a:prstGeom prst="rect">
            <a:avLst/>
          </a:prstGeom>
        </p:spPr>
      </p:pic>
      <p:pic>
        <p:nvPicPr>
          <p:cNvPr id="21" name="Image 19" descr="preencoded.png"/>
          <p:cNvPicPr>
            <a:picLocks noChangeAspect="1"/>
          </p:cNvPicPr>
          <p:nvPr/>
        </p:nvPicPr>
        <p:blipFill>
          <a:blip r:embed="rId8"/>
          <a:stretch>
            <a:fillRect/>
          </a:stretch>
        </p:blipFill>
        <p:spPr>
          <a:xfrm>
            <a:off x="8129870" y="3197533"/>
            <a:ext cx="148491" cy="148491"/>
          </a:xfrm>
          <a:prstGeom prst="rect">
            <a:avLst/>
          </a:prstGeom>
        </p:spPr>
      </p:pic>
      <p:pic>
        <p:nvPicPr>
          <p:cNvPr id="22" name="Image 20" descr="preencoded.png"/>
          <p:cNvPicPr>
            <a:picLocks noChangeAspect="1"/>
          </p:cNvPicPr>
          <p:nvPr/>
        </p:nvPicPr>
        <p:blipFill>
          <a:blip r:embed="rId13"/>
          <a:stretch>
            <a:fillRect/>
          </a:stretch>
        </p:blipFill>
        <p:spPr>
          <a:xfrm>
            <a:off x="371227" y="3791496"/>
            <a:ext cx="3563779" cy="2375853"/>
          </a:xfrm>
          <a:prstGeom prst="rect">
            <a:avLst/>
          </a:prstGeom>
        </p:spPr>
      </p:pic>
      <p:pic>
        <p:nvPicPr>
          <p:cNvPr id="23" name="Image 21" descr="preencoded.png"/>
          <p:cNvPicPr>
            <a:picLocks noChangeAspect="1"/>
          </p:cNvPicPr>
          <p:nvPr/>
        </p:nvPicPr>
        <p:blipFill>
          <a:blip r:embed="rId14"/>
          <a:stretch>
            <a:fillRect/>
          </a:stretch>
        </p:blipFill>
        <p:spPr>
          <a:xfrm>
            <a:off x="556840" y="3977110"/>
            <a:ext cx="556840" cy="556840"/>
          </a:xfrm>
          <a:prstGeom prst="rect">
            <a:avLst/>
          </a:prstGeom>
        </p:spPr>
      </p:pic>
      <p:pic>
        <p:nvPicPr>
          <p:cNvPr id="24" name="Image 22" descr="preencoded.png"/>
          <p:cNvPicPr>
            <a:picLocks noChangeAspect="1"/>
          </p:cNvPicPr>
          <p:nvPr/>
        </p:nvPicPr>
        <p:blipFill>
          <a:blip r:embed="rId15"/>
          <a:stretch>
            <a:fillRect/>
          </a:stretch>
        </p:blipFill>
        <p:spPr>
          <a:xfrm>
            <a:off x="737814" y="4144162"/>
            <a:ext cx="194894" cy="222736"/>
          </a:xfrm>
          <a:prstGeom prst="rect">
            <a:avLst/>
          </a:prstGeom>
        </p:spPr>
      </p:pic>
      <p:pic>
        <p:nvPicPr>
          <p:cNvPr id="25" name="Image 23" descr="preencoded.png"/>
          <p:cNvPicPr>
            <a:picLocks noChangeAspect="1"/>
          </p:cNvPicPr>
          <p:nvPr/>
        </p:nvPicPr>
        <p:blipFill>
          <a:blip r:embed="rId8"/>
          <a:stretch>
            <a:fillRect/>
          </a:stretch>
        </p:blipFill>
        <p:spPr>
          <a:xfrm>
            <a:off x="556840" y="4719563"/>
            <a:ext cx="148491" cy="148491"/>
          </a:xfrm>
          <a:prstGeom prst="rect">
            <a:avLst/>
          </a:prstGeom>
        </p:spPr>
      </p:pic>
      <p:pic>
        <p:nvPicPr>
          <p:cNvPr id="26" name="Image 24" descr="preencoded.png"/>
          <p:cNvPicPr>
            <a:picLocks noChangeAspect="1"/>
          </p:cNvPicPr>
          <p:nvPr/>
        </p:nvPicPr>
        <p:blipFill>
          <a:blip r:embed="rId8"/>
          <a:stretch>
            <a:fillRect/>
          </a:stretch>
        </p:blipFill>
        <p:spPr>
          <a:xfrm>
            <a:off x="556840" y="5016545"/>
            <a:ext cx="148491" cy="148491"/>
          </a:xfrm>
          <a:prstGeom prst="rect">
            <a:avLst/>
          </a:prstGeom>
        </p:spPr>
      </p:pic>
      <p:pic>
        <p:nvPicPr>
          <p:cNvPr id="27" name="Image 25" descr="preencoded.png"/>
          <p:cNvPicPr>
            <a:picLocks noChangeAspect="1"/>
          </p:cNvPicPr>
          <p:nvPr/>
        </p:nvPicPr>
        <p:blipFill>
          <a:blip r:embed="rId8"/>
          <a:stretch>
            <a:fillRect/>
          </a:stretch>
        </p:blipFill>
        <p:spPr>
          <a:xfrm>
            <a:off x="556840" y="5313526"/>
            <a:ext cx="148491" cy="148491"/>
          </a:xfrm>
          <a:prstGeom prst="rect">
            <a:avLst/>
          </a:prstGeom>
        </p:spPr>
      </p:pic>
      <p:pic>
        <p:nvPicPr>
          <p:cNvPr id="28" name="Image 26" descr="preencoded.png"/>
          <p:cNvPicPr>
            <a:picLocks noChangeAspect="1"/>
          </p:cNvPicPr>
          <p:nvPr/>
        </p:nvPicPr>
        <p:blipFill>
          <a:blip r:embed="rId13"/>
          <a:stretch>
            <a:fillRect/>
          </a:stretch>
        </p:blipFill>
        <p:spPr>
          <a:xfrm>
            <a:off x="4157742" y="3791496"/>
            <a:ext cx="3563779" cy="2375853"/>
          </a:xfrm>
          <a:prstGeom prst="rect">
            <a:avLst/>
          </a:prstGeom>
        </p:spPr>
      </p:pic>
      <p:pic>
        <p:nvPicPr>
          <p:cNvPr id="29" name="Image 27" descr="preencoded.png"/>
          <p:cNvPicPr>
            <a:picLocks noChangeAspect="1"/>
          </p:cNvPicPr>
          <p:nvPr/>
        </p:nvPicPr>
        <p:blipFill>
          <a:blip r:embed="rId16"/>
          <a:stretch>
            <a:fillRect/>
          </a:stretch>
        </p:blipFill>
        <p:spPr>
          <a:xfrm>
            <a:off x="4343355" y="3977110"/>
            <a:ext cx="556840" cy="556840"/>
          </a:xfrm>
          <a:prstGeom prst="rect">
            <a:avLst/>
          </a:prstGeom>
        </p:spPr>
      </p:pic>
      <p:pic>
        <p:nvPicPr>
          <p:cNvPr id="30" name="Image 28" descr="preencoded.png"/>
          <p:cNvPicPr>
            <a:picLocks noChangeAspect="1"/>
          </p:cNvPicPr>
          <p:nvPr/>
        </p:nvPicPr>
        <p:blipFill>
          <a:blip r:embed="rId17"/>
          <a:stretch>
            <a:fillRect/>
          </a:stretch>
        </p:blipFill>
        <p:spPr>
          <a:xfrm>
            <a:off x="4538249" y="4144162"/>
            <a:ext cx="167052" cy="222736"/>
          </a:xfrm>
          <a:prstGeom prst="rect">
            <a:avLst/>
          </a:prstGeom>
        </p:spPr>
      </p:pic>
      <p:pic>
        <p:nvPicPr>
          <p:cNvPr id="31" name="Image 29" descr="preencoded.png"/>
          <p:cNvPicPr>
            <a:picLocks noChangeAspect="1"/>
          </p:cNvPicPr>
          <p:nvPr/>
        </p:nvPicPr>
        <p:blipFill>
          <a:blip r:embed="rId8"/>
          <a:stretch>
            <a:fillRect/>
          </a:stretch>
        </p:blipFill>
        <p:spPr>
          <a:xfrm>
            <a:off x="4343355" y="4719563"/>
            <a:ext cx="148491" cy="148491"/>
          </a:xfrm>
          <a:prstGeom prst="rect">
            <a:avLst/>
          </a:prstGeom>
        </p:spPr>
      </p:pic>
      <p:pic>
        <p:nvPicPr>
          <p:cNvPr id="32" name="Image 30" descr="preencoded.png"/>
          <p:cNvPicPr>
            <a:picLocks noChangeAspect="1"/>
          </p:cNvPicPr>
          <p:nvPr/>
        </p:nvPicPr>
        <p:blipFill>
          <a:blip r:embed="rId8"/>
          <a:stretch>
            <a:fillRect/>
          </a:stretch>
        </p:blipFill>
        <p:spPr>
          <a:xfrm>
            <a:off x="4343355" y="5239281"/>
            <a:ext cx="148491" cy="148491"/>
          </a:xfrm>
          <a:prstGeom prst="rect">
            <a:avLst/>
          </a:prstGeom>
        </p:spPr>
      </p:pic>
      <p:pic>
        <p:nvPicPr>
          <p:cNvPr id="34" name="Image 32" descr="preencoded.png"/>
          <p:cNvPicPr>
            <a:picLocks noChangeAspect="1"/>
          </p:cNvPicPr>
          <p:nvPr/>
        </p:nvPicPr>
        <p:blipFill>
          <a:blip r:embed="rId13"/>
          <a:stretch>
            <a:fillRect/>
          </a:stretch>
        </p:blipFill>
        <p:spPr>
          <a:xfrm>
            <a:off x="7944256" y="3791496"/>
            <a:ext cx="3563779" cy="2375853"/>
          </a:xfrm>
          <a:prstGeom prst="rect">
            <a:avLst/>
          </a:prstGeom>
        </p:spPr>
      </p:pic>
      <p:pic>
        <p:nvPicPr>
          <p:cNvPr id="35" name="Image 33" descr="preencoded.png"/>
          <p:cNvPicPr>
            <a:picLocks noChangeAspect="1"/>
          </p:cNvPicPr>
          <p:nvPr/>
        </p:nvPicPr>
        <p:blipFill>
          <a:blip r:embed="rId18"/>
          <a:stretch>
            <a:fillRect/>
          </a:stretch>
        </p:blipFill>
        <p:spPr>
          <a:xfrm>
            <a:off x="8129870" y="3995671"/>
            <a:ext cx="449968" cy="556840"/>
          </a:xfrm>
          <a:prstGeom prst="rect">
            <a:avLst/>
          </a:prstGeom>
        </p:spPr>
      </p:pic>
      <p:pic>
        <p:nvPicPr>
          <p:cNvPr id="36" name="Image 34" descr="preencoded.png"/>
          <p:cNvPicPr>
            <a:picLocks noChangeAspect="1"/>
          </p:cNvPicPr>
          <p:nvPr/>
        </p:nvPicPr>
        <p:blipFill>
          <a:blip r:embed="rId19"/>
          <a:stretch>
            <a:fillRect/>
          </a:stretch>
        </p:blipFill>
        <p:spPr>
          <a:xfrm>
            <a:off x="8257335" y="4162723"/>
            <a:ext cx="194894" cy="222736"/>
          </a:xfrm>
          <a:prstGeom prst="rect">
            <a:avLst/>
          </a:prstGeom>
        </p:spPr>
      </p:pic>
      <p:pic>
        <p:nvPicPr>
          <p:cNvPr id="37" name="Image 35" descr="preencoded.png"/>
          <p:cNvPicPr>
            <a:picLocks noChangeAspect="1"/>
          </p:cNvPicPr>
          <p:nvPr/>
        </p:nvPicPr>
        <p:blipFill>
          <a:blip r:embed="rId8"/>
          <a:stretch>
            <a:fillRect/>
          </a:stretch>
        </p:blipFill>
        <p:spPr>
          <a:xfrm>
            <a:off x="8129870" y="4756686"/>
            <a:ext cx="148491" cy="148491"/>
          </a:xfrm>
          <a:prstGeom prst="rect">
            <a:avLst/>
          </a:prstGeom>
        </p:spPr>
      </p:pic>
      <p:pic>
        <p:nvPicPr>
          <p:cNvPr id="38" name="Image 36" descr="preencoded.png"/>
          <p:cNvPicPr>
            <a:picLocks noChangeAspect="1"/>
          </p:cNvPicPr>
          <p:nvPr/>
        </p:nvPicPr>
        <p:blipFill>
          <a:blip r:embed="rId8"/>
          <a:stretch>
            <a:fillRect/>
          </a:stretch>
        </p:blipFill>
        <p:spPr>
          <a:xfrm>
            <a:off x="8129870" y="5276404"/>
            <a:ext cx="148491" cy="148491"/>
          </a:xfrm>
          <a:prstGeom prst="rect">
            <a:avLst/>
          </a:prstGeom>
        </p:spPr>
      </p:pic>
      <p:sp>
        <p:nvSpPr>
          <p:cNvPr id="40"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Cases</a:t>
            </a:r>
            <a:endParaRPr lang="en-US" sz="2631" dirty="0"/>
          </a:p>
        </p:txBody>
      </p:sp>
      <p:sp>
        <p:nvSpPr>
          <p:cNvPr id="41" name="Text 1"/>
          <p:cNvSpPr/>
          <p:nvPr/>
        </p:nvSpPr>
        <p:spPr>
          <a:xfrm>
            <a:off x="1262172" y="1545573"/>
            <a:ext cx="237631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Marketing Sites</a:t>
            </a:r>
            <a:endParaRPr lang="en-US" sz="1754" dirty="0"/>
          </a:p>
        </p:txBody>
      </p:sp>
      <p:sp>
        <p:nvSpPr>
          <p:cNvPr id="42" name="Text 2"/>
          <p:cNvSpPr/>
          <p:nvPr/>
        </p:nvSpPr>
        <p:spPr>
          <a:xfrm>
            <a:off x="779576" y="2120975"/>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Product pages and promotional campaigns</a:t>
            </a:r>
            <a:endParaRPr lang="en-US" sz="1169" dirty="0"/>
          </a:p>
        </p:txBody>
      </p:sp>
      <p:sp>
        <p:nvSpPr>
          <p:cNvPr id="43" name="Text 3"/>
          <p:cNvSpPr/>
          <p:nvPr/>
        </p:nvSpPr>
        <p:spPr>
          <a:xfrm>
            <a:off x="779577" y="2640692"/>
            <a:ext cx="282961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Brand websites with high traffic</a:t>
            </a:r>
            <a:endParaRPr lang="en-US" sz="1169" dirty="0"/>
          </a:p>
        </p:txBody>
      </p:sp>
      <p:sp>
        <p:nvSpPr>
          <p:cNvPr id="44" name="Text 4"/>
          <p:cNvSpPr/>
          <p:nvPr/>
        </p:nvSpPr>
        <p:spPr>
          <a:xfrm>
            <a:off x="779576" y="2937674"/>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Rapid deployment for time-sensitive campaigns</a:t>
            </a:r>
            <a:endParaRPr lang="en-US" sz="1169" dirty="0"/>
          </a:p>
        </p:txBody>
      </p:sp>
      <p:sp>
        <p:nvSpPr>
          <p:cNvPr id="45" name="Text 5"/>
          <p:cNvSpPr/>
          <p:nvPr/>
        </p:nvSpPr>
        <p:spPr>
          <a:xfrm>
            <a:off x="5048686" y="1545573"/>
            <a:ext cx="82951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Blogs</a:t>
            </a:r>
            <a:endParaRPr lang="en-US" sz="1754" dirty="0"/>
          </a:p>
        </p:txBody>
      </p:sp>
      <p:sp>
        <p:nvSpPr>
          <p:cNvPr id="46" name="Text 6"/>
          <p:cNvSpPr/>
          <p:nvPr/>
        </p:nvSpPr>
        <p:spPr>
          <a:xfrm>
            <a:off x="4566091" y="2120975"/>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Static blogs with content generated by Jekyll, Hugo, or Pelican</a:t>
            </a:r>
            <a:endParaRPr lang="en-US" sz="1169" dirty="0"/>
          </a:p>
        </p:txBody>
      </p:sp>
      <p:sp>
        <p:nvSpPr>
          <p:cNvPr id="47" name="Text 7"/>
          <p:cNvSpPr/>
          <p:nvPr/>
        </p:nvSpPr>
        <p:spPr>
          <a:xfrm>
            <a:off x="4566091" y="2640693"/>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SEO-friendly URLs and fast loading times</a:t>
            </a:r>
            <a:endParaRPr lang="en-US" sz="1169" dirty="0"/>
          </a:p>
        </p:txBody>
      </p:sp>
      <p:sp>
        <p:nvSpPr>
          <p:cNvPr id="48" name="Text 8"/>
          <p:cNvSpPr/>
          <p:nvPr/>
        </p:nvSpPr>
        <p:spPr>
          <a:xfrm>
            <a:off x="4566092" y="3160410"/>
            <a:ext cx="324638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Comments and analytics integration</a:t>
            </a:r>
            <a:endParaRPr lang="en-US" sz="1169" dirty="0"/>
          </a:p>
        </p:txBody>
      </p:sp>
      <p:sp>
        <p:nvSpPr>
          <p:cNvPr id="49" name="Text 9"/>
          <p:cNvSpPr/>
          <p:nvPr/>
        </p:nvSpPr>
        <p:spPr>
          <a:xfrm>
            <a:off x="8835201" y="1545573"/>
            <a:ext cx="263298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Single-Page Apps</a:t>
            </a:r>
            <a:endParaRPr lang="en-US" sz="1754" dirty="0"/>
          </a:p>
        </p:txBody>
      </p:sp>
      <p:sp>
        <p:nvSpPr>
          <p:cNvPr id="50" name="Text 10"/>
          <p:cNvSpPr/>
          <p:nvPr/>
        </p:nvSpPr>
        <p:spPr>
          <a:xfrm>
            <a:off x="8352606" y="2120975"/>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Modern web applications built with React, Angular, or Vue.js</a:t>
            </a:r>
            <a:endParaRPr lang="en-US" sz="1169" dirty="0"/>
          </a:p>
        </p:txBody>
      </p:sp>
      <p:sp>
        <p:nvSpPr>
          <p:cNvPr id="51" name="Text 11"/>
          <p:cNvSpPr/>
          <p:nvPr/>
        </p:nvSpPr>
        <p:spPr>
          <a:xfrm>
            <a:off x="8352606" y="2640693"/>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Client-side routing and interactive elements</a:t>
            </a:r>
            <a:endParaRPr lang="en-US" sz="1169" dirty="0"/>
          </a:p>
        </p:txBody>
      </p:sp>
      <p:sp>
        <p:nvSpPr>
          <p:cNvPr id="52" name="Text 12"/>
          <p:cNvSpPr/>
          <p:nvPr/>
        </p:nvSpPr>
        <p:spPr>
          <a:xfrm>
            <a:off x="8352606" y="3160410"/>
            <a:ext cx="317625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API integration for dynamic content</a:t>
            </a:r>
            <a:endParaRPr lang="en-US" sz="1169" dirty="0"/>
          </a:p>
        </p:txBody>
      </p:sp>
      <p:sp>
        <p:nvSpPr>
          <p:cNvPr id="53" name="Text 13"/>
          <p:cNvSpPr/>
          <p:nvPr/>
        </p:nvSpPr>
        <p:spPr>
          <a:xfrm>
            <a:off x="1262171" y="4107039"/>
            <a:ext cx="230584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Documentation</a:t>
            </a:r>
            <a:endParaRPr lang="en-US" sz="1754" dirty="0"/>
          </a:p>
        </p:txBody>
      </p:sp>
      <p:sp>
        <p:nvSpPr>
          <p:cNvPr id="54" name="Text 14"/>
          <p:cNvSpPr/>
          <p:nvPr/>
        </p:nvSpPr>
        <p:spPr>
          <a:xfrm>
            <a:off x="779577" y="4682441"/>
            <a:ext cx="226268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User manuals and guides</a:t>
            </a:r>
            <a:endParaRPr lang="en-US" sz="1169" dirty="0"/>
          </a:p>
        </p:txBody>
      </p:sp>
      <p:sp>
        <p:nvSpPr>
          <p:cNvPr id="55" name="Text 15"/>
          <p:cNvSpPr/>
          <p:nvPr/>
        </p:nvSpPr>
        <p:spPr>
          <a:xfrm>
            <a:off x="779576" y="4979422"/>
            <a:ext cx="310769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API documentation with versioning</a:t>
            </a:r>
            <a:endParaRPr lang="en-US" sz="1169" dirty="0"/>
          </a:p>
        </p:txBody>
      </p:sp>
      <p:sp>
        <p:nvSpPr>
          <p:cNvPr id="56" name="Text 16"/>
          <p:cNvSpPr/>
          <p:nvPr/>
        </p:nvSpPr>
        <p:spPr>
          <a:xfrm>
            <a:off x="779577" y="5276404"/>
            <a:ext cx="273826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Knowledge bases and tutorials</a:t>
            </a:r>
            <a:endParaRPr lang="en-US" sz="1169" dirty="0"/>
          </a:p>
        </p:txBody>
      </p:sp>
      <p:sp>
        <p:nvSpPr>
          <p:cNvPr id="57" name="Text 17"/>
          <p:cNvSpPr/>
          <p:nvPr/>
        </p:nvSpPr>
        <p:spPr>
          <a:xfrm>
            <a:off x="5048686" y="4107039"/>
            <a:ext cx="155045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Microsites</a:t>
            </a:r>
            <a:endParaRPr lang="en-US" sz="1754" dirty="0"/>
          </a:p>
        </p:txBody>
      </p:sp>
      <p:sp>
        <p:nvSpPr>
          <p:cNvPr id="58" name="Text 18"/>
          <p:cNvSpPr/>
          <p:nvPr/>
        </p:nvSpPr>
        <p:spPr>
          <a:xfrm>
            <a:off x="4566091" y="4682441"/>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Small, focused websites for specific events</a:t>
            </a:r>
            <a:endParaRPr lang="en-US" sz="1169" dirty="0"/>
          </a:p>
        </p:txBody>
      </p:sp>
      <p:sp>
        <p:nvSpPr>
          <p:cNvPr id="59" name="Text 19"/>
          <p:cNvSpPr/>
          <p:nvPr/>
        </p:nvSpPr>
        <p:spPr>
          <a:xfrm>
            <a:off x="4566091" y="5202158"/>
            <a:ext cx="295403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Campaign-specific landing pages</a:t>
            </a:r>
            <a:endParaRPr lang="en-US" sz="1169" dirty="0"/>
          </a:p>
        </p:txBody>
      </p:sp>
      <p:sp>
        <p:nvSpPr>
          <p:cNvPr id="60" name="Text 20"/>
          <p:cNvSpPr/>
          <p:nvPr/>
        </p:nvSpPr>
        <p:spPr>
          <a:xfrm>
            <a:off x="4566091" y="5499140"/>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Temporary sites for limited time periods</a:t>
            </a:r>
            <a:endParaRPr lang="en-US" sz="1169" dirty="0"/>
          </a:p>
        </p:txBody>
      </p:sp>
      <p:sp>
        <p:nvSpPr>
          <p:cNvPr id="61" name="Text 21"/>
          <p:cNvSpPr/>
          <p:nvPr/>
        </p:nvSpPr>
        <p:spPr>
          <a:xfrm>
            <a:off x="8728329" y="3977109"/>
            <a:ext cx="2594093"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PoC &amp; Early Development</a:t>
            </a:r>
            <a:endParaRPr lang="en-US" sz="1754" dirty="0"/>
          </a:p>
        </p:txBody>
      </p:sp>
      <p:sp>
        <p:nvSpPr>
          <p:cNvPr id="62" name="Text 22"/>
          <p:cNvSpPr/>
          <p:nvPr/>
        </p:nvSpPr>
        <p:spPr>
          <a:xfrm>
            <a:off x="8352606" y="4719564"/>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Rapid deployment for testing and validation</a:t>
            </a:r>
            <a:endParaRPr lang="en-US" sz="1169" dirty="0"/>
          </a:p>
        </p:txBody>
      </p:sp>
      <p:sp>
        <p:nvSpPr>
          <p:cNvPr id="63" name="Text 23"/>
          <p:cNvSpPr/>
          <p:nvPr/>
        </p:nvSpPr>
        <p:spPr>
          <a:xfrm>
            <a:off x="8352606" y="5239281"/>
            <a:ext cx="241094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 infrastructure overhead</a:t>
            </a:r>
            <a:endParaRPr lang="en-US" sz="1169" dirty="0"/>
          </a:p>
        </p:txBody>
      </p:sp>
      <p:sp>
        <p:nvSpPr>
          <p:cNvPr id="64" name="Text 24"/>
          <p:cNvSpPr/>
          <p:nvPr/>
        </p:nvSpPr>
        <p:spPr>
          <a:xfrm>
            <a:off x="8352606" y="5536263"/>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Pay-as-you-go model with no upfront costs</a:t>
            </a:r>
            <a:endParaRPr lang="en-US" sz="1169" dirty="0"/>
          </a:p>
        </p:txBody>
      </p:sp>
      <p:sp>
        <p:nvSpPr>
          <p:cNvPr id="65" name="Text 25"/>
          <p:cNvSpPr/>
          <p:nvPr/>
        </p:nvSpPr>
        <p:spPr>
          <a:xfrm>
            <a:off x="371227" y="6390085"/>
            <a:ext cx="201036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S3 Static Website Hosting</a:t>
            </a:r>
            <a:endParaRPr lang="en-US" sz="1023"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A975C-718D-DAA8-1310-F36A6F477215}"/>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7AF0722D-E7F7-3E54-57BB-455AFCCF139B}"/>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585200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494159" y="2083852"/>
            <a:ext cx="890945" cy="37123"/>
          </a:xfrm>
          <a:prstGeom prst="rect">
            <a:avLst/>
          </a:prstGeom>
        </p:spPr>
      </p:pic>
      <p:pic>
        <p:nvPicPr>
          <p:cNvPr id="5" name="Image 3" descr="preencoded.png"/>
          <p:cNvPicPr>
            <a:picLocks noChangeAspect="1"/>
          </p:cNvPicPr>
          <p:nvPr/>
        </p:nvPicPr>
        <p:blipFill>
          <a:blip r:embed="rId6"/>
          <a:stretch>
            <a:fillRect/>
          </a:stretch>
        </p:blipFill>
        <p:spPr>
          <a:xfrm>
            <a:off x="3526656" y="3036571"/>
            <a:ext cx="742454" cy="742454"/>
          </a:xfrm>
          <a:prstGeom prst="rect">
            <a:avLst/>
          </a:prstGeom>
        </p:spPr>
      </p:pic>
      <p:pic>
        <p:nvPicPr>
          <p:cNvPr id="6" name="Image 4" descr="preencoded.png"/>
          <p:cNvPicPr>
            <a:picLocks noChangeAspect="1"/>
          </p:cNvPicPr>
          <p:nvPr/>
        </p:nvPicPr>
        <p:blipFill>
          <a:blip r:embed="rId7"/>
          <a:stretch>
            <a:fillRect/>
          </a:stretch>
        </p:blipFill>
        <p:spPr>
          <a:xfrm>
            <a:off x="3772595" y="3222185"/>
            <a:ext cx="250578" cy="371227"/>
          </a:xfrm>
          <a:prstGeom prst="rect">
            <a:avLst/>
          </a:prstGeom>
        </p:spPr>
      </p:pic>
      <p:pic>
        <p:nvPicPr>
          <p:cNvPr id="7" name="Image 5" descr="preencoded.png"/>
          <p:cNvPicPr>
            <a:picLocks noChangeAspect="1"/>
          </p:cNvPicPr>
          <p:nvPr/>
        </p:nvPicPr>
        <p:blipFill>
          <a:blip r:embed="rId8"/>
          <a:stretch>
            <a:fillRect/>
          </a:stretch>
        </p:blipFill>
        <p:spPr>
          <a:xfrm>
            <a:off x="4547530" y="3036571"/>
            <a:ext cx="742454" cy="742454"/>
          </a:xfrm>
          <a:prstGeom prst="rect">
            <a:avLst/>
          </a:prstGeom>
        </p:spPr>
      </p:pic>
      <p:pic>
        <p:nvPicPr>
          <p:cNvPr id="8" name="Image 6" descr="preencoded.png"/>
          <p:cNvPicPr>
            <a:picLocks noChangeAspect="1"/>
          </p:cNvPicPr>
          <p:nvPr/>
        </p:nvPicPr>
        <p:blipFill>
          <a:blip r:embed="rId9"/>
          <a:stretch>
            <a:fillRect/>
          </a:stretch>
        </p:blipFill>
        <p:spPr>
          <a:xfrm>
            <a:off x="4709943" y="3222185"/>
            <a:ext cx="417630" cy="371227"/>
          </a:xfrm>
          <a:prstGeom prst="rect">
            <a:avLst/>
          </a:prstGeom>
        </p:spPr>
      </p:pic>
      <p:pic>
        <p:nvPicPr>
          <p:cNvPr id="9" name="Image 7" descr="preencoded.png"/>
          <p:cNvPicPr>
            <a:picLocks noChangeAspect="1"/>
          </p:cNvPicPr>
          <p:nvPr/>
        </p:nvPicPr>
        <p:blipFill>
          <a:blip r:embed="rId10"/>
          <a:stretch>
            <a:fillRect/>
          </a:stretch>
        </p:blipFill>
        <p:spPr>
          <a:xfrm>
            <a:off x="5568404" y="3036571"/>
            <a:ext cx="742454" cy="742454"/>
          </a:xfrm>
          <a:prstGeom prst="rect">
            <a:avLst/>
          </a:prstGeom>
        </p:spPr>
      </p:pic>
      <p:pic>
        <p:nvPicPr>
          <p:cNvPr id="10" name="Image 8" descr="preencoded.png"/>
          <p:cNvPicPr>
            <a:picLocks noChangeAspect="1"/>
          </p:cNvPicPr>
          <p:nvPr/>
        </p:nvPicPr>
        <p:blipFill>
          <a:blip r:embed="rId11"/>
          <a:stretch>
            <a:fillRect/>
          </a:stretch>
        </p:blipFill>
        <p:spPr>
          <a:xfrm>
            <a:off x="5772579" y="3222185"/>
            <a:ext cx="334104" cy="371227"/>
          </a:xfrm>
          <a:prstGeom prst="rect">
            <a:avLst/>
          </a:prstGeom>
        </p:spPr>
      </p:pic>
      <p:pic>
        <p:nvPicPr>
          <p:cNvPr id="11" name="Image 9" descr="preencoded.png"/>
          <p:cNvPicPr>
            <a:picLocks noChangeAspect="1"/>
          </p:cNvPicPr>
          <p:nvPr/>
        </p:nvPicPr>
        <p:blipFill>
          <a:blip r:embed="rId12"/>
          <a:stretch>
            <a:fillRect/>
          </a:stretch>
        </p:blipFill>
        <p:spPr>
          <a:xfrm>
            <a:off x="6589278" y="3036571"/>
            <a:ext cx="742454" cy="742454"/>
          </a:xfrm>
          <a:prstGeom prst="rect">
            <a:avLst/>
          </a:prstGeom>
        </p:spPr>
      </p:pic>
      <p:pic>
        <p:nvPicPr>
          <p:cNvPr id="12" name="Image 10" descr="preencoded.png"/>
          <p:cNvPicPr>
            <a:picLocks noChangeAspect="1"/>
          </p:cNvPicPr>
          <p:nvPr/>
        </p:nvPicPr>
        <p:blipFill>
          <a:blip r:embed="rId13"/>
          <a:stretch>
            <a:fillRect/>
          </a:stretch>
        </p:blipFill>
        <p:spPr>
          <a:xfrm>
            <a:off x="6751691" y="3222185"/>
            <a:ext cx="417630" cy="371227"/>
          </a:xfrm>
          <a:prstGeom prst="rect">
            <a:avLst/>
          </a:prstGeom>
        </p:spPr>
      </p:pic>
      <p:pic>
        <p:nvPicPr>
          <p:cNvPr id="13" name="Image 11" descr="preencoded.png"/>
          <p:cNvPicPr>
            <a:picLocks noChangeAspect="1"/>
          </p:cNvPicPr>
          <p:nvPr/>
        </p:nvPicPr>
        <p:blipFill>
          <a:blip r:embed="rId14"/>
          <a:stretch>
            <a:fillRect/>
          </a:stretch>
        </p:blipFill>
        <p:spPr>
          <a:xfrm>
            <a:off x="7610152" y="3036571"/>
            <a:ext cx="742454" cy="742454"/>
          </a:xfrm>
          <a:prstGeom prst="rect">
            <a:avLst/>
          </a:prstGeom>
        </p:spPr>
      </p:pic>
      <p:pic>
        <p:nvPicPr>
          <p:cNvPr id="14" name="Image 12" descr="preencoded.png"/>
          <p:cNvPicPr>
            <a:picLocks noChangeAspect="1"/>
          </p:cNvPicPr>
          <p:nvPr/>
        </p:nvPicPr>
        <p:blipFill>
          <a:blip r:embed="rId15"/>
          <a:stretch>
            <a:fillRect/>
          </a:stretch>
        </p:blipFill>
        <p:spPr>
          <a:xfrm>
            <a:off x="7772565" y="3222185"/>
            <a:ext cx="417630" cy="371227"/>
          </a:xfrm>
          <a:prstGeom prst="rect">
            <a:avLst/>
          </a:prstGeom>
        </p:spPr>
      </p:pic>
      <p:sp>
        <p:nvSpPr>
          <p:cNvPr id="15" name="Text 0"/>
          <p:cNvSpPr/>
          <p:nvPr/>
        </p:nvSpPr>
        <p:spPr>
          <a:xfrm>
            <a:off x="-475171" y="970171"/>
            <a:ext cx="12829604"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Amazon S3 Storage Classes Explained</a:t>
            </a:r>
            <a:endParaRPr lang="en-US" sz="3507" dirty="0"/>
          </a:p>
        </p:txBody>
      </p:sp>
      <p:sp>
        <p:nvSpPr>
          <p:cNvPr id="16" name="Text 1"/>
          <p:cNvSpPr/>
          <p:nvPr/>
        </p:nvSpPr>
        <p:spPr>
          <a:xfrm>
            <a:off x="-475171" y="1564134"/>
            <a:ext cx="12829604"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A comprehensive guide to optimizing storage cost and performance</a:t>
            </a:r>
            <a:endParaRPr lang="en-US" sz="1754" dirty="0"/>
          </a:p>
        </p:txBody>
      </p:sp>
      <p:sp>
        <p:nvSpPr>
          <p:cNvPr id="17" name="Text 2"/>
          <p:cNvSpPr/>
          <p:nvPr/>
        </p:nvSpPr>
        <p:spPr>
          <a:xfrm>
            <a:off x="2112049" y="4397641"/>
            <a:ext cx="7655164" cy="334104"/>
          </a:xfrm>
          <a:prstGeom prst="rect">
            <a:avLst/>
          </a:prstGeom>
          <a:noFill/>
          <a:ln/>
        </p:spPr>
        <p:txBody>
          <a:bodyPr vert="horz" wrap="square" lIns="0" tIns="0" rIns="0" bIns="0" rtlCol="0" anchor="t"/>
          <a:lstStyle/>
          <a:p>
            <a:pPr algn="ctr">
              <a:lnSpc>
                <a:spcPts val="2631"/>
              </a:lnSpc>
            </a:pPr>
            <a:r>
              <a:rPr lang="en-US" sz="2192" b="1" dirty="0">
                <a:solidFill>
                  <a:srgbClr val="FF9900"/>
                </a:solidFill>
                <a:latin typeface="ui-sans-serif" pitchFamily="34" charset="0"/>
                <a:ea typeface="ui-sans-serif" pitchFamily="34" charset="-122"/>
                <a:cs typeface="ui-sans-serif" pitchFamily="34" charset="-120"/>
              </a:rPr>
              <a:t>Choose the right class for your data</a:t>
            </a:r>
            <a:endParaRPr lang="en-US" sz="2192" dirty="0"/>
          </a:p>
        </p:txBody>
      </p:sp>
      <p:sp>
        <p:nvSpPr>
          <p:cNvPr id="18" name="Text 3"/>
          <p:cNvSpPr/>
          <p:nvPr/>
        </p:nvSpPr>
        <p:spPr>
          <a:xfrm>
            <a:off x="2112049" y="4880235"/>
            <a:ext cx="7655164"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Cost-effective storage optimization strategies for AWS environments</a:t>
            </a:r>
            <a:endParaRPr lang="en-US" sz="146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603569"/>
            <a:ext cx="3415288" cy="2375853"/>
          </a:xfrm>
          <a:prstGeom prst="rect">
            <a:avLst/>
          </a:prstGeom>
        </p:spPr>
      </p:pic>
      <p:pic>
        <p:nvPicPr>
          <p:cNvPr id="6" name="Image 4" descr="preencoded.png"/>
          <p:cNvPicPr>
            <a:picLocks noChangeAspect="1"/>
          </p:cNvPicPr>
          <p:nvPr/>
        </p:nvPicPr>
        <p:blipFill>
          <a:blip r:embed="rId7"/>
          <a:stretch>
            <a:fillRect/>
          </a:stretch>
        </p:blipFill>
        <p:spPr>
          <a:xfrm>
            <a:off x="816700" y="2863429"/>
            <a:ext cx="387178" cy="445472"/>
          </a:xfrm>
          <a:prstGeom prst="rect">
            <a:avLst/>
          </a:prstGeom>
        </p:spPr>
      </p:pic>
      <p:pic>
        <p:nvPicPr>
          <p:cNvPr id="7" name="Image 5" descr="preencoded.png"/>
          <p:cNvPicPr>
            <a:picLocks noChangeAspect="1"/>
          </p:cNvPicPr>
          <p:nvPr/>
        </p:nvPicPr>
        <p:blipFill>
          <a:blip r:embed="rId8"/>
          <a:stretch>
            <a:fillRect/>
          </a:stretch>
        </p:blipFill>
        <p:spPr>
          <a:xfrm>
            <a:off x="871079" y="2937674"/>
            <a:ext cx="278420" cy="296982"/>
          </a:xfrm>
          <a:prstGeom prst="rect">
            <a:avLst/>
          </a:prstGeom>
        </p:spPr>
      </p:pic>
      <p:pic>
        <p:nvPicPr>
          <p:cNvPr id="8" name="Image 6" descr="preencoded.png"/>
          <p:cNvPicPr>
            <a:picLocks noChangeAspect="1"/>
          </p:cNvPicPr>
          <p:nvPr/>
        </p:nvPicPr>
        <p:blipFill>
          <a:blip r:embed="rId9"/>
          <a:stretch>
            <a:fillRect/>
          </a:stretch>
        </p:blipFill>
        <p:spPr>
          <a:xfrm>
            <a:off x="4231987" y="2603569"/>
            <a:ext cx="3415288" cy="2375853"/>
          </a:xfrm>
          <a:prstGeom prst="rect">
            <a:avLst/>
          </a:prstGeom>
        </p:spPr>
      </p:pic>
      <p:pic>
        <p:nvPicPr>
          <p:cNvPr id="9" name="Image 7" descr="preencoded.png"/>
          <p:cNvPicPr>
            <a:picLocks noChangeAspect="1"/>
          </p:cNvPicPr>
          <p:nvPr/>
        </p:nvPicPr>
        <p:blipFill>
          <a:blip r:embed="rId10"/>
          <a:stretch>
            <a:fillRect/>
          </a:stretch>
        </p:blipFill>
        <p:spPr>
          <a:xfrm>
            <a:off x="4454723" y="2826306"/>
            <a:ext cx="445472" cy="445472"/>
          </a:xfrm>
          <a:prstGeom prst="rect">
            <a:avLst/>
          </a:prstGeom>
        </p:spPr>
      </p:pic>
      <p:pic>
        <p:nvPicPr>
          <p:cNvPr id="10" name="Image 8" descr="preencoded.png"/>
          <p:cNvPicPr>
            <a:picLocks noChangeAspect="1"/>
          </p:cNvPicPr>
          <p:nvPr/>
        </p:nvPicPr>
        <p:blipFill>
          <a:blip r:embed="rId11"/>
          <a:stretch>
            <a:fillRect/>
          </a:stretch>
        </p:blipFill>
        <p:spPr>
          <a:xfrm>
            <a:off x="4566091" y="2900551"/>
            <a:ext cx="222736" cy="296982"/>
          </a:xfrm>
          <a:prstGeom prst="rect">
            <a:avLst/>
          </a:prstGeom>
        </p:spPr>
      </p:pic>
      <p:pic>
        <p:nvPicPr>
          <p:cNvPr id="11" name="Image 9" descr="preencoded.png"/>
          <p:cNvPicPr>
            <a:picLocks noChangeAspect="1"/>
          </p:cNvPicPr>
          <p:nvPr/>
        </p:nvPicPr>
        <p:blipFill>
          <a:blip r:embed="rId12"/>
          <a:stretch>
            <a:fillRect/>
          </a:stretch>
        </p:blipFill>
        <p:spPr>
          <a:xfrm>
            <a:off x="7870011" y="2603569"/>
            <a:ext cx="3415288" cy="2375853"/>
          </a:xfrm>
          <a:prstGeom prst="rect">
            <a:avLst/>
          </a:prstGeom>
        </p:spPr>
      </p:pic>
      <p:pic>
        <p:nvPicPr>
          <p:cNvPr id="12" name="Image 10" descr="preencoded.png"/>
          <p:cNvPicPr>
            <a:picLocks noChangeAspect="1"/>
          </p:cNvPicPr>
          <p:nvPr/>
        </p:nvPicPr>
        <p:blipFill>
          <a:blip r:embed="rId13"/>
          <a:stretch>
            <a:fillRect/>
          </a:stretch>
        </p:blipFill>
        <p:spPr>
          <a:xfrm>
            <a:off x="8092748" y="2826306"/>
            <a:ext cx="445472" cy="445472"/>
          </a:xfrm>
          <a:prstGeom prst="rect">
            <a:avLst/>
          </a:prstGeom>
        </p:spPr>
      </p:pic>
      <p:pic>
        <p:nvPicPr>
          <p:cNvPr id="13" name="Image 11" descr="preencoded.png"/>
          <p:cNvPicPr>
            <a:picLocks noChangeAspect="1"/>
          </p:cNvPicPr>
          <p:nvPr/>
        </p:nvPicPr>
        <p:blipFill>
          <a:blip r:embed="rId14"/>
          <a:stretch>
            <a:fillRect/>
          </a:stretch>
        </p:blipFill>
        <p:spPr>
          <a:xfrm>
            <a:off x="8204116" y="2900551"/>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2375852" y="5276404"/>
            <a:ext cx="7127558" cy="593963"/>
          </a:xfrm>
          <a:prstGeom prst="rect">
            <a:avLst/>
          </a:prstGeom>
        </p:spPr>
      </p:pic>
      <p:pic>
        <p:nvPicPr>
          <p:cNvPr id="15" name="Image 13" descr="preencoded.png"/>
          <p:cNvPicPr>
            <a:picLocks noChangeAspect="1"/>
          </p:cNvPicPr>
          <p:nvPr/>
        </p:nvPicPr>
        <p:blipFill>
          <a:blip r:embed="rId16"/>
          <a:stretch>
            <a:fillRect/>
          </a:stretch>
        </p:blipFill>
        <p:spPr>
          <a:xfrm>
            <a:off x="2524344" y="5424894"/>
            <a:ext cx="250578" cy="296982"/>
          </a:xfrm>
          <a:prstGeom prst="rect">
            <a:avLst/>
          </a:prstGeom>
        </p:spPr>
      </p:pic>
      <p:pic>
        <p:nvPicPr>
          <p:cNvPr id="16" name="Image 14" descr="preencoded.png"/>
          <p:cNvPicPr>
            <a:picLocks noChangeAspect="1"/>
          </p:cNvPicPr>
          <p:nvPr/>
        </p:nvPicPr>
        <p:blipFill>
          <a:blip r:embed="rId17"/>
          <a:stretch>
            <a:fillRect/>
          </a:stretch>
        </p:blipFill>
        <p:spPr>
          <a:xfrm>
            <a:off x="4751705" y="5424894"/>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8769947" y="5424894"/>
            <a:ext cx="139210" cy="296982"/>
          </a:xfrm>
          <a:prstGeom prst="rect">
            <a:avLst/>
          </a:prstGeom>
        </p:spPr>
      </p:pic>
      <p:pic>
        <p:nvPicPr>
          <p:cNvPr id="18" name="Image 16" descr="preencoded.png"/>
          <p:cNvPicPr>
            <a:picLocks noChangeAspect="1"/>
          </p:cNvPicPr>
          <p:nvPr/>
        </p:nvPicPr>
        <p:blipFill>
          <a:blip r:embed="rId19"/>
          <a:stretch>
            <a:fillRect/>
          </a:stretch>
        </p:blipFill>
        <p:spPr>
          <a:xfrm>
            <a:off x="5716895" y="5350649"/>
            <a:ext cx="445472" cy="445472"/>
          </a:xfrm>
          <a:prstGeom prst="rect">
            <a:avLst/>
          </a:prstGeom>
        </p:spPr>
      </p:pic>
      <p:pic>
        <p:nvPicPr>
          <p:cNvPr id="19" name="Image 17" descr="preencoded.png"/>
          <p:cNvPicPr>
            <a:picLocks noChangeAspect="1"/>
          </p:cNvPicPr>
          <p:nvPr/>
        </p:nvPicPr>
        <p:blipFill>
          <a:blip r:embed="rId20"/>
          <a:stretch>
            <a:fillRect/>
          </a:stretch>
        </p:blipFill>
        <p:spPr>
          <a:xfrm>
            <a:off x="5800421" y="5424894"/>
            <a:ext cx="278420" cy="296982"/>
          </a:xfrm>
          <a:prstGeom prst="rect">
            <a:avLst/>
          </a:prstGeom>
        </p:spPr>
      </p:pic>
      <p:sp>
        <p:nvSpPr>
          <p:cNvPr id="20"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Introduction to S3 Storage Classes</a:t>
            </a:r>
            <a:endParaRPr lang="en-US" sz="2631" dirty="0"/>
          </a:p>
        </p:txBody>
      </p:sp>
      <p:sp>
        <p:nvSpPr>
          <p:cNvPr id="21" name="Text 1"/>
          <p:cNvSpPr/>
          <p:nvPr/>
        </p:nvSpPr>
        <p:spPr>
          <a:xfrm>
            <a:off x="593963" y="1527011"/>
            <a:ext cx="10691336"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Amazon S3 offers diverse storage classes designed to provide optimized storage solutions for different data access patterns, performance requirements, and cost considerations. Understanding these classes is crucial for effective data management in AWS environments.</a:t>
            </a:r>
            <a:endParaRPr lang="en-US" sz="1461" dirty="0"/>
          </a:p>
        </p:txBody>
      </p:sp>
      <p:sp>
        <p:nvSpPr>
          <p:cNvPr id="22" name="Text 2"/>
          <p:cNvSpPr/>
          <p:nvPr/>
        </p:nvSpPr>
        <p:spPr>
          <a:xfrm>
            <a:off x="1352368" y="2826306"/>
            <a:ext cx="2434147"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Performance &amp; Availability</a:t>
            </a:r>
            <a:endParaRPr lang="en-US" sz="1461" dirty="0"/>
          </a:p>
        </p:txBody>
      </p:sp>
      <p:sp>
        <p:nvSpPr>
          <p:cNvPr id="23" name="Text 3"/>
          <p:cNvSpPr/>
          <p:nvPr/>
        </p:nvSpPr>
        <p:spPr>
          <a:xfrm>
            <a:off x="816699" y="3494514"/>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Storage classes offer varying levels of durability (up to 11 nines) and availability (99.5% to 99.99%) to match your application's requirements.</a:t>
            </a:r>
            <a:endParaRPr lang="en-US" sz="1169" dirty="0"/>
          </a:p>
        </p:txBody>
      </p:sp>
      <p:sp>
        <p:nvSpPr>
          <p:cNvPr id="24" name="Text 4"/>
          <p:cNvSpPr/>
          <p:nvPr/>
        </p:nvSpPr>
        <p:spPr>
          <a:xfrm>
            <a:off x="5048686" y="2919113"/>
            <a:ext cx="200288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Access Patterns</a:t>
            </a:r>
            <a:endParaRPr lang="en-US" sz="1461" dirty="0"/>
          </a:p>
        </p:txBody>
      </p:sp>
      <p:sp>
        <p:nvSpPr>
          <p:cNvPr id="26" name="Text 6"/>
          <p:cNvSpPr/>
          <p:nvPr/>
        </p:nvSpPr>
        <p:spPr>
          <a:xfrm>
            <a:off x="8686711" y="2919113"/>
            <a:ext cx="224754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Cost Optimization</a:t>
            </a:r>
            <a:endParaRPr lang="en-US" sz="1461" dirty="0"/>
          </a:p>
        </p:txBody>
      </p:sp>
      <p:sp>
        <p:nvSpPr>
          <p:cNvPr id="27" name="Text 7"/>
          <p:cNvSpPr/>
          <p:nvPr/>
        </p:nvSpPr>
        <p:spPr>
          <a:xfrm>
            <a:off x="8092747" y="3420269"/>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Storage classes provide different price-performance trade-offs, allowing you to optimize costs based on your data's lifecycle and access requirements.</a:t>
            </a:r>
            <a:endParaRPr lang="en-US" sz="1169" dirty="0"/>
          </a:p>
        </p:txBody>
      </p:sp>
      <p:sp>
        <p:nvSpPr>
          <p:cNvPr id="28" name="Text 8"/>
          <p:cNvSpPr/>
          <p:nvPr/>
        </p:nvSpPr>
        <p:spPr>
          <a:xfrm>
            <a:off x="2849167" y="5443456"/>
            <a:ext cx="127046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Performance</a:t>
            </a:r>
            <a:endParaRPr lang="en-US" sz="1315" dirty="0"/>
          </a:p>
        </p:txBody>
      </p:sp>
      <p:sp>
        <p:nvSpPr>
          <p:cNvPr id="29" name="Text 9"/>
          <p:cNvSpPr/>
          <p:nvPr/>
        </p:nvSpPr>
        <p:spPr>
          <a:xfrm>
            <a:off x="5048687" y="5443456"/>
            <a:ext cx="109280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Availability</a:t>
            </a:r>
            <a:endParaRPr lang="en-US" sz="1315" dirty="0"/>
          </a:p>
        </p:txBody>
      </p:sp>
      <p:sp>
        <p:nvSpPr>
          <p:cNvPr id="30" name="Text 10"/>
          <p:cNvSpPr/>
          <p:nvPr/>
        </p:nvSpPr>
        <p:spPr>
          <a:xfrm>
            <a:off x="8983402" y="5443456"/>
            <a:ext cx="44582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a:t>
            </a:r>
            <a:endParaRPr lang="en-US" sz="13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176063"/>
          </a:xfrm>
          <a:prstGeom prst="rect">
            <a:avLst/>
          </a:prstGeom>
        </p:spPr>
      </p:pic>
      <p:pic>
        <p:nvPicPr>
          <p:cNvPr id="4" name="Image 2" descr="preencoded.png"/>
          <p:cNvPicPr>
            <a:picLocks noChangeAspect="1"/>
          </p:cNvPicPr>
          <p:nvPr/>
        </p:nvPicPr>
        <p:blipFill>
          <a:blip r:embed="rId5"/>
          <a:stretch>
            <a:fillRect/>
          </a:stretch>
        </p:blipFill>
        <p:spPr>
          <a:xfrm>
            <a:off x="8640192" y="2881913"/>
            <a:ext cx="2690461" cy="2953945"/>
          </a:xfrm>
          <a:prstGeom prst="rect">
            <a:avLst/>
          </a:prstGeom>
        </p:spPr>
      </p:pic>
      <p:pic>
        <p:nvPicPr>
          <p:cNvPr id="5" name="Image 3" descr="preencoded.png"/>
          <p:cNvPicPr>
            <a:picLocks noChangeAspect="1"/>
          </p:cNvPicPr>
          <p:nvPr/>
        </p:nvPicPr>
        <p:blipFill>
          <a:blip r:embed="rId6"/>
          <a:stretch>
            <a:fillRect/>
          </a:stretch>
        </p:blipFill>
        <p:spPr>
          <a:xfrm>
            <a:off x="593963" y="970171"/>
            <a:ext cx="928067" cy="37123"/>
          </a:xfrm>
          <a:prstGeom prst="rect">
            <a:avLst/>
          </a:prstGeom>
        </p:spPr>
      </p:pic>
      <p:pic>
        <p:nvPicPr>
          <p:cNvPr id="6" name="Image 4" descr="preencoded.png"/>
          <p:cNvPicPr>
            <a:picLocks noChangeAspect="1"/>
          </p:cNvPicPr>
          <p:nvPr/>
        </p:nvPicPr>
        <p:blipFill>
          <a:blip r:embed="rId7"/>
          <a:stretch>
            <a:fillRect/>
          </a:stretch>
        </p:blipFill>
        <p:spPr>
          <a:xfrm>
            <a:off x="7305630" y="2543246"/>
            <a:ext cx="3979524" cy="779577"/>
          </a:xfrm>
          <a:prstGeom prst="rect">
            <a:avLst/>
          </a:prstGeom>
        </p:spPr>
      </p:pic>
      <p:pic>
        <p:nvPicPr>
          <p:cNvPr id="7" name="Image 5" descr="preencoded.png"/>
          <p:cNvPicPr>
            <a:picLocks noChangeAspect="1"/>
          </p:cNvPicPr>
          <p:nvPr/>
        </p:nvPicPr>
        <p:blipFill>
          <a:blip r:embed="rId8"/>
          <a:stretch>
            <a:fillRect/>
          </a:stretch>
        </p:blipFill>
        <p:spPr>
          <a:xfrm>
            <a:off x="7444840" y="2561807"/>
            <a:ext cx="222736" cy="222736"/>
          </a:xfrm>
          <a:prstGeom prst="rect">
            <a:avLst/>
          </a:prstGeom>
        </p:spPr>
      </p:pic>
      <p:pic>
        <p:nvPicPr>
          <p:cNvPr id="8" name="Image 6" descr="preencoded.png"/>
          <p:cNvPicPr>
            <a:picLocks noChangeAspect="1"/>
          </p:cNvPicPr>
          <p:nvPr/>
        </p:nvPicPr>
        <p:blipFill>
          <a:blip r:embed="rId7"/>
          <a:stretch>
            <a:fillRect/>
          </a:stretch>
        </p:blipFill>
        <p:spPr>
          <a:xfrm>
            <a:off x="7305630" y="3462032"/>
            <a:ext cx="3979524" cy="779577"/>
          </a:xfrm>
          <a:prstGeom prst="rect">
            <a:avLst/>
          </a:prstGeom>
        </p:spPr>
      </p:pic>
      <p:pic>
        <p:nvPicPr>
          <p:cNvPr id="9" name="Image 7" descr="preencoded.png"/>
          <p:cNvPicPr>
            <a:picLocks noChangeAspect="1"/>
          </p:cNvPicPr>
          <p:nvPr/>
        </p:nvPicPr>
        <p:blipFill>
          <a:blip r:embed="rId9"/>
          <a:stretch>
            <a:fillRect/>
          </a:stretch>
        </p:blipFill>
        <p:spPr>
          <a:xfrm>
            <a:off x="7444840" y="3480594"/>
            <a:ext cx="222736" cy="222736"/>
          </a:xfrm>
          <a:prstGeom prst="rect">
            <a:avLst/>
          </a:prstGeom>
        </p:spPr>
      </p:pic>
      <p:pic>
        <p:nvPicPr>
          <p:cNvPr id="10" name="Image 8" descr="preencoded.png"/>
          <p:cNvPicPr>
            <a:picLocks noChangeAspect="1"/>
          </p:cNvPicPr>
          <p:nvPr/>
        </p:nvPicPr>
        <p:blipFill>
          <a:blip r:embed="rId7"/>
          <a:stretch>
            <a:fillRect/>
          </a:stretch>
        </p:blipFill>
        <p:spPr>
          <a:xfrm>
            <a:off x="7305630" y="4380819"/>
            <a:ext cx="3979524" cy="779577"/>
          </a:xfrm>
          <a:prstGeom prst="rect">
            <a:avLst/>
          </a:prstGeom>
        </p:spPr>
      </p:pic>
      <p:pic>
        <p:nvPicPr>
          <p:cNvPr id="11" name="Image 9" descr="preencoded.png"/>
          <p:cNvPicPr>
            <a:picLocks noChangeAspect="1"/>
          </p:cNvPicPr>
          <p:nvPr/>
        </p:nvPicPr>
        <p:blipFill>
          <a:blip r:embed="rId10"/>
          <a:stretch>
            <a:fillRect/>
          </a:stretch>
        </p:blipFill>
        <p:spPr>
          <a:xfrm>
            <a:off x="7444840" y="4399381"/>
            <a:ext cx="222736" cy="222736"/>
          </a:xfrm>
          <a:prstGeom prst="rect">
            <a:avLst/>
          </a:prstGeom>
        </p:spPr>
      </p:pic>
      <p:sp>
        <p:nvSpPr>
          <p:cNvPr id="13"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AWS S3?</a:t>
            </a:r>
            <a:endParaRPr lang="en-US" sz="2631" dirty="0"/>
          </a:p>
        </p:txBody>
      </p:sp>
      <p:sp>
        <p:nvSpPr>
          <p:cNvPr id="14" name="Text 1"/>
          <p:cNvSpPr/>
          <p:nvPr/>
        </p:nvSpPr>
        <p:spPr>
          <a:xfrm>
            <a:off x="593963" y="1230030"/>
            <a:ext cx="6117704" cy="1085839"/>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Amazon Simple Storage Service (S3) is a highly scalable, durable, and secure object storage service offered by Amazon Web Services (AWS).</a:t>
            </a:r>
            <a:endParaRPr lang="en-US" sz="1754" dirty="0"/>
          </a:p>
        </p:txBody>
      </p:sp>
      <p:sp>
        <p:nvSpPr>
          <p:cNvPr id="15" name="Text 2"/>
          <p:cNvSpPr/>
          <p:nvPr/>
        </p:nvSpPr>
        <p:spPr>
          <a:xfrm>
            <a:off x="593963" y="2612850"/>
            <a:ext cx="6117704"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Designed to store and retrieve any amount of data from anywhere on the web, providing industry-leading scalability, data availability, security, and performance.</a:t>
            </a:r>
            <a:endParaRPr lang="en-US" sz="1461" dirty="0"/>
          </a:p>
        </p:txBody>
      </p:sp>
      <p:sp>
        <p:nvSpPr>
          <p:cNvPr id="16" name="Text 3"/>
          <p:cNvSpPr/>
          <p:nvPr/>
        </p:nvSpPr>
        <p:spPr>
          <a:xfrm>
            <a:off x="7305630" y="2060651"/>
            <a:ext cx="477542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17" name="Text 4"/>
          <p:cNvSpPr/>
          <p:nvPr/>
        </p:nvSpPr>
        <p:spPr>
          <a:xfrm>
            <a:off x="7806787" y="2543246"/>
            <a:ext cx="193623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Highly Scalable</a:t>
            </a:r>
            <a:endParaRPr lang="en-US" sz="1461" dirty="0"/>
          </a:p>
        </p:txBody>
      </p:sp>
      <p:sp>
        <p:nvSpPr>
          <p:cNvPr id="18" name="Text 5"/>
          <p:cNvSpPr/>
          <p:nvPr/>
        </p:nvSpPr>
        <p:spPr>
          <a:xfrm>
            <a:off x="7444841" y="2877350"/>
            <a:ext cx="38403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to accommodate growing data needs</a:t>
            </a:r>
            <a:endParaRPr lang="en-US" sz="1169" dirty="0"/>
          </a:p>
        </p:txBody>
      </p:sp>
      <p:sp>
        <p:nvSpPr>
          <p:cNvPr id="19" name="Text 6"/>
          <p:cNvSpPr/>
          <p:nvPr/>
        </p:nvSpPr>
        <p:spPr>
          <a:xfrm>
            <a:off x="7806786" y="3462032"/>
            <a:ext cx="220282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Durable &amp; Secure</a:t>
            </a:r>
            <a:endParaRPr lang="en-US" sz="1461" dirty="0"/>
          </a:p>
        </p:txBody>
      </p:sp>
      <p:sp>
        <p:nvSpPr>
          <p:cNvPr id="20" name="Text 7"/>
          <p:cNvSpPr/>
          <p:nvPr/>
        </p:nvSpPr>
        <p:spPr>
          <a:xfrm>
            <a:off x="7444841" y="3796137"/>
            <a:ext cx="38403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Protects against data loss and provides robust security controls</a:t>
            </a:r>
            <a:endParaRPr lang="en-US" sz="1169" dirty="0"/>
          </a:p>
        </p:txBody>
      </p:sp>
      <p:sp>
        <p:nvSpPr>
          <p:cNvPr id="21" name="Text 8"/>
          <p:cNvSpPr/>
          <p:nvPr/>
        </p:nvSpPr>
        <p:spPr>
          <a:xfrm>
            <a:off x="7806787" y="4380819"/>
            <a:ext cx="202968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Highly Available</a:t>
            </a:r>
            <a:endParaRPr lang="en-US" sz="1461" dirty="0"/>
          </a:p>
        </p:txBody>
      </p:sp>
      <p:sp>
        <p:nvSpPr>
          <p:cNvPr id="22" name="Text 9"/>
          <p:cNvSpPr/>
          <p:nvPr/>
        </p:nvSpPr>
        <p:spPr>
          <a:xfrm>
            <a:off x="7444841" y="4714924"/>
            <a:ext cx="38403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data is accessible when needed with industry-leading availability</a:t>
            </a:r>
            <a:endParaRPr lang="en-US" sz="1169"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127558"/>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127558"/>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455079"/>
            <a:ext cx="3365695" cy="2487221"/>
          </a:xfrm>
          <a:prstGeom prst="rect">
            <a:avLst/>
          </a:prstGeom>
        </p:spPr>
      </p:pic>
      <p:pic>
        <p:nvPicPr>
          <p:cNvPr id="6" name="Image 4" descr="preencoded.png"/>
          <p:cNvPicPr>
            <a:picLocks noChangeAspect="1"/>
          </p:cNvPicPr>
          <p:nvPr/>
        </p:nvPicPr>
        <p:blipFill>
          <a:blip r:embed="rId7"/>
          <a:stretch>
            <a:fillRect/>
          </a:stretch>
        </p:blipFill>
        <p:spPr>
          <a:xfrm>
            <a:off x="816699" y="2677815"/>
            <a:ext cx="445472" cy="445472"/>
          </a:xfrm>
          <a:prstGeom prst="rect">
            <a:avLst/>
          </a:prstGeom>
        </p:spPr>
      </p:pic>
      <p:pic>
        <p:nvPicPr>
          <p:cNvPr id="7" name="Image 5" descr="preencoded.png"/>
          <p:cNvPicPr>
            <a:picLocks noChangeAspect="1"/>
          </p:cNvPicPr>
          <p:nvPr/>
        </p:nvPicPr>
        <p:blipFill>
          <a:blip r:embed="rId8"/>
          <a:stretch>
            <a:fillRect/>
          </a:stretch>
        </p:blipFill>
        <p:spPr>
          <a:xfrm>
            <a:off x="928067" y="2752060"/>
            <a:ext cx="222736" cy="296982"/>
          </a:xfrm>
          <a:prstGeom prst="rect">
            <a:avLst/>
          </a:prstGeom>
        </p:spPr>
      </p:pic>
      <p:pic>
        <p:nvPicPr>
          <p:cNvPr id="8" name="Image 6" descr="preencoded.png"/>
          <p:cNvPicPr>
            <a:picLocks noChangeAspect="1"/>
          </p:cNvPicPr>
          <p:nvPr/>
        </p:nvPicPr>
        <p:blipFill>
          <a:blip r:embed="rId9"/>
          <a:stretch>
            <a:fillRect/>
          </a:stretch>
        </p:blipFill>
        <p:spPr>
          <a:xfrm>
            <a:off x="816700" y="3865741"/>
            <a:ext cx="2920222" cy="853822"/>
          </a:xfrm>
          <a:prstGeom prst="rect">
            <a:avLst/>
          </a:prstGeom>
        </p:spPr>
      </p:pic>
      <p:pic>
        <p:nvPicPr>
          <p:cNvPr id="9" name="Image 7" descr="preencoded.png"/>
          <p:cNvPicPr>
            <a:picLocks noChangeAspect="1"/>
          </p:cNvPicPr>
          <p:nvPr/>
        </p:nvPicPr>
        <p:blipFill>
          <a:blip r:embed="rId10"/>
          <a:stretch>
            <a:fillRect/>
          </a:stretch>
        </p:blipFill>
        <p:spPr>
          <a:xfrm>
            <a:off x="928067" y="3995671"/>
            <a:ext cx="129929" cy="129929"/>
          </a:xfrm>
          <a:prstGeom prst="rect">
            <a:avLst/>
          </a:prstGeom>
        </p:spPr>
      </p:pic>
      <p:pic>
        <p:nvPicPr>
          <p:cNvPr id="10" name="Image 8" descr="preencoded.png"/>
          <p:cNvPicPr>
            <a:picLocks noChangeAspect="1"/>
          </p:cNvPicPr>
          <p:nvPr/>
        </p:nvPicPr>
        <p:blipFill>
          <a:blip r:embed="rId11"/>
          <a:stretch>
            <a:fillRect/>
          </a:stretch>
        </p:blipFill>
        <p:spPr>
          <a:xfrm>
            <a:off x="928067" y="4441143"/>
            <a:ext cx="129929" cy="129929"/>
          </a:xfrm>
          <a:prstGeom prst="rect">
            <a:avLst/>
          </a:prstGeom>
        </p:spPr>
      </p:pic>
      <p:pic>
        <p:nvPicPr>
          <p:cNvPr id="11" name="Image 9" descr="preencoded.png"/>
          <p:cNvPicPr>
            <a:picLocks noChangeAspect="1"/>
          </p:cNvPicPr>
          <p:nvPr/>
        </p:nvPicPr>
        <p:blipFill>
          <a:blip r:embed="rId12"/>
          <a:stretch>
            <a:fillRect/>
          </a:stretch>
        </p:blipFill>
        <p:spPr>
          <a:xfrm>
            <a:off x="4256639" y="2455079"/>
            <a:ext cx="3365840" cy="2487221"/>
          </a:xfrm>
          <a:prstGeom prst="rect">
            <a:avLst/>
          </a:prstGeom>
        </p:spPr>
      </p:pic>
      <p:pic>
        <p:nvPicPr>
          <p:cNvPr id="12" name="Image 10" descr="preencoded.png"/>
          <p:cNvPicPr>
            <a:picLocks noChangeAspect="1"/>
          </p:cNvPicPr>
          <p:nvPr/>
        </p:nvPicPr>
        <p:blipFill>
          <a:blip r:embed="rId13"/>
          <a:stretch>
            <a:fillRect/>
          </a:stretch>
        </p:blipFill>
        <p:spPr>
          <a:xfrm>
            <a:off x="4479375" y="2677815"/>
            <a:ext cx="445472" cy="445472"/>
          </a:xfrm>
          <a:prstGeom prst="rect">
            <a:avLst/>
          </a:prstGeom>
        </p:spPr>
      </p:pic>
      <p:pic>
        <p:nvPicPr>
          <p:cNvPr id="13" name="Image 11" descr="preencoded.png"/>
          <p:cNvPicPr>
            <a:picLocks noChangeAspect="1"/>
          </p:cNvPicPr>
          <p:nvPr/>
        </p:nvPicPr>
        <p:blipFill>
          <a:blip r:embed="rId14"/>
          <a:stretch>
            <a:fillRect/>
          </a:stretch>
        </p:blipFill>
        <p:spPr>
          <a:xfrm>
            <a:off x="4590743" y="2752060"/>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4479375" y="3865741"/>
            <a:ext cx="2920367" cy="668209"/>
          </a:xfrm>
          <a:prstGeom prst="rect">
            <a:avLst/>
          </a:prstGeom>
        </p:spPr>
      </p:pic>
      <p:pic>
        <p:nvPicPr>
          <p:cNvPr id="15" name="Image 13" descr="preencoded.png"/>
          <p:cNvPicPr>
            <a:picLocks noChangeAspect="1"/>
          </p:cNvPicPr>
          <p:nvPr/>
        </p:nvPicPr>
        <p:blipFill>
          <a:blip r:embed="rId16"/>
          <a:stretch>
            <a:fillRect/>
          </a:stretch>
        </p:blipFill>
        <p:spPr>
          <a:xfrm>
            <a:off x="4590743" y="3995671"/>
            <a:ext cx="129929" cy="129929"/>
          </a:xfrm>
          <a:prstGeom prst="rect">
            <a:avLst/>
          </a:prstGeom>
        </p:spPr>
      </p:pic>
      <p:pic>
        <p:nvPicPr>
          <p:cNvPr id="16" name="Image 14" descr="preencoded.png"/>
          <p:cNvPicPr>
            <a:picLocks noChangeAspect="1"/>
          </p:cNvPicPr>
          <p:nvPr/>
        </p:nvPicPr>
        <p:blipFill>
          <a:blip r:embed="rId17"/>
          <a:stretch>
            <a:fillRect/>
          </a:stretch>
        </p:blipFill>
        <p:spPr>
          <a:xfrm>
            <a:off x="4590743" y="4255530"/>
            <a:ext cx="129929" cy="129929"/>
          </a:xfrm>
          <a:prstGeom prst="rect">
            <a:avLst/>
          </a:prstGeom>
        </p:spPr>
      </p:pic>
      <p:pic>
        <p:nvPicPr>
          <p:cNvPr id="17" name="Image 15" descr="preencoded.png"/>
          <p:cNvPicPr>
            <a:picLocks noChangeAspect="1"/>
          </p:cNvPicPr>
          <p:nvPr/>
        </p:nvPicPr>
        <p:blipFill>
          <a:blip r:embed="rId18"/>
          <a:stretch>
            <a:fillRect/>
          </a:stretch>
        </p:blipFill>
        <p:spPr>
          <a:xfrm>
            <a:off x="7919460" y="2455079"/>
            <a:ext cx="3365695" cy="2487221"/>
          </a:xfrm>
          <a:prstGeom prst="rect">
            <a:avLst/>
          </a:prstGeom>
        </p:spPr>
      </p:pic>
      <p:pic>
        <p:nvPicPr>
          <p:cNvPr id="18" name="Image 16" descr="preencoded.png"/>
          <p:cNvPicPr>
            <a:picLocks noChangeAspect="1"/>
          </p:cNvPicPr>
          <p:nvPr/>
        </p:nvPicPr>
        <p:blipFill>
          <a:blip r:embed="rId19"/>
          <a:stretch>
            <a:fillRect/>
          </a:stretch>
        </p:blipFill>
        <p:spPr>
          <a:xfrm>
            <a:off x="8142196" y="2677815"/>
            <a:ext cx="445472" cy="445472"/>
          </a:xfrm>
          <a:prstGeom prst="rect">
            <a:avLst/>
          </a:prstGeom>
        </p:spPr>
      </p:pic>
      <p:pic>
        <p:nvPicPr>
          <p:cNvPr id="19" name="Image 17" descr="preencoded.png"/>
          <p:cNvPicPr>
            <a:picLocks noChangeAspect="1"/>
          </p:cNvPicPr>
          <p:nvPr/>
        </p:nvPicPr>
        <p:blipFill>
          <a:blip r:embed="rId20"/>
          <a:stretch>
            <a:fillRect/>
          </a:stretch>
        </p:blipFill>
        <p:spPr>
          <a:xfrm>
            <a:off x="8281406" y="2752060"/>
            <a:ext cx="167052" cy="296982"/>
          </a:xfrm>
          <a:prstGeom prst="rect">
            <a:avLst/>
          </a:prstGeom>
        </p:spPr>
      </p:pic>
      <p:pic>
        <p:nvPicPr>
          <p:cNvPr id="20" name="Image 18" descr="preencoded.png"/>
          <p:cNvPicPr>
            <a:picLocks noChangeAspect="1"/>
          </p:cNvPicPr>
          <p:nvPr/>
        </p:nvPicPr>
        <p:blipFill>
          <a:blip r:embed="rId21"/>
          <a:stretch>
            <a:fillRect/>
          </a:stretch>
        </p:blipFill>
        <p:spPr>
          <a:xfrm>
            <a:off x="8142196" y="3865741"/>
            <a:ext cx="2920222" cy="668209"/>
          </a:xfrm>
          <a:prstGeom prst="rect">
            <a:avLst/>
          </a:prstGeom>
        </p:spPr>
      </p:pic>
      <p:pic>
        <p:nvPicPr>
          <p:cNvPr id="21" name="Image 19" descr="preencoded.png"/>
          <p:cNvPicPr>
            <a:picLocks noChangeAspect="1"/>
          </p:cNvPicPr>
          <p:nvPr/>
        </p:nvPicPr>
        <p:blipFill>
          <a:blip r:embed="rId22"/>
          <a:stretch>
            <a:fillRect/>
          </a:stretch>
        </p:blipFill>
        <p:spPr>
          <a:xfrm>
            <a:off x="8253564" y="3995671"/>
            <a:ext cx="129929" cy="129929"/>
          </a:xfrm>
          <a:prstGeom prst="rect">
            <a:avLst/>
          </a:prstGeom>
        </p:spPr>
      </p:pic>
      <p:pic>
        <p:nvPicPr>
          <p:cNvPr id="22" name="Image 20" descr="preencoded.png"/>
          <p:cNvPicPr>
            <a:picLocks noChangeAspect="1"/>
          </p:cNvPicPr>
          <p:nvPr/>
        </p:nvPicPr>
        <p:blipFill>
          <a:blip r:embed="rId23"/>
          <a:stretch>
            <a:fillRect/>
          </a:stretch>
        </p:blipFill>
        <p:spPr>
          <a:xfrm>
            <a:off x="8253564" y="4255530"/>
            <a:ext cx="129929" cy="129929"/>
          </a:xfrm>
          <a:prstGeom prst="rect">
            <a:avLst/>
          </a:prstGeom>
        </p:spPr>
      </p:pic>
      <p:pic>
        <p:nvPicPr>
          <p:cNvPr id="23" name="Image 21" descr="preencoded.png"/>
          <p:cNvPicPr>
            <a:picLocks noChangeAspect="1"/>
          </p:cNvPicPr>
          <p:nvPr/>
        </p:nvPicPr>
        <p:blipFill>
          <a:blip r:embed="rId24"/>
          <a:stretch>
            <a:fillRect/>
          </a:stretch>
        </p:blipFill>
        <p:spPr>
          <a:xfrm>
            <a:off x="1707644" y="5313527"/>
            <a:ext cx="445472" cy="445472"/>
          </a:xfrm>
          <a:prstGeom prst="rect">
            <a:avLst/>
          </a:prstGeom>
        </p:spPr>
      </p:pic>
      <p:pic>
        <p:nvPicPr>
          <p:cNvPr id="24" name="Image 22" descr="preencoded.png"/>
          <p:cNvPicPr>
            <a:picLocks noChangeAspect="1"/>
          </p:cNvPicPr>
          <p:nvPr/>
        </p:nvPicPr>
        <p:blipFill>
          <a:blip r:embed="rId25"/>
          <a:stretch>
            <a:fillRect/>
          </a:stretch>
        </p:blipFill>
        <p:spPr>
          <a:xfrm>
            <a:off x="1846854" y="5387772"/>
            <a:ext cx="167052" cy="296982"/>
          </a:xfrm>
          <a:prstGeom prst="rect">
            <a:avLst/>
          </a:prstGeom>
        </p:spPr>
      </p:pic>
      <p:pic>
        <p:nvPicPr>
          <p:cNvPr id="29" name="Image 27" descr="preencoded.png"/>
          <p:cNvPicPr>
            <a:picLocks noChangeAspect="1"/>
          </p:cNvPicPr>
          <p:nvPr/>
        </p:nvPicPr>
        <p:blipFill>
          <a:blip r:embed="rId26"/>
          <a:stretch>
            <a:fillRect/>
          </a:stretch>
        </p:blipFill>
        <p:spPr>
          <a:xfrm>
            <a:off x="9726146" y="5313527"/>
            <a:ext cx="445472" cy="445472"/>
          </a:xfrm>
          <a:prstGeom prst="rect">
            <a:avLst/>
          </a:prstGeom>
        </p:spPr>
      </p:pic>
      <p:pic>
        <p:nvPicPr>
          <p:cNvPr id="30" name="Image 28" descr="preencoded.png"/>
          <p:cNvPicPr>
            <a:picLocks noChangeAspect="1"/>
          </p:cNvPicPr>
          <p:nvPr/>
        </p:nvPicPr>
        <p:blipFill>
          <a:blip r:embed="rId27"/>
          <a:stretch>
            <a:fillRect/>
          </a:stretch>
        </p:blipFill>
        <p:spPr>
          <a:xfrm>
            <a:off x="9837514" y="5387772"/>
            <a:ext cx="222736" cy="296982"/>
          </a:xfrm>
          <a:prstGeom prst="rect">
            <a:avLst/>
          </a:prstGeom>
        </p:spPr>
      </p:pic>
      <p:sp>
        <p:nvSpPr>
          <p:cNvPr id="35"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Storage Concepts</a:t>
            </a:r>
            <a:endParaRPr lang="en-US" sz="2631" dirty="0"/>
          </a:p>
        </p:txBody>
      </p:sp>
      <p:sp>
        <p:nvSpPr>
          <p:cNvPr id="36" name="Text 1"/>
          <p:cNvSpPr/>
          <p:nvPr/>
        </p:nvSpPr>
        <p:spPr>
          <a:xfrm>
            <a:off x="593963" y="1452766"/>
            <a:ext cx="10691336"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Understanding the fundamental concepts behind S3 storage classes is essential for selecting the right storage solution. These concepts form the foundation for evaluating storage options based on your application's requirements.</a:t>
            </a:r>
            <a:endParaRPr lang="en-US" sz="1461" dirty="0"/>
          </a:p>
        </p:txBody>
      </p:sp>
      <p:sp>
        <p:nvSpPr>
          <p:cNvPr id="37" name="Text 2"/>
          <p:cNvSpPr/>
          <p:nvPr/>
        </p:nvSpPr>
        <p:spPr>
          <a:xfrm>
            <a:off x="1410663" y="2752060"/>
            <a:ext cx="149250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Durability</a:t>
            </a:r>
            <a:endParaRPr lang="en-US" sz="1754" dirty="0"/>
          </a:p>
        </p:txBody>
      </p:sp>
      <p:sp>
        <p:nvSpPr>
          <p:cNvPr id="38" name="Text 3"/>
          <p:cNvSpPr/>
          <p:nvPr/>
        </p:nvSpPr>
        <p:spPr>
          <a:xfrm>
            <a:off x="816700" y="3271778"/>
            <a:ext cx="292022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likelihood of data loss, measured in "nines" of durability.</a:t>
            </a:r>
            <a:endParaRPr lang="en-US" sz="1169" dirty="0"/>
          </a:p>
        </p:txBody>
      </p:sp>
      <p:sp>
        <p:nvSpPr>
          <p:cNvPr id="39" name="Text 4"/>
          <p:cNvSpPr/>
          <p:nvPr/>
        </p:nvSpPr>
        <p:spPr>
          <a:xfrm>
            <a:off x="1132242" y="3977109"/>
            <a:ext cx="2697486"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t>
            </a:r>
            <a:r>
              <a:rPr lang="en-US" sz="1023" b="1" dirty="0">
                <a:solidFill>
                  <a:srgbClr val="374151"/>
                </a:solidFill>
                <a:latin typeface="ui-sans-serif" pitchFamily="34" charset="0"/>
                <a:ea typeface="ui-sans-serif" pitchFamily="34" charset="-122"/>
                <a:cs typeface="ui-sans-serif" pitchFamily="34" charset="-120"/>
              </a:rPr>
              <a:t>11 nines</a:t>
            </a:r>
            <a:r>
              <a:rPr lang="en-US" sz="1023" dirty="0">
                <a:solidFill>
                  <a:srgbClr val="374151"/>
                </a:solidFill>
                <a:latin typeface="ui-sans-serif" pitchFamily="34" charset="0"/>
                <a:ea typeface="ui-sans-serif" pitchFamily="34" charset="-122"/>
                <a:cs typeface="ui-sans-serif" pitchFamily="34" charset="-120"/>
              </a:rPr>
              <a:t> durability (99.999999999%)</a:t>
            </a:r>
            <a:endParaRPr lang="en-US" sz="1023" dirty="0"/>
          </a:p>
        </p:txBody>
      </p:sp>
      <p:sp>
        <p:nvSpPr>
          <p:cNvPr id="40" name="Text 5"/>
          <p:cNvSpPr/>
          <p:nvPr/>
        </p:nvSpPr>
        <p:spPr>
          <a:xfrm>
            <a:off x="1132242" y="4422582"/>
            <a:ext cx="323698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Data stored across multiple AZs</a:t>
            </a:r>
            <a:endParaRPr lang="en-US" sz="1023" dirty="0"/>
          </a:p>
        </p:txBody>
      </p:sp>
      <p:sp>
        <p:nvSpPr>
          <p:cNvPr id="41" name="Text 6"/>
          <p:cNvSpPr/>
          <p:nvPr/>
        </p:nvSpPr>
        <p:spPr>
          <a:xfrm>
            <a:off x="5073339" y="2752060"/>
            <a:ext cx="168374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Availability</a:t>
            </a:r>
            <a:endParaRPr lang="en-US" sz="1754" dirty="0"/>
          </a:p>
        </p:txBody>
      </p:sp>
      <p:sp>
        <p:nvSpPr>
          <p:cNvPr id="42" name="Text 7"/>
          <p:cNvSpPr/>
          <p:nvPr/>
        </p:nvSpPr>
        <p:spPr>
          <a:xfrm>
            <a:off x="4479375" y="3271778"/>
            <a:ext cx="29203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percentage of time data is accessible when requested.</a:t>
            </a:r>
            <a:endParaRPr lang="en-US" sz="1169" dirty="0"/>
          </a:p>
        </p:txBody>
      </p:sp>
      <p:sp>
        <p:nvSpPr>
          <p:cNvPr id="43" name="Text 8"/>
          <p:cNvSpPr/>
          <p:nvPr/>
        </p:nvSpPr>
        <p:spPr>
          <a:xfrm>
            <a:off x="4794918" y="3977110"/>
            <a:ext cx="3237157"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t>
            </a:r>
            <a:r>
              <a:rPr lang="en-US" sz="1023" b="1" dirty="0">
                <a:solidFill>
                  <a:srgbClr val="374151"/>
                </a:solidFill>
                <a:latin typeface="ui-sans-serif" pitchFamily="34" charset="0"/>
                <a:ea typeface="ui-sans-serif" pitchFamily="34" charset="-122"/>
                <a:cs typeface="ui-sans-serif" pitchFamily="34" charset="-120"/>
              </a:rPr>
              <a:t>99.5% to 99.99%</a:t>
            </a:r>
            <a:r>
              <a:rPr lang="en-US" sz="1023" dirty="0">
                <a:solidFill>
                  <a:srgbClr val="374151"/>
                </a:solidFill>
                <a:latin typeface="ui-sans-serif" pitchFamily="34" charset="0"/>
                <a:ea typeface="ui-sans-serif" pitchFamily="34" charset="-122"/>
                <a:cs typeface="ui-sans-serif" pitchFamily="34" charset="-120"/>
              </a:rPr>
              <a:t> availability</a:t>
            </a:r>
            <a:endParaRPr lang="en-US" sz="1023" dirty="0"/>
          </a:p>
        </p:txBody>
      </p:sp>
      <p:sp>
        <p:nvSpPr>
          <p:cNvPr id="44" name="Text 9"/>
          <p:cNvSpPr/>
          <p:nvPr/>
        </p:nvSpPr>
        <p:spPr>
          <a:xfrm>
            <a:off x="4794918" y="4236969"/>
            <a:ext cx="3237157"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Single-AZ vs. multi-AZ architecture</a:t>
            </a:r>
            <a:endParaRPr lang="en-US" sz="1023" dirty="0"/>
          </a:p>
        </p:txBody>
      </p:sp>
      <p:sp>
        <p:nvSpPr>
          <p:cNvPr id="45" name="Text 10"/>
          <p:cNvSpPr/>
          <p:nvPr/>
        </p:nvSpPr>
        <p:spPr>
          <a:xfrm>
            <a:off x="8736159" y="2752060"/>
            <a:ext cx="118276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Latency</a:t>
            </a:r>
            <a:endParaRPr lang="en-US" sz="1754" dirty="0"/>
          </a:p>
        </p:txBody>
      </p:sp>
      <p:sp>
        <p:nvSpPr>
          <p:cNvPr id="46" name="Text 11"/>
          <p:cNvSpPr/>
          <p:nvPr/>
        </p:nvSpPr>
        <p:spPr>
          <a:xfrm>
            <a:off x="8142196" y="3271778"/>
            <a:ext cx="292022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Time delay between request and data transfer.</a:t>
            </a:r>
            <a:endParaRPr lang="en-US" sz="1169" dirty="0"/>
          </a:p>
        </p:txBody>
      </p:sp>
      <p:sp>
        <p:nvSpPr>
          <p:cNvPr id="47" name="Text 12"/>
          <p:cNvSpPr/>
          <p:nvPr/>
        </p:nvSpPr>
        <p:spPr>
          <a:xfrm>
            <a:off x="8457739" y="3977110"/>
            <a:ext cx="323698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t>
            </a:r>
            <a:r>
              <a:rPr lang="en-US" sz="1023" b="1" dirty="0">
                <a:solidFill>
                  <a:srgbClr val="374151"/>
                </a:solidFill>
                <a:latin typeface="ui-sans-serif" pitchFamily="34" charset="0"/>
                <a:ea typeface="ui-sans-serif" pitchFamily="34" charset="-122"/>
                <a:cs typeface="ui-sans-serif" pitchFamily="34" charset="-120"/>
              </a:rPr>
              <a:t>Milliseconds to hours</a:t>
            </a:r>
            <a:r>
              <a:rPr lang="en-US" sz="1023" dirty="0">
                <a:solidFill>
                  <a:srgbClr val="374151"/>
                </a:solidFill>
                <a:latin typeface="ui-sans-serif" pitchFamily="34" charset="0"/>
                <a:ea typeface="ui-sans-serif" pitchFamily="34" charset="-122"/>
                <a:cs typeface="ui-sans-serif" pitchFamily="34" charset="-120"/>
              </a:rPr>
              <a:t> access times</a:t>
            </a:r>
            <a:endParaRPr lang="en-US" sz="1023" dirty="0"/>
          </a:p>
        </p:txBody>
      </p:sp>
      <p:sp>
        <p:nvSpPr>
          <p:cNvPr id="48" name="Text 13"/>
          <p:cNvSpPr/>
          <p:nvPr/>
        </p:nvSpPr>
        <p:spPr>
          <a:xfrm>
            <a:off x="8457739" y="4236969"/>
            <a:ext cx="323698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Direct impact on retrieval speed</a:t>
            </a:r>
            <a:endParaRPr lang="en-US" sz="1023" dirty="0"/>
          </a:p>
        </p:txBody>
      </p:sp>
      <p:sp>
        <p:nvSpPr>
          <p:cNvPr id="49" name="Text 14"/>
          <p:cNvSpPr/>
          <p:nvPr/>
        </p:nvSpPr>
        <p:spPr>
          <a:xfrm>
            <a:off x="1383458" y="5833244"/>
            <a:ext cx="1093843"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S3 Standard</a:t>
            </a:r>
            <a:endParaRPr lang="en-US" sz="1169" dirty="0"/>
          </a:p>
        </p:txBody>
      </p:sp>
      <p:sp>
        <p:nvSpPr>
          <p:cNvPr id="50" name="Text 15"/>
          <p:cNvSpPr/>
          <p:nvPr/>
        </p:nvSpPr>
        <p:spPr>
          <a:xfrm>
            <a:off x="1745637" y="6093103"/>
            <a:ext cx="66612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11 nines</a:t>
            </a:r>
            <a:endParaRPr lang="en-US" sz="1023" dirty="0"/>
          </a:p>
        </p:txBody>
      </p:sp>
      <p:sp>
        <p:nvSpPr>
          <p:cNvPr id="51" name="Text 16"/>
          <p:cNvSpPr/>
          <p:nvPr/>
        </p:nvSpPr>
        <p:spPr>
          <a:xfrm>
            <a:off x="1401527" y="6315839"/>
            <a:ext cx="14919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99.99% availability</a:t>
            </a:r>
            <a:endParaRPr lang="en-US" sz="1023" dirty="0"/>
          </a:p>
        </p:txBody>
      </p:sp>
      <p:sp>
        <p:nvSpPr>
          <p:cNvPr id="52" name="Text 17"/>
          <p:cNvSpPr/>
          <p:nvPr/>
        </p:nvSpPr>
        <p:spPr>
          <a:xfrm>
            <a:off x="1629339" y="6538576"/>
            <a:ext cx="94523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Milliseconds</a:t>
            </a:r>
            <a:endParaRPr lang="en-US" sz="1023" dirty="0"/>
          </a:p>
        </p:txBody>
      </p:sp>
      <p:sp>
        <p:nvSpPr>
          <p:cNvPr id="53" name="Text 18"/>
          <p:cNvSpPr/>
          <p:nvPr/>
        </p:nvSpPr>
        <p:spPr>
          <a:xfrm>
            <a:off x="9493680" y="5833244"/>
            <a:ext cx="91026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S3 Glacier</a:t>
            </a:r>
            <a:endParaRPr lang="en-US" sz="1169" dirty="0"/>
          </a:p>
        </p:txBody>
      </p:sp>
      <p:sp>
        <p:nvSpPr>
          <p:cNvPr id="54" name="Text 19"/>
          <p:cNvSpPr/>
          <p:nvPr/>
        </p:nvSpPr>
        <p:spPr>
          <a:xfrm>
            <a:off x="9764139" y="6093103"/>
            <a:ext cx="66612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11 nines</a:t>
            </a:r>
            <a:endParaRPr lang="en-US" sz="1023" dirty="0"/>
          </a:p>
        </p:txBody>
      </p:sp>
      <p:sp>
        <p:nvSpPr>
          <p:cNvPr id="55" name="Text 20"/>
          <p:cNvSpPr/>
          <p:nvPr/>
        </p:nvSpPr>
        <p:spPr>
          <a:xfrm>
            <a:off x="9420029" y="6315839"/>
            <a:ext cx="14919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99.99% availability</a:t>
            </a:r>
            <a:endParaRPr lang="en-US" sz="1023" dirty="0"/>
          </a:p>
        </p:txBody>
      </p:sp>
      <p:sp>
        <p:nvSpPr>
          <p:cNvPr id="56" name="Text 21"/>
          <p:cNvSpPr/>
          <p:nvPr/>
        </p:nvSpPr>
        <p:spPr>
          <a:xfrm>
            <a:off x="9468752" y="6538576"/>
            <a:ext cx="137487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Hours (12-48 hrs)</a:t>
            </a:r>
            <a:endParaRPr lang="en-US" sz="1023"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5977114"/>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527011"/>
            <a:ext cx="5197177" cy="3935006"/>
          </a:xfrm>
          <a:prstGeom prst="rect">
            <a:avLst/>
          </a:prstGeom>
        </p:spPr>
      </p:pic>
      <p:pic>
        <p:nvPicPr>
          <p:cNvPr id="6" name="Image 4" descr="preencoded.png"/>
          <p:cNvPicPr>
            <a:picLocks noChangeAspect="1"/>
          </p:cNvPicPr>
          <p:nvPr/>
        </p:nvPicPr>
        <p:blipFill>
          <a:blip r:embed="rId7"/>
          <a:stretch>
            <a:fillRect/>
          </a:stretch>
        </p:blipFill>
        <p:spPr>
          <a:xfrm>
            <a:off x="816699" y="1749748"/>
            <a:ext cx="445472" cy="445472"/>
          </a:xfrm>
          <a:prstGeom prst="rect">
            <a:avLst/>
          </a:prstGeom>
        </p:spPr>
      </p:pic>
      <p:pic>
        <p:nvPicPr>
          <p:cNvPr id="7" name="Image 5" descr="preencoded.png"/>
          <p:cNvPicPr>
            <a:picLocks noChangeAspect="1"/>
          </p:cNvPicPr>
          <p:nvPr/>
        </p:nvPicPr>
        <p:blipFill>
          <a:blip r:embed="rId8"/>
          <a:stretch>
            <a:fillRect/>
          </a:stretch>
        </p:blipFill>
        <p:spPr>
          <a:xfrm>
            <a:off x="955909" y="1823993"/>
            <a:ext cx="167052" cy="296982"/>
          </a:xfrm>
          <a:prstGeom prst="rect">
            <a:avLst/>
          </a:prstGeom>
        </p:spPr>
      </p:pic>
      <p:pic>
        <p:nvPicPr>
          <p:cNvPr id="8" name="Image 6" descr="preencoded.png"/>
          <p:cNvPicPr>
            <a:picLocks noChangeAspect="1"/>
          </p:cNvPicPr>
          <p:nvPr/>
        </p:nvPicPr>
        <p:blipFill>
          <a:blip r:embed="rId9"/>
          <a:stretch>
            <a:fillRect/>
          </a:stretch>
        </p:blipFill>
        <p:spPr>
          <a:xfrm>
            <a:off x="816699" y="2974797"/>
            <a:ext cx="148491" cy="148491"/>
          </a:xfrm>
          <a:prstGeom prst="rect">
            <a:avLst/>
          </a:prstGeom>
        </p:spPr>
      </p:pic>
      <p:pic>
        <p:nvPicPr>
          <p:cNvPr id="9" name="Image 7" descr="preencoded.png"/>
          <p:cNvPicPr>
            <a:picLocks noChangeAspect="1"/>
          </p:cNvPicPr>
          <p:nvPr/>
        </p:nvPicPr>
        <p:blipFill>
          <a:blip r:embed="rId9"/>
          <a:stretch>
            <a:fillRect/>
          </a:stretch>
        </p:blipFill>
        <p:spPr>
          <a:xfrm>
            <a:off x="816699" y="3308901"/>
            <a:ext cx="148491" cy="148491"/>
          </a:xfrm>
          <a:prstGeom prst="rect">
            <a:avLst/>
          </a:prstGeom>
        </p:spPr>
      </p:pic>
      <p:pic>
        <p:nvPicPr>
          <p:cNvPr id="10" name="Image 8" descr="preencoded.png"/>
          <p:cNvPicPr>
            <a:picLocks noChangeAspect="1"/>
          </p:cNvPicPr>
          <p:nvPr/>
        </p:nvPicPr>
        <p:blipFill>
          <a:blip r:embed="rId9"/>
          <a:stretch>
            <a:fillRect/>
          </a:stretch>
        </p:blipFill>
        <p:spPr>
          <a:xfrm>
            <a:off x="816699" y="3643005"/>
            <a:ext cx="148491" cy="148491"/>
          </a:xfrm>
          <a:prstGeom prst="rect">
            <a:avLst/>
          </a:prstGeom>
        </p:spPr>
      </p:pic>
      <p:pic>
        <p:nvPicPr>
          <p:cNvPr id="11" name="Image 9" descr="preencoded.png"/>
          <p:cNvPicPr>
            <a:picLocks noChangeAspect="1"/>
          </p:cNvPicPr>
          <p:nvPr/>
        </p:nvPicPr>
        <p:blipFill>
          <a:blip r:embed="rId9"/>
          <a:stretch>
            <a:fillRect/>
          </a:stretch>
        </p:blipFill>
        <p:spPr>
          <a:xfrm>
            <a:off x="816699" y="3977109"/>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816699" y="4645318"/>
            <a:ext cx="1428933" cy="259859"/>
          </a:xfrm>
          <a:prstGeom prst="rect">
            <a:avLst/>
          </a:prstGeom>
        </p:spPr>
      </p:pic>
      <p:pic>
        <p:nvPicPr>
          <p:cNvPr id="13" name="Image 11" descr="preencoded.png"/>
          <p:cNvPicPr>
            <a:picLocks noChangeAspect="1"/>
          </p:cNvPicPr>
          <p:nvPr/>
        </p:nvPicPr>
        <p:blipFill>
          <a:blip r:embed="rId11"/>
          <a:stretch>
            <a:fillRect/>
          </a:stretch>
        </p:blipFill>
        <p:spPr>
          <a:xfrm>
            <a:off x="2319878" y="4645318"/>
            <a:ext cx="1422699" cy="259859"/>
          </a:xfrm>
          <a:prstGeom prst="rect">
            <a:avLst/>
          </a:prstGeom>
        </p:spPr>
      </p:pic>
      <p:pic>
        <p:nvPicPr>
          <p:cNvPr id="14" name="Image 12" descr="preencoded.png"/>
          <p:cNvPicPr>
            <a:picLocks noChangeAspect="1"/>
          </p:cNvPicPr>
          <p:nvPr/>
        </p:nvPicPr>
        <p:blipFill>
          <a:blip r:embed="rId12"/>
          <a:stretch>
            <a:fillRect/>
          </a:stretch>
        </p:blipFill>
        <p:spPr>
          <a:xfrm>
            <a:off x="3816822" y="4645318"/>
            <a:ext cx="1538852" cy="259859"/>
          </a:xfrm>
          <a:prstGeom prst="rect">
            <a:avLst/>
          </a:prstGeom>
        </p:spPr>
      </p:pic>
      <p:pic>
        <p:nvPicPr>
          <p:cNvPr id="15" name="Image 13" descr="preencoded.png"/>
          <p:cNvPicPr>
            <a:picLocks noChangeAspect="1"/>
          </p:cNvPicPr>
          <p:nvPr/>
        </p:nvPicPr>
        <p:blipFill>
          <a:blip r:embed="rId13"/>
          <a:stretch>
            <a:fillRect/>
          </a:stretch>
        </p:blipFill>
        <p:spPr>
          <a:xfrm>
            <a:off x="816700" y="4979422"/>
            <a:ext cx="1340767" cy="259859"/>
          </a:xfrm>
          <a:prstGeom prst="rect">
            <a:avLst/>
          </a:prstGeom>
        </p:spPr>
      </p:pic>
      <p:pic>
        <p:nvPicPr>
          <p:cNvPr id="16" name="Image 14" descr="preencoded.png"/>
          <p:cNvPicPr>
            <a:picLocks noChangeAspect="1"/>
          </p:cNvPicPr>
          <p:nvPr/>
        </p:nvPicPr>
        <p:blipFill>
          <a:blip r:embed="rId6"/>
          <a:stretch>
            <a:fillRect/>
          </a:stretch>
        </p:blipFill>
        <p:spPr>
          <a:xfrm>
            <a:off x="6088122" y="1527011"/>
            <a:ext cx="5197177" cy="3935006"/>
          </a:xfrm>
          <a:prstGeom prst="rect">
            <a:avLst/>
          </a:prstGeom>
        </p:spPr>
      </p:pic>
      <p:pic>
        <p:nvPicPr>
          <p:cNvPr id="17" name="Image 15" descr="preencoded.png"/>
          <p:cNvPicPr>
            <a:picLocks noChangeAspect="1"/>
          </p:cNvPicPr>
          <p:nvPr/>
        </p:nvPicPr>
        <p:blipFill>
          <a:blip r:embed="rId14"/>
          <a:stretch>
            <a:fillRect/>
          </a:stretch>
        </p:blipFill>
        <p:spPr>
          <a:xfrm>
            <a:off x="6310858" y="1749748"/>
            <a:ext cx="445472" cy="445472"/>
          </a:xfrm>
          <a:prstGeom prst="rect">
            <a:avLst/>
          </a:prstGeom>
        </p:spPr>
      </p:pic>
      <p:pic>
        <p:nvPicPr>
          <p:cNvPr id="18" name="Image 16" descr="preencoded.png"/>
          <p:cNvPicPr>
            <a:picLocks noChangeAspect="1"/>
          </p:cNvPicPr>
          <p:nvPr/>
        </p:nvPicPr>
        <p:blipFill>
          <a:blip r:embed="rId15"/>
          <a:stretch>
            <a:fillRect/>
          </a:stretch>
        </p:blipFill>
        <p:spPr>
          <a:xfrm>
            <a:off x="6450068" y="1823993"/>
            <a:ext cx="167052" cy="296982"/>
          </a:xfrm>
          <a:prstGeom prst="rect">
            <a:avLst/>
          </a:prstGeom>
        </p:spPr>
      </p:pic>
      <p:pic>
        <p:nvPicPr>
          <p:cNvPr id="19" name="Image 17" descr="preencoded.png"/>
          <p:cNvPicPr>
            <a:picLocks noChangeAspect="1"/>
          </p:cNvPicPr>
          <p:nvPr/>
        </p:nvPicPr>
        <p:blipFill>
          <a:blip r:embed="rId9"/>
          <a:stretch>
            <a:fillRect/>
          </a:stretch>
        </p:blipFill>
        <p:spPr>
          <a:xfrm>
            <a:off x="6310858" y="2974797"/>
            <a:ext cx="148491" cy="148491"/>
          </a:xfrm>
          <a:prstGeom prst="rect">
            <a:avLst/>
          </a:prstGeom>
        </p:spPr>
      </p:pic>
      <p:pic>
        <p:nvPicPr>
          <p:cNvPr id="20" name="Image 18" descr="preencoded.png"/>
          <p:cNvPicPr>
            <a:picLocks noChangeAspect="1"/>
          </p:cNvPicPr>
          <p:nvPr/>
        </p:nvPicPr>
        <p:blipFill>
          <a:blip r:embed="rId9"/>
          <a:stretch>
            <a:fillRect/>
          </a:stretch>
        </p:blipFill>
        <p:spPr>
          <a:xfrm>
            <a:off x="6310858" y="3308901"/>
            <a:ext cx="148491" cy="148491"/>
          </a:xfrm>
          <a:prstGeom prst="rect">
            <a:avLst/>
          </a:prstGeom>
        </p:spPr>
      </p:pic>
      <p:pic>
        <p:nvPicPr>
          <p:cNvPr id="21" name="Image 19" descr="preencoded.png"/>
          <p:cNvPicPr>
            <a:picLocks noChangeAspect="1"/>
          </p:cNvPicPr>
          <p:nvPr/>
        </p:nvPicPr>
        <p:blipFill>
          <a:blip r:embed="rId9"/>
          <a:stretch>
            <a:fillRect/>
          </a:stretch>
        </p:blipFill>
        <p:spPr>
          <a:xfrm>
            <a:off x="6310858" y="3643005"/>
            <a:ext cx="148491" cy="148491"/>
          </a:xfrm>
          <a:prstGeom prst="rect">
            <a:avLst/>
          </a:prstGeom>
        </p:spPr>
      </p:pic>
      <p:pic>
        <p:nvPicPr>
          <p:cNvPr id="22" name="Image 20" descr="preencoded.png"/>
          <p:cNvPicPr>
            <a:picLocks noChangeAspect="1"/>
          </p:cNvPicPr>
          <p:nvPr/>
        </p:nvPicPr>
        <p:blipFill>
          <a:blip r:embed="rId9"/>
          <a:stretch>
            <a:fillRect/>
          </a:stretch>
        </p:blipFill>
        <p:spPr>
          <a:xfrm>
            <a:off x="6310858" y="3977109"/>
            <a:ext cx="148491" cy="148491"/>
          </a:xfrm>
          <a:prstGeom prst="rect">
            <a:avLst/>
          </a:prstGeom>
        </p:spPr>
      </p:pic>
      <p:pic>
        <p:nvPicPr>
          <p:cNvPr id="23" name="Image 21" descr="preencoded.png"/>
          <p:cNvPicPr>
            <a:picLocks noChangeAspect="1"/>
          </p:cNvPicPr>
          <p:nvPr/>
        </p:nvPicPr>
        <p:blipFill>
          <a:blip r:embed="rId16"/>
          <a:stretch>
            <a:fillRect/>
          </a:stretch>
        </p:blipFill>
        <p:spPr>
          <a:xfrm>
            <a:off x="6310858" y="4645318"/>
            <a:ext cx="2146446" cy="259859"/>
          </a:xfrm>
          <a:prstGeom prst="rect">
            <a:avLst/>
          </a:prstGeom>
        </p:spPr>
      </p:pic>
      <p:pic>
        <p:nvPicPr>
          <p:cNvPr id="24" name="Image 22" descr="preencoded.png"/>
          <p:cNvPicPr>
            <a:picLocks noChangeAspect="1"/>
          </p:cNvPicPr>
          <p:nvPr/>
        </p:nvPicPr>
        <p:blipFill>
          <a:blip r:embed="rId17"/>
          <a:stretch>
            <a:fillRect/>
          </a:stretch>
        </p:blipFill>
        <p:spPr>
          <a:xfrm>
            <a:off x="8531550" y="4645318"/>
            <a:ext cx="1926030" cy="259859"/>
          </a:xfrm>
          <a:prstGeom prst="rect">
            <a:avLst/>
          </a:prstGeom>
        </p:spPr>
      </p:pic>
      <p:pic>
        <p:nvPicPr>
          <p:cNvPr id="25" name="Image 23" descr="preencoded.png"/>
          <p:cNvPicPr>
            <a:picLocks noChangeAspect="1"/>
          </p:cNvPicPr>
          <p:nvPr/>
        </p:nvPicPr>
        <p:blipFill>
          <a:blip r:embed="rId18"/>
          <a:stretch>
            <a:fillRect/>
          </a:stretch>
        </p:blipFill>
        <p:spPr>
          <a:xfrm>
            <a:off x="6310859" y="4979422"/>
            <a:ext cx="1424148" cy="259859"/>
          </a:xfrm>
          <a:prstGeom prst="rect">
            <a:avLst/>
          </a:prstGeom>
        </p:spPr>
      </p:pic>
      <p:pic>
        <p:nvPicPr>
          <p:cNvPr id="26" name="Image 24" descr="preencoded.png"/>
          <p:cNvPicPr>
            <a:picLocks noChangeAspect="1"/>
          </p:cNvPicPr>
          <p:nvPr/>
        </p:nvPicPr>
        <p:blipFill>
          <a:blip r:embed="rId19"/>
          <a:stretch>
            <a:fillRect/>
          </a:stretch>
        </p:blipFill>
        <p:spPr>
          <a:xfrm>
            <a:off x="7809252" y="4979422"/>
            <a:ext cx="1554078" cy="259859"/>
          </a:xfrm>
          <a:prstGeom prst="rect">
            <a:avLst/>
          </a:prstGeom>
        </p:spPr>
      </p:pic>
      <p:sp>
        <p:nvSpPr>
          <p:cNvPr id="27"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Frequent Access Tiers</a:t>
            </a:r>
            <a:endParaRPr lang="en-US" sz="2631" dirty="0"/>
          </a:p>
        </p:txBody>
      </p:sp>
      <p:sp>
        <p:nvSpPr>
          <p:cNvPr id="28" name="Text 1"/>
          <p:cNvSpPr/>
          <p:nvPr/>
        </p:nvSpPr>
        <p:spPr>
          <a:xfrm>
            <a:off x="1410662" y="1823993"/>
            <a:ext cx="185741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Standard</a:t>
            </a:r>
            <a:endParaRPr lang="en-US" sz="1754" dirty="0"/>
          </a:p>
        </p:txBody>
      </p:sp>
      <p:sp>
        <p:nvSpPr>
          <p:cNvPr id="29" name="Text 2"/>
          <p:cNvSpPr/>
          <p:nvPr/>
        </p:nvSpPr>
        <p:spPr>
          <a:xfrm>
            <a:off x="816699" y="2343711"/>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Default storage class for frequently accessed data requiring high availability and performance.</a:t>
            </a:r>
            <a:endParaRPr lang="en-US" sz="1169" dirty="0"/>
          </a:p>
        </p:txBody>
      </p:sp>
      <p:sp>
        <p:nvSpPr>
          <p:cNvPr id="30" name="Text 3"/>
          <p:cNvSpPr/>
          <p:nvPr/>
        </p:nvSpPr>
        <p:spPr>
          <a:xfrm>
            <a:off x="1039435" y="2937674"/>
            <a:ext cx="407955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High Durability:</a:t>
            </a:r>
            <a:r>
              <a:rPr lang="en-US" sz="1169" dirty="0">
                <a:solidFill>
                  <a:srgbClr val="374151"/>
                </a:solidFill>
                <a:latin typeface="ui-sans-serif" pitchFamily="34" charset="0"/>
                <a:ea typeface="ui-sans-serif" pitchFamily="34" charset="-122"/>
                <a:cs typeface="ui-sans-serif" pitchFamily="34" charset="-120"/>
              </a:rPr>
              <a:t> 99.999999999% (11 nines)</a:t>
            </a:r>
            <a:endParaRPr lang="en-US" sz="1169" dirty="0"/>
          </a:p>
        </p:txBody>
      </p:sp>
      <p:sp>
        <p:nvSpPr>
          <p:cNvPr id="31" name="Text 4"/>
          <p:cNvSpPr/>
          <p:nvPr/>
        </p:nvSpPr>
        <p:spPr>
          <a:xfrm>
            <a:off x="1039436" y="3271778"/>
            <a:ext cx="387473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Availability:</a:t>
            </a:r>
            <a:r>
              <a:rPr lang="en-US" sz="1169" dirty="0">
                <a:solidFill>
                  <a:srgbClr val="374151"/>
                </a:solidFill>
                <a:latin typeface="ui-sans-serif" pitchFamily="34" charset="0"/>
                <a:ea typeface="ui-sans-serif" pitchFamily="34" charset="-122"/>
                <a:cs typeface="ui-sans-serif" pitchFamily="34" charset="-120"/>
              </a:rPr>
              <a:t> 99.99% designed, 99.9% SLA</a:t>
            </a:r>
            <a:endParaRPr lang="en-US" sz="1169" dirty="0"/>
          </a:p>
        </p:txBody>
      </p:sp>
      <p:sp>
        <p:nvSpPr>
          <p:cNvPr id="32" name="Text 5"/>
          <p:cNvSpPr/>
          <p:nvPr/>
        </p:nvSpPr>
        <p:spPr>
          <a:xfrm>
            <a:off x="1039436" y="3605883"/>
            <a:ext cx="199662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Latency:</a:t>
            </a:r>
            <a:r>
              <a:rPr lang="en-US" sz="1169" dirty="0">
                <a:solidFill>
                  <a:srgbClr val="374151"/>
                </a:solidFill>
                <a:latin typeface="ui-sans-serif" pitchFamily="34" charset="0"/>
                <a:ea typeface="ui-sans-serif" pitchFamily="34" charset="-122"/>
                <a:cs typeface="ui-sans-serif" pitchFamily="34" charset="-120"/>
              </a:rPr>
              <a:t> Milliseconds</a:t>
            </a:r>
            <a:endParaRPr lang="en-US" sz="1169" dirty="0"/>
          </a:p>
        </p:txBody>
      </p:sp>
      <p:sp>
        <p:nvSpPr>
          <p:cNvPr id="33" name="Text 6"/>
          <p:cNvSpPr/>
          <p:nvPr/>
        </p:nvSpPr>
        <p:spPr>
          <a:xfrm>
            <a:off x="1039436" y="3939987"/>
            <a:ext cx="369550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Storage:</a:t>
            </a:r>
            <a:r>
              <a:rPr lang="en-US" sz="1169" dirty="0">
                <a:solidFill>
                  <a:srgbClr val="374151"/>
                </a:solidFill>
                <a:latin typeface="ui-sans-serif" pitchFamily="34" charset="0"/>
                <a:ea typeface="ui-sans-serif" pitchFamily="34" charset="-122"/>
                <a:cs typeface="ui-sans-serif" pitchFamily="34" charset="-120"/>
              </a:rPr>
              <a:t> Redundant across multiple AZs</a:t>
            </a:r>
            <a:endParaRPr lang="en-US" sz="1169" dirty="0"/>
          </a:p>
        </p:txBody>
      </p:sp>
      <p:sp>
        <p:nvSpPr>
          <p:cNvPr id="34" name="Text 7"/>
          <p:cNvSpPr/>
          <p:nvPr/>
        </p:nvSpPr>
        <p:spPr>
          <a:xfrm>
            <a:off x="816699" y="4311214"/>
            <a:ext cx="475170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Ideal Use Cases:</a:t>
            </a:r>
            <a:endParaRPr lang="en-US" sz="1315" dirty="0"/>
          </a:p>
        </p:txBody>
      </p:sp>
      <p:sp>
        <p:nvSpPr>
          <p:cNvPr id="35" name="Text 8"/>
          <p:cNvSpPr/>
          <p:nvPr/>
        </p:nvSpPr>
        <p:spPr>
          <a:xfrm>
            <a:off x="928067" y="4645318"/>
            <a:ext cx="1714721" cy="259859"/>
          </a:xfrm>
          <a:prstGeom prst="rect">
            <a:avLst/>
          </a:prstGeom>
          <a:noFill/>
          <a:ln/>
        </p:spPr>
        <p:txBody>
          <a:bodyPr vert="horz" wrap="square" lIns="0" tIns="0" rIns="0" bIns="0" rtlCol="0" anchor="t"/>
          <a:lstStyle/>
          <a:p>
            <a:pPr>
              <a:lnSpc>
                <a:spcPts val="1461"/>
              </a:lnSpc>
            </a:pPr>
            <a:r>
              <a:rPr lang="en-US" sz="1023" dirty="0">
                <a:solidFill>
                  <a:srgbClr val="C2410C"/>
                </a:solidFill>
                <a:latin typeface="ui-sans-serif" pitchFamily="34" charset="0"/>
                <a:ea typeface="ui-sans-serif" pitchFamily="34" charset="-122"/>
                <a:cs typeface="ui-sans-serif" pitchFamily="34" charset="-120"/>
              </a:rPr>
              <a:t>Cloud Applications</a:t>
            </a:r>
            <a:endParaRPr lang="en-US" sz="1023" dirty="0"/>
          </a:p>
        </p:txBody>
      </p:sp>
      <p:sp>
        <p:nvSpPr>
          <p:cNvPr id="36" name="Text 9"/>
          <p:cNvSpPr/>
          <p:nvPr/>
        </p:nvSpPr>
        <p:spPr>
          <a:xfrm>
            <a:off x="2431246" y="4645318"/>
            <a:ext cx="1707238" cy="259859"/>
          </a:xfrm>
          <a:prstGeom prst="rect">
            <a:avLst/>
          </a:prstGeom>
          <a:noFill/>
          <a:ln/>
        </p:spPr>
        <p:txBody>
          <a:bodyPr vert="horz" wrap="square" lIns="0" tIns="0" rIns="0" bIns="0" rtlCol="0" anchor="t"/>
          <a:lstStyle/>
          <a:p>
            <a:pPr>
              <a:lnSpc>
                <a:spcPts val="1461"/>
              </a:lnSpc>
            </a:pPr>
            <a:r>
              <a:rPr lang="en-US" sz="1023" dirty="0">
                <a:solidFill>
                  <a:srgbClr val="C2410C"/>
                </a:solidFill>
                <a:latin typeface="ui-sans-serif" pitchFamily="34" charset="0"/>
                <a:ea typeface="ui-sans-serif" pitchFamily="34" charset="-122"/>
                <a:cs typeface="ui-sans-serif" pitchFamily="34" charset="-120"/>
              </a:rPr>
              <a:t>Dynamic Websites</a:t>
            </a:r>
            <a:endParaRPr lang="en-US" sz="1023" dirty="0"/>
          </a:p>
        </p:txBody>
      </p:sp>
      <p:sp>
        <p:nvSpPr>
          <p:cNvPr id="37" name="Text 10"/>
          <p:cNvSpPr/>
          <p:nvPr/>
        </p:nvSpPr>
        <p:spPr>
          <a:xfrm>
            <a:off x="3928190" y="4645318"/>
            <a:ext cx="1846622" cy="259859"/>
          </a:xfrm>
          <a:prstGeom prst="rect">
            <a:avLst/>
          </a:prstGeom>
          <a:noFill/>
          <a:ln/>
        </p:spPr>
        <p:txBody>
          <a:bodyPr vert="horz" wrap="square" lIns="0" tIns="0" rIns="0" bIns="0" rtlCol="0" anchor="t"/>
          <a:lstStyle/>
          <a:p>
            <a:pPr>
              <a:lnSpc>
                <a:spcPts val="1461"/>
              </a:lnSpc>
            </a:pPr>
            <a:r>
              <a:rPr lang="en-US" sz="1023" dirty="0">
                <a:solidFill>
                  <a:srgbClr val="C2410C"/>
                </a:solidFill>
                <a:latin typeface="ui-sans-serif" pitchFamily="34" charset="0"/>
                <a:ea typeface="ui-sans-serif" pitchFamily="34" charset="-122"/>
                <a:cs typeface="ui-sans-serif" pitchFamily="34" charset="-120"/>
              </a:rPr>
              <a:t>Content Distribution</a:t>
            </a:r>
            <a:endParaRPr lang="en-US" sz="1023" dirty="0"/>
          </a:p>
        </p:txBody>
      </p:sp>
      <p:sp>
        <p:nvSpPr>
          <p:cNvPr id="38" name="Text 11"/>
          <p:cNvSpPr/>
          <p:nvPr/>
        </p:nvSpPr>
        <p:spPr>
          <a:xfrm>
            <a:off x="928067" y="4979422"/>
            <a:ext cx="1608921" cy="259859"/>
          </a:xfrm>
          <a:prstGeom prst="rect">
            <a:avLst/>
          </a:prstGeom>
          <a:noFill/>
          <a:ln/>
        </p:spPr>
        <p:txBody>
          <a:bodyPr vert="horz" wrap="square" lIns="0" tIns="0" rIns="0" bIns="0" rtlCol="0" anchor="t"/>
          <a:lstStyle/>
          <a:p>
            <a:pPr>
              <a:lnSpc>
                <a:spcPts val="1461"/>
              </a:lnSpc>
            </a:pPr>
            <a:r>
              <a:rPr lang="en-US" sz="1023" dirty="0">
                <a:solidFill>
                  <a:srgbClr val="C2410C"/>
                </a:solidFill>
                <a:latin typeface="ui-sans-serif" pitchFamily="34" charset="0"/>
                <a:ea typeface="ui-sans-serif" pitchFamily="34" charset="-122"/>
                <a:cs typeface="ui-sans-serif" pitchFamily="34" charset="-120"/>
              </a:rPr>
              <a:t>Mobile &amp; Gaming</a:t>
            </a:r>
            <a:endParaRPr lang="en-US" sz="1023" dirty="0"/>
          </a:p>
        </p:txBody>
      </p:sp>
      <p:sp>
        <p:nvSpPr>
          <p:cNvPr id="39" name="Text 12"/>
          <p:cNvSpPr/>
          <p:nvPr/>
        </p:nvSpPr>
        <p:spPr>
          <a:xfrm>
            <a:off x="6904822" y="1823993"/>
            <a:ext cx="318303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Express One Zone</a:t>
            </a:r>
            <a:endParaRPr lang="en-US" sz="1754" dirty="0"/>
          </a:p>
        </p:txBody>
      </p:sp>
      <p:sp>
        <p:nvSpPr>
          <p:cNvPr id="40" name="Text 13"/>
          <p:cNvSpPr/>
          <p:nvPr/>
        </p:nvSpPr>
        <p:spPr>
          <a:xfrm>
            <a:off x="6310858" y="2343711"/>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High-performance storage class for latency-sensitive applications requiring single-digit millisecond access.</a:t>
            </a:r>
            <a:endParaRPr lang="en-US" sz="1169" dirty="0"/>
          </a:p>
        </p:txBody>
      </p:sp>
      <p:sp>
        <p:nvSpPr>
          <p:cNvPr id="41" name="Text 14"/>
          <p:cNvSpPr/>
          <p:nvPr/>
        </p:nvSpPr>
        <p:spPr>
          <a:xfrm>
            <a:off x="6533594" y="2937674"/>
            <a:ext cx="364452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Latency:</a:t>
            </a:r>
            <a:r>
              <a:rPr lang="en-US" sz="1169" dirty="0">
                <a:solidFill>
                  <a:srgbClr val="374151"/>
                </a:solidFill>
                <a:latin typeface="ui-sans-serif" pitchFamily="34" charset="0"/>
                <a:ea typeface="ui-sans-serif" pitchFamily="34" charset="-122"/>
                <a:cs typeface="ui-sans-serif" pitchFamily="34" charset="-120"/>
              </a:rPr>
              <a:t> Single-digit millisecond access</a:t>
            </a:r>
            <a:endParaRPr lang="en-US" sz="1169" dirty="0"/>
          </a:p>
        </p:txBody>
      </p:sp>
      <p:sp>
        <p:nvSpPr>
          <p:cNvPr id="42" name="Text 15"/>
          <p:cNvSpPr/>
          <p:nvPr/>
        </p:nvSpPr>
        <p:spPr>
          <a:xfrm>
            <a:off x="6533595" y="3271778"/>
            <a:ext cx="420118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Performance:</a:t>
            </a:r>
            <a:r>
              <a:rPr lang="en-US" sz="1169" dirty="0">
                <a:solidFill>
                  <a:srgbClr val="374151"/>
                </a:solidFill>
                <a:latin typeface="ui-sans-serif" pitchFamily="34" charset="0"/>
                <a:ea typeface="ui-sans-serif" pitchFamily="34" charset="-122"/>
                <a:cs typeface="ui-sans-serif" pitchFamily="34" charset="-120"/>
              </a:rPr>
              <a:t> Up to 10x faster access speeds</a:t>
            </a:r>
            <a:endParaRPr lang="en-US" sz="1169" dirty="0"/>
          </a:p>
        </p:txBody>
      </p:sp>
      <p:sp>
        <p:nvSpPr>
          <p:cNvPr id="43" name="Text 16"/>
          <p:cNvSpPr/>
          <p:nvPr/>
        </p:nvSpPr>
        <p:spPr>
          <a:xfrm>
            <a:off x="6533594" y="3605883"/>
            <a:ext cx="308663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Availability:</a:t>
            </a:r>
            <a:r>
              <a:rPr lang="en-US" sz="1169" dirty="0">
                <a:solidFill>
                  <a:srgbClr val="374151"/>
                </a:solidFill>
                <a:latin typeface="ui-sans-serif" pitchFamily="34" charset="0"/>
                <a:ea typeface="ui-sans-serif" pitchFamily="34" charset="-122"/>
                <a:cs typeface="ui-sans-serif" pitchFamily="34" charset="-120"/>
              </a:rPr>
              <a:t> 99.95% (99.9% SLA)</a:t>
            </a:r>
            <a:endParaRPr lang="en-US" sz="1169" dirty="0"/>
          </a:p>
        </p:txBody>
      </p:sp>
      <p:sp>
        <p:nvSpPr>
          <p:cNvPr id="44" name="Text 17"/>
          <p:cNvSpPr/>
          <p:nvPr/>
        </p:nvSpPr>
        <p:spPr>
          <a:xfrm>
            <a:off x="6533594" y="3939987"/>
            <a:ext cx="486400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Storage:</a:t>
            </a:r>
            <a:r>
              <a:rPr lang="en-US" sz="1169" dirty="0">
                <a:solidFill>
                  <a:srgbClr val="374151"/>
                </a:solidFill>
                <a:latin typeface="ui-sans-serif" pitchFamily="34" charset="0"/>
                <a:ea typeface="ui-sans-serif" pitchFamily="34" charset="-122"/>
                <a:cs typeface="ui-sans-serif" pitchFamily="34" charset="-120"/>
              </a:rPr>
              <a:t> Single AZ, co-location of storage &amp; compute</a:t>
            </a:r>
            <a:endParaRPr lang="en-US" sz="1169" dirty="0"/>
          </a:p>
        </p:txBody>
      </p:sp>
      <p:sp>
        <p:nvSpPr>
          <p:cNvPr id="45" name="Text 18"/>
          <p:cNvSpPr/>
          <p:nvPr/>
        </p:nvSpPr>
        <p:spPr>
          <a:xfrm>
            <a:off x="6310858" y="4311214"/>
            <a:ext cx="475170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Ideal Use Cases:</a:t>
            </a:r>
            <a:endParaRPr lang="en-US" sz="1315" dirty="0"/>
          </a:p>
        </p:txBody>
      </p:sp>
      <p:sp>
        <p:nvSpPr>
          <p:cNvPr id="46" name="Text 19"/>
          <p:cNvSpPr/>
          <p:nvPr/>
        </p:nvSpPr>
        <p:spPr>
          <a:xfrm>
            <a:off x="6422227" y="4645318"/>
            <a:ext cx="2575735" cy="259859"/>
          </a:xfrm>
          <a:prstGeom prst="rect">
            <a:avLst/>
          </a:prstGeom>
          <a:noFill/>
          <a:ln/>
        </p:spPr>
        <p:txBody>
          <a:bodyPr vert="horz" wrap="square" lIns="0" tIns="0" rIns="0" bIns="0" rtlCol="0" anchor="t"/>
          <a:lstStyle/>
          <a:p>
            <a:pPr>
              <a:lnSpc>
                <a:spcPts val="1461"/>
              </a:lnSpc>
            </a:pPr>
            <a:r>
              <a:rPr lang="en-US" sz="1023" dirty="0">
                <a:solidFill>
                  <a:srgbClr val="15803D"/>
                </a:solidFill>
                <a:latin typeface="ui-sans-serif" pitchFamily="34" charset="0"/>
                <a:ea typeface="ui-sans-serif" pitchFamily="34" charset="-122"/>
                <a:cs typeface="ui-sans-serif" pitchFamily="34" charset="-120"/>
              </a:rPr>
              <a:t>High-Performance Computing</a:t>
            </a:r>
            <a:endParaRPr lang="en-US" sz="1023" dirty="0"/>
          </a:p>
        </p:txBody>
      </p:sp>
      <p:sp>
        <p:nvSpPr>
          <p:cNvPr id="47" name="Text 20"/>
          <p:cNvSpPr/>
          <p:nvPr/>
        </p:nvSpPr>
        <p:spPr>
          <a:xfrm>
            <a:off x="8642917" y="4645318"/>
            <a:ext cx="2311236" cy="259859"/>
          </a:xfrm>
          <a:prstGeom prst="rect">
            <a:avLst/>
          </a:prstGeom>
          <a:noFill/>
          <a:ln/>
        </p:spPr>
        <p:txBody>
          <a:bodyPr vert="horz" wrap="square" lIns="0" tIns="0" rIns="0" bIns="0" rtlCol="0" anchor="t"/>
          <a:lstStyle/>
          <a:p>
            <a:pPr>
              <a:lnSpc>
                <a:spcPts val="1461"/>
              </a:lnSpc>
            </a:pPr>
            <a:r>
              <a:rPr lang="en-US" sz="1023" dirty="0">
                <a:solidFill>
                  <a:srgbClr val="15803D"/>
                </a:solidFill>
                <a:latin typeface="ui-sans-serif" pitchFamily="34" charset="0"/>
                <a:ea typeface="ui-sans-serif" pitchFamily="34" charset="-122"/>
                <a:cs typeface="ui-sans-serif" pitchFamily="34" charset="-120"/>
              </a:rPr>
              <a:t>Machine Learning Training</a:t>
            </a:r>
            <a:endParaRPr lang="en-US" sz="1023" dirty="0"/>
          </a:p>
        </p:txBody>
      </p:sp>
      <p:sp>
        <p:nvSpPr>
          <p:cNvPr id="48" name="Text 21"/>
          <p:cNvSpPr/>
          <p:nvPr/>
        </p:nvSpPr>
        <p:spPr>
          <a:xfrm>
            <a:off x="6422226" y="4979422"/>
            <a:ext cx="1708978" cy="259859"/>
          </a:xfrm>
          <a:prstGeom prst="rect">
            <a:avLst/>
          </a:prstGeom>
          <a:noFill/>
          <a:ln/>
        </p:spPr>
        <p:txBody>
          <a:bodyPr vert="horz" wrap="square" lIns="0" tIns="0" rIns="0" bIns="0" rtlCol="0" anchor="t"/>
          <a:lstStyle/>
          <a:p>
            <a:pPr>
              <a:lnSpc>
                <a:spcPts val="1461"/>
              </a:lnSpc>
            </a:pPr>
            <a:r>
              <a:rPr lang="en-US" sz="1023" dirty="0">
                <a:solidFill>
                  <a:srgbClr val="15803D"/>
                </a:solidFill>
                <a:latin typeface="ui-sans-serif" pitchFamily="34" charset="0"/>
                <a:ea typeface="ui-sans-serif" pitchFamily="34" charset="-122"/>
                <a:cs typeface="ui-sans-serif" pitchFamily="34" charset="-120"/>
              </a:rPr>
              <a:t>Financial Modeling</a:t>
            </a:r>
            <a:endParaRPr lang="en-US" sz="1023" dirty="0"/>
          </a:p>
        </p:txBody>
      </p:sp>
      <p:sp>
        <p:nvSpPr>
          <p:cNvPr id="49" name="Text 22"/>
          <p:cNvSpPr/>
          <p:nvPr/>
        </p:nvSpPr>
        <p:spPr>
          <a:xfrm>
            <a:off x="7920620" y="4979422"/>
            <a:ext cx="1864893" cy="259859"/>
          </a:xfrm>
          <a:prstGeom prst="rect">
            <a:avLst/>
          </a:prstGeom>
          <a:noFill/>
          <a:ln/>
        </p:spPr>
        <p:txBody>
          <a:bodyPr vert="horz" wrap="square" lIns="0" tIns="0" rIns="0" bIns="0" rtlCol="0" anchor="t"/>
          <a:lstStyle/>
          <a:p>
            <a:pPr>
              <a:lnSpc>
                <a:spcPts val="1461"/>
              </a:lnSpc>
            </a:pPr>
            <a:r>
              <a:rPr lang="en-US" sz="1023" dirty="0">
                <a:solidFill>
                  <a:srgbClr val="15803D"/>
                </a:solidFill>
                <a:latin typeface="ui-sans-serif" pitchFamily="34" charset="0"/>
                <a:ea typeface="ui-sans-serif" pitchFamily="34" charset="-122"/>
                <a:cs typeface="ui-sans-serif" pitchFamily="34" charset="-120"/>
              </a:rPr>
              <a:t>Interactive Analytics</a:t>
            </a:r>
            <a:endParaRPr lang="en-US" sz="102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832889"/>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832889"/>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195220"/>
            <a:ext cx="5197177" cy="4454723"/>
          </a:xfrm>
          <a:prstGeom prst="rect">
            <a:avLst/>
          </a:prstGeom>
        </p:spPr>
      </p:pic>
      <p:pic>
        <p:nvPicPr>
          <p:cNvPr id="6" name="Image 4" descr="preencoded.png"/>
          <p:cNvPicPr>
            <a:picLocks noChangeAspect="1"/>
          </p:cNvPicPr>
          <p:nvPr/>
        </p:nvPicPr>
        <p:blipFill>
          <a:blip r:embed="rId7"/>
          <a:stretch>
            <a:fillRect/>
          </a:stretch>
        </p:blipFill>
        <p:spPr>
          <a:xfrm>
            <a:off x="816699" y="2417956"/>
            <a:ext cx="445472" cy="445472"/>
          </a:xfrm>
          <a:prstGeom prst="rect">
            <a:avLst/>
          </a:prstGeom>
        </p:spPr>
      </p:pic>
      <p:pic>
        <p:nvPicPr>
          <p:cNvPr id="7" name="Image 5" descr="preencoded.png"/>
          <p:cNvPicPr>
            <a:picLocks noChangeAspect="1"/>
          </p:cNvPicPr>
          <p:nvPr/>
        </p:nvPicPr>
        <p:blipFill>
          <a:blip r:embed="rId8"/>
          <a:stretch>
            <a:fillRect/>
          </a:stretch>
        </p:blipFill>
        <p:spPr>
          <a:xfrm>
            <a:off x="900225" y="2492201"/>
            <a:ext cx="278420" cy="296982"/>
          </a:xfrm>
          <a:prstGeom prst="rect">
            <a:avLst/>
          </a:prstGeom>
        </p:spPr>
      </p:pic>
      <p:pic>
        <p:nvPicPr>
          <p:cNvPr id="8" name="Image 6" descr="preencoded.png"/>
          <p:cNvPicPr>
            <a:picLocks noChangeAspect="1"/>
          </p:cNvPicPr>
          <p:nvPr/>
        </p:nvPicPr>
        <p:blipFill>
          <a:blip r:embed="rId9"/>
          <a:stretch>
            <a:fillRect/>
          </a:stretch>
        </p:blipFill>
        <p:spPr>
          <a:xfrm>
            <a:off x="816699" y="3383146"/>
            <a:ext cx="148491" cy="148491"/>
          </a:xfrm>
          <a:prstGeom prst="rect">
            <a:avLst/>
          </a:prstGeom>
        </p:spPr>
      </p:pic>
      <p:pic>
        <p:nvPicPr>
          <p:cNvPr id="9" name="Image 7" descr="preencoded.png"/>
          <p:cNvPicPr>
            <a:picLocks noChangeAspect="1"/>
          </p:cNvPicPr>
          <p:nvPr/>
        </p:nvPicPr>
        <p:blipFill>
          <a:blip r:embed="rId9"/>
          <a:stretch>
            <a:fillRect/>
          </a:stretch>
        </p:blipFill>
        <p:spPr>
          <a:xfrm>
            <a:off x="816699" y="3680128"/>
            <a:ext cx="148491" cy="148491"/>
          </a:xfrm>
          <a:prstGeom prst="rect">
            <a:avLst/>
          </a:prstGeom>
        </p:spPr>
      </p:pic>
      <p:pic>
        <p:nvPicPr>
          <p:cNvPr id="10" name="Image 8" descr="preencoded.png"/>
          <p:cNvPicPr>
            <a:picLocks noChangeAspect="1"/>
          </p:cNvPicPr>
          <p:nvPr/>
        </p:nvPicPr>
        <p:blipFill>
          <a:blip r:embed="rId9"/>
          <a:stretch>
            <a:fillRect/>
          </a:stretch>
        </p:blipFill>
        <p:spPr>
          <a:xfrm>
            <a:off x="816699" y="3977109"/>
            <a:ext cx="148491" cy="148491"/>
          </a:xfrm>
          <a:prstGeom prst="rect">
            <a:avLst/>
          </a:prstGeom>
        </p:spPr>
      </p:pic>
      <p:pic>
        <p:nvPicPr>
          <p:cNvPr id="11" name="Image 9" descr="preencoded.png"/>
          <p:cNvPicPr>
            <a:picLocks noChangeAspect="1"/>
          </p:cNvPicPr>
          <p:nvPr/>
        </p:nvPicPr>
        <p:blipFill>
          <a:blip r:embed="rId9"/>
          <a:stretch>
            <a:fillRect/>
          </a:stretch>
        </p:blipFill>
        <p:spPr>
          <a:xfrm>
            <a:off x="816699" y="4274091"/>
            <a:ext cx="148491" cy="148491"/>
          </a:xfrm>
          <a:prstGeom prst="rect">
            <a:avLst/>
          </a:prstGeom>
        </p:spPr>
      </p:pic>
      <p:pic>
        <p:nvPicPr>
          <p:cNvPr id="12" name="Image 10" descr="preencoded.png"/>
          <p:cNvPicPr>
            <a:picLocks noChangeAspect="1"/>
          </p:cNvPicPr>
          <p:nvPr/>
        </p:nvPicPr>
        <p:blipFill>
          <a:blip r:embed="rId9"/>
          <a:stretch>
            <a:fillRect/>
          </a:stretch>
        </p:blipFill>
        <p:spPr>
          <a:xfrm>
            <a:off x="816699" y="4571072"/>
            <a:ext cx="148491" cy="148491"/>
          </a:xfrm>
          <a:prstGeom prst="rect">
            <a:avLst/>
          </a:prstGeom>
        </p:spPr>
      </p:pic>
      <p:pic>
        <p:nvPicPr>
          <p:cNvPr id="13" name="Image 11" descr="preencoded.png"/>
          <p:cNvPicPr>
            <a:picLocks noChangeAspect="1"/>
          </p:cNvPicPr>
          <p:nvPr/>
        </p:nvPicPr>
        <p:blipFill>
          <a:blip r:embed="rId10"/>
          <a:stretch>
            <a:fillRect/>
          </a:stretch>
        </p:blipFill>
        <p:spPr>
          <a:xfrm>
            <a:off x="816699" y="5239281"/>
            <a:ext cx="1427629" cy="259859"/>
          </a:xfrm>
          <a:prstGeom prst="rect">
            <a:avLst/>
          </a:prstGeom>
        </p:spPr>
      </p:pic>
      <p:pic>
        <p:nvPicPr>
          <p:cNvPr id="14" name="Image 12" descr="preencoded.png"/>
          <p:cNvPicPr>
            <a:picLocks noChangeAspect="1"/>
          </p:cNvPicPr>
          <p:nvPr/>
        </p:nvPicPr>
        <p:blipFill>
          <a:blip r:embed="rId11"/>
          <a:stretch>
            <a:fillRect/>
          </a:stretch>
        </p:blipFill>
        <p:spPr>
          <a:xfrm>
            <a:off x="2318573" y="5239281"/>
            <a:ext cx="766816" cy="259859"/>
          </a:xfrm>
          <a:prstGeom prst="rect">
            <a:avLst/>
          </a:prstGeom>
        </p:spPr>
      </p:pic>
      <p:pic>
        <p:nvPicPr>
          <p:cNvPr id="15" name="Image 13" descr="preencoded.png"/>
          <p:cNvPicPr>
            <a:picLocks noChangeAspect="1"/>
          </p:cNvPicPr>
          <p:nvPr/>
        </p:nvPicPr>
        <p:blipFill>
          <a:blip r:embed="rId12"/>
          <a:stretch>
            <a:fillRect/>
          </a:stretch>
        </p:blipFill>
        <p:spPr>
          <a:xfrm>
            <a:off x="3159635" y="5239281"/>
            <a:ext cx="1368174" cy="259859"/>
          </a:xfrm>
          <a:prstGeom prst="rect">
            <a:avLst/>
          </a:prstGeom>
        </p:spPr>
      </p:pic>
      <p:pic>
        <p:nvPicPr>
          <p:cNvPr id="17" name="Image 15" descr="preencoded.png"/>
          <p:cNvPicPr>
            <a:picLocks noChangeAspect="1"/>
          </p:cNvPicPr>
          <p:nvPr/>
        </p:nvPicPr>
        <p:blipFill>
          <a:blip r:embed="rId6"/>
          <a:stretch>
            <a:fillRect/>
          </a:stretch>
        </p:blipFill>
        <p:spPr>
          <a:xfrm>
            <a:off x="6088122" y="2195220"/>
            <a:ext cx="5197177" cy="4454723"/>
          </a:xfrm>
          <a:prstGeom prst="rect">
            <a:avLst/>
          </a:prstGeom>
        </p:spPr>
      </p:pic>
      <p:pic>
        <p:nvPicPr>
          <p:cNvPr id="18" name="Image 16" descr="preencoded.png"/>
          <p:cNvPicPr>
            <a:picLocks noChangeAspect="1"/>
          </p:cNvPicPr>
          <p:nvPr/>
        </p:nvPicPr>
        <p:blipFill>
          <a:blip r:embed="rId13"/>
          <a:stretch>
            <a:fillRect/>
          </a:stretch>
        </p:blipFill>
        <p:spPr>
          <a:xfrm>
            <a:off x="6310858" y="2417956"/>
            <a:ext cx="445472" cy="445472"/>
          </a:xfrm>
          <a:prstGeom prst="rect">
            <a:avLst/>
          </a:prstGeom>
        </p:spPr>
      </p:pic>
      <p:pic>
        <p:nvPicPr>
          <p:cNvPr id="19" name="Image 17" descr="preencoded.png"/>
          <p:cNvPicPr>
            <a:picLocks noChangeAspect="1"/>
          </p:cNvPicPr>
          <p:nvPr/>
        </p:nvPicPr>
        <p:blipFill>
          <a:blip r:embed="rId14"/>
          <a:stretch>
            <a:fillRect/>
          </a:stretch>
        </p:blipFill>
        <p:spPr>
          <a:xfrm>
            <a:off x="6394384" y="2492201"/>
            <a:ext cx="278420" cy="296982"/>
          </a:xfrm>
          <a:prstGeom prst="rect">
            <a:avLst/>
          </a:prstGeom>
        </p:spPr>
      </p:pic>
      <p:pic>
        <p:nvPicPr>
          <p:cNvPr id="20" name="Image 18" descr="preencoded.png"/>
          <p:cNvPicPr>
            <a:picLocks noChangeAspect="1"/>
          </p:cNvPicPr>
          <p:nvPr/>
        </p:nvPicPr>
        <p:blipFill>
          <a:blip r:embed="rId9"/>
          <a:stretch>
            <a:fillRect/>
          </a:stretch>
        </p:blipFill>
        <p:spPr>
          <a:xfrm>
            <a:off x="6310858" y="3383146"/>
            <a:ext cx="148491" cy="148491"/>
          </a:xfrm>
          <a:prstGeom prst="rect">
            <a:avLst/>
          </a:prstGeom>
        </p:spPr>
      </p:pic>
      <p:pic>
        <p:nvPicPr>
          <p:cNvPr id="21" name="Image 19" descr="preencoded.png"/>
          <p:cNvPicPr>
            <a:picLocks noChangeAspect="1"/>
          </p:cNvPicPr>
          <p:nvPr/>
        </p:nvPicPr>
        <p:blipFill>
          <a:blip r:embed="rId9"/>
          <a:stretch>
            <a:fillRect/>
          </a:stretch>
        </p:blipFill>
        <p:spPr>
          <a:xfrm>
            <a:off x="6310858" y="3680128"/>
            <a:ext cx="148491" cy="148491"/>
          </a:xfrm>
          <a:prstGeom prst="rect">
            <a:avLst/>
          </a:prstGeom>
        </p:spPr>
      </p:pic>
      <p:pic>
        <p:nvPicPr>
          <p:cNvPr id="22" name="Image 20" descr="preencoded.png"/>
          <p:cNvPicPr>
            <a:picLocks noChangeAspect="1"/>
          </p:cNvPicPr>
          <p:nvPr/>
        </p:nvPicPr>
        <p:blipFill>
          <a:blip r:embed="rId9"/>
          <a:stretch>
            <a:fillRect/>
          </a:stretch>
        </p:blipFill>
        <p:spPr>
          <a:xfrm>
            <a:off x="6310858" y="3977109"/>
            <a:ext cx="148491" cy="148491"/>
          </a:xfrm>
          <a:prstGeom prst="rect">
            <a:avLst/>
          </a:prstGeom>
        </p:spPr>
      </p:pic>
      <p:pic>
        <p:nvPicPr>
          <p:cNvPr id="23" name="Image 21" descr="preencoded.png"/>
          <p:cNvPicPr>
            <a:picLocks noChangeAspect="1"/>
          </p:cNvPicPr>
          <p:nvPr/>
        </p:nvPicPr>
        <p:blipFill>
          <a:blip r:embed="rId9"/>
          <a:stretch>
            <a:fillRect/>
          </a:stretch>
        </p:blipFill>
        <p:spPr>
          <a:xfrm>
            <a:off x="6310858" y="4274091"/>
            <a:ext cx="148491" cy="148491"/>
          </a:xfrm>
          <a:prstGeom prst="rect">
            <a:avLst/>
          </a:prstGeom>
        </p:spPr>
      </p:pic>
      <p:pic>
        <p:nvPicPr>
          <p:cNvPr id="24" name="Image 22" descr="preencoded.png"/>
          <p:cNvPicPr>
            <a:picLocks noChangeAspect="1"/>
          </p:cNvPicPr>
          <p:nvPr/>
        </p:nvPicPr>
        <p:blipFill>
          <a:blip r:embed="rId9"/>
          <a:stretch>
            <a:fillRect/>
          </a:stretch>
        </p:blipFill>
        <p:spPr>
          <a:xfrm>
            <a:off x="6310858" y="4571072"/>
            <a:ext cx="148491" cy="148491"/>
          </a:xfrm>
          <a:prstGeom prst="rect">
            <a:avLst/>
          </a:prstGeom>
        </p:spPr>
      </p:pic>
      <p:sp>
        <p:nvSpPr>
          <p:cNvPr id="31"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Infrequent Access Tiers</a:t>
            </a:r>
            <a:endParaRPr lang="en-US" sz="2631" dirty="0"/>
          </a:p>
        </p:txBody>
      </p:sp>
      <p:sp>
        <p:nvSpPr>
          <p:cNvPr id="32"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offers specialized storage classes for data that is accessed less frequently but still requires quick retrieval when needed. These classes provide a balance between cost savings and accessibility.</a:t>
            </a:r>
            <a:endParaRPr lang="en-US" sz="1461" dirty="0"/>
          </a:p>
        </p:txBody>
      </p:sp>
      <p:sp>
        <p:nvSpPr>
          <p:cNvPr id="33" name="Text 2"/>
          <p:cNvSpPr/>
          <p:nvPr/>
        </p:nvSpPr>
        <p:spPr>
          <a:xfrm>
            <a:off x="1410663" y="2492201"/>
            <a:ext cx="227451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Standard-IA</a:t>
            </a:r>
            <a:endParaRPr lang="en-US" sz="1754" dirty="0"/>
          </a:p>
        </p:txBody>
      </p:sp>
      <p:sp>
        <p:nvSpPr>
          <p:cNvPr id="34" name="Text 3"/>
          <p:cNvSpPr/>
          <p:nvPr/>
        </p:nvSpPr>
        <p:spPr>
          <a:xfrm>
            <a:off x="816699" y="3011919"/>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35" name="Text 4"/>
          <p:cNvSpPr/>
          <p:nvPr/>
        </p:nvSpPr>
        <p:spPr>
          <a:xfrm>
            <a:off x="1039435" y="3346024"/>
            <a:ext cx="444776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High durability (11 nines) and availability (99.9%)</a:t>
            </a:r>
            <a:endParaRPr lang="en-US" sz="1169" dirty="0"/>
          </a:p>
        </p:txBody>
      </p:sp>
      <p:sp>
        <p:nvSpPr>
          <p:cNvPr id="36" name="Text 5"/>
          <p:cNvSpPr/>
          <p:nvPr/>
        </p:nvSpPr>
        <p:spPr>
          <a:xfrm>
            <a:off x="1039436" y="3643005"/>
            <a:ext cx="33794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Lower storage price than S3 Standard</a:t>
            </a:r>
            <a:endParaRPr lang="en-US" sz="1169" dirty="0"/>
          </a:p>
        </p:txBody>
      </p:sp>
      <p:sp>
        <p:nvSpPr>
          <p:cNvPr id="37" name="Text 6"/>
          <p:cNvSpPr/>
          <p:nvPr/>
        </p:nvSpPr>
        <p:spPr>
          <a:xfrm>
            <a:off x="1039436" y="3939987"/>
            <a:ext cx="359997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Stores data across 3+ Availability Zones</a:t>
            </a:r>
            <a:endParaRPr lang="en-US" sz="1169" dirty="0"/>
          </a:p>
        </p:txBody>
      </p:sp>
      <p:sp>
        <p:nvSpPr>
          <p:cNvPr id="38" name="Text 7"/>
          <p:cNvSpPr/>
          <p:nvPr/>
        </p:nvSpPr>
        <p:spPr>
          <a:xfrm>
            <a:off x="1039436" y="4236968"/>
            <a:ext cx="335479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Minimum storage duration of 30 days</a:t>
            </a:r>
            <a:endParaRPr lang="en-US" sz="1169" dirty="0"/>
          </a:p>
        </p:txBody>
      </p:sp>
      <p:sp>
        <p:nvSpPr>
          <p:cNvPr id="39" name="Text 8"/>
          <p:cNvSpPr/>
          <p:nvPr/>
        </p:nvSpPr>
        <p:spPr>
          <a:xfrm>
            <a:off x="1039436" y="4533950"/>
            <a:ext cx="345432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Minimum billable object size of 128 KB</a:t>
            </a:r>
            <a:endParaRPr lang="en-US" sz="1169" dirty="0"/>
          </a:p>
        </p:txBody>
      </p:sp>
      <p:sp>
        <p:nvSpPr>
          <p:cNvPr id="40" name="Text 9"/>
          <p:cNvSpPr/>
          <p:nvPr/>
        </p:nvSpPr>
        <p:spPr>
          <a:xfrm>
            <a:off x="816699" y="4905177"/>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Ideal Use Cases:</a:t>
            </a:r>
            <a:endParaRPr lang="en-US" sz="1315" dirty="0"/>
          </a:p>
        </p:txBody>
      </p:sp>
      <p:sp>
        <p:nvSpPr>
          <p:cNvPr id="41" name="Text 10"/>
          <p:cNvSpPr/>
          <p:nvPr/>
        </p:nvSpPr>
        <p:spPr>
          <a:xfrm>
            <a:off x="928068" y="5239281"/>
            <a:ext cx="1713154" cy="259859"/>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Long-term storage</a:t>
            </a:r>
            <a:endParaRPr lang="en-US" sz="1023" dirty="0"/>
          </a:p>
        </p:txBody>
      </p:sp>
      <p:sp>
        <p:nvSpPr>
          <p:cNvPr id="42" name="Text 11"/>
          <p:cNvSpPr/>
          <p:nvPr/>
        </p:nvSpPr>
        <p:spPr>
          <a:xfrm>
            <a:off x="2429941" y="5239281"/>
            <a:ext cx="920179" cy="259859"/>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Backups</a:t>
            </a:r>
            <a:endParaRPr lang="en-US" sz="1023" dirty="0"/>
          </a:p>
        </p:txBody>
      </p:sp>
      <p:sp>
        <p:nvSpPr>
          <p:cNvPr id="43" name="Text 12"/>
          <p:cNvSpPr/>
          <p:nvPr/>
        </p:nvSpPr>
        <p:spPr>
          <a:xfrm>
            <a:off x="3271002" y="5239281"/>
            <a:ext cx="1641809" cy="259859"/>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Disaster recovery</a:t>
            </a:r>
            <a:endParaRPr lang="en-US" sz="1023" dirty="0"/>
          </a:p>
        </p:txBody>
      </p:sp>
      <p:sp>
        <p:nvSpPr>
          <p:cNvPr id="44" name="Text 13"/>
          <p:cNvSpPr/>
          <p:nvPr/>
        </p:nvSpPr>
        <p:spPr>
          <a:xfrm>
            <a:off x="928068" y="5573385"/>
            <a:ext cx="3351309" cy="259859"/>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Older data requiring millisecond access</a:t>
            </a:r>
            <a:endParaRPr lang="en-US" sz="1023" dirty="0"/>
          </a:p>
        </p:txBody>
      </p:sp>
      <p:sp>
        <p:nvSpPr>
          <p:cNvPr id="45" name="Text 14"/>
          <p:cNvSpPr/>
          <p:nvPr/>
        </p:nvSpPr>
        <p:spPr>
          <a:xfrm>
            <a:off x="6904822" y="2492201"/>
            <a:ext cx="232968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One Zone-IA</a:t>
            </a:r>
            <a:endParaRPr lang="en-US" sz="1754" dirty="0"/>
          </a:p>
        </p:txBody>
      </p:sp>
      <p:sp>
        <p:nvSpPr>
          <p:cNvPr id="46" name="Text 15"/>
          <p:cNvSpPr/>
          <p:nvPr/>
        </p:nvSpPr>
        <p:spPr>
          <a:xfrm>
            <a:off x="6310858" y="3011919"/>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47" name="Text 16"/>
          <p:cNvSpPr/>
          <p:nvPr/>
        </p:nvSpPr>
        <p:spPr>
          <a:xfrm>
            <a:off x="6533594" y="3346024"/>
            <a:ext cx="437902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Approximately 20% cheaper than S3 Standard-IA</a:t>
            </a:r>
            <a:endParaRPr lang="en-US" sz="1169" dirty="0"/>
          </a:p>
        </p:txBody>
      </p:sp>
      <p:sp>
        <p:nvSpPr>
          <p:cNvPr id="48" name="Text 17"/>
          <p:cNvSpPr/>
          <p:nvPr/>
        </p:nvSpPr>
        <p:spPr>
          <a:xfrm>
            <a:off x="6533595" y="3643005"/>
            <a:ext cx="487635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Same high throughput and low latency as S3 Standard</a:t>
            </a:r>
            <a:endParaRPr lang="en-US" sz="1169" dirty="0"/>
          </a:p>
        </p:txBody>
      </p:sp>
      <p:sp>
        <p:nvSpPr>
          <p:cNvPr id="49" name="Text 18"/>
          <p:cNvSpPr/>
          <p:nvPr/>
        </p:nvSpPr>
        <p:spPr>
          <a:xfrm>
            <a:off x="6533595" y="3939987"/>
            <a:ext cx="398715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Stores data in a single AWS Availability Zone</a:t>
            </a:r>
            <a:endParaRPr lang="en-US" sz="1169" dirty="0"/>
          </a:p>
        </p:txBody>
      </p:sp>
      <p:sp>
        <p:nvSpPr>
          <p:cNvPr id="50" name="Text 19"/>
          <p:cNvSpPr/>
          <p:nvPr/>
        </p:nvSpPr>
        <p:spPr>
          <a:xfrm>
            <a:off x="6533594" y="4236968"/>
            <a:ext cx="526892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Designed for 99.5% availability (vs. 99.9% for Standard-IA)</a:t>
            </a:r>
            <a:endParaRPr lang="en-US" sz="1169" dirty="0"/>
          </a:p>
        </p:txBody>
      </p:sp>
      <p:sp>
        <p:nvSpPr>
          <p:cNvPr id="52" name="Text 21"/>
          <p:cNvSpPr/>
          <p:nvPr/>
        </p:nvSpPr>
        <p:spPr>
          <a:xfrm>
            <a:off x="6310858" y="5127913"/>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Ideal Use Cases:</a:t>
            </a:r>
            <a:endParaRPr lang="en-US" sz="1315" dirty="0"/>
          </a:p>
        </p:txBody>
      </p:sp>
      <p:sp>
        <p:nvSpPr>
          <p:cNvPr id="53" name="Text 22"/>
          <p:cNvSpPr/>
          <p:nvPr/>
        </p:nvSpPr>
        <p:spPr>
          <a:xfrm>
            <a:off x="6422227" y="5462017"/>
            <a:ext cx="2256248" cy="259859"/>
          </a:xfrm>
          <a:prstGeom prst="rect">
            <a:avLst/>
          </a:prstGeom>
          <a:noFill/>
          <a:ln/>
        </p:spPr>
        <p:txBody>
          <a:bodyPr vert="horz" wrap="square" lIns="0" tIns="0" rIns="0" bIns="0" rtlCol="0" anchor="t"/>
          <a:lstStyle/>
          <a:p>
            <a:pPr>
              <a:lnSpc>
                <a:spcPts val="1461"/>
              </a:lnSpc>
            </a:pPr>
            <a:r>
              <a:rPr lang="en-US" sz="1023" dirty="0">
                <a:solidFill>
                  <a:srgbClr val="9A3412"/>
                </a:solidFill>
                <a:latin typeface="ui-sans-serif" pitchFamily="34" charset="0"/>
                <a:ea typeface="ui-sans-serif" pitchFamily="34" charset="-122"/>
                <a:cs typeface="ui-sans-serif" pitchFamily="34" charset="-120"/>
              </a:rPr>
              <a:t>Secondary backup copies</a:t>
            </a:r>
            <a:endParaRPr lang="en-US" sz="1023" dirty="0"/>
          </a:p>
        </p:txBody>
      </p:sp>
      <p:sp>
        <p:nvSpPr>
          <p:cNvPr id="54" name="Text 23"/>
          <p:cNvSpPr/>
          <p:nvPr/>
        </p:nvSpPr>
        <p:spPr>
          <a:xfrm>
            <a:off x="8376678" y="5462017"/>
            <a:ext cx="1654338" cy="259859"/>
          </a:xfrm>
          <a:prstGeom prst="rect">
            <a:avLst/>
          </a:prstGeom>
          <a:noFill/>
          <a:ln/>
        </p:spPr>
        <p:txBody>
          <a:bodyPr vert="horz" wrap="square" lIns="0" tIns="0" rIns="0" bIns="0" rtlCol="0" anchor="t"/>
          <a:lstStyle/>
          <a:p>
            <a:pPr>
              <a:lnSpc>
                <a:spcPts val="1461"/>
              </a:lnSpc>
            </a:pPr>
            <a:r>
              <a:rPr lang="en-US" sz="1023" dirty="0">
                <a:solidFill>
                  <a:srgbClr val="9A3412"/>
                </a:solidFill>
                <a:latin typeface="ui-sans-serif" pitchFamily="34" charset="0"/>
                <a:ea typeface="ui-sans-serif" pitchFamily="34" charset="-122"/>
                <a:cs typeface="ui-sans-serif" pitchFamily="34" charset="-120"/>
              </a:rPr>
              <a:t>Re-creatable data</a:t>
            </a:r>
            <a:endParaRPr lang="en-US" sz="1023" dirty="0"/>
          </a:p>
        </p:txBody>
      </p:sp>
      <p:sp>
        <p:nvSpPr>
          <p:cNvPr id="55" name="Text 24"/>
          <p:cNvSpPr/>
          <p:nvPr/>
        </p:nvSpPr>
        <p:spPr>
          <a:xfrm>
            <a:off x="6422226" y="5796121"/>
            <a:ext cx="3524452" cy="259859"/>
          </a:xfrm>
          <a:prstGeom prst="rect">
            <a:avLst/>
          </a:prstGeom>
          <a:noFill/>
          <a:ln/>
        </p:spPr>
        <p:txBody>
          <a:bodyPr vert="horz" wrap="square" lIns="0" tIns="0" rIns="0" bIns="0" rtlCol="0" anchor="t"/>
          <a:lstStyle/>
          <a:p>
            <a:pPr>
              <a:lnSpc>
                <a:spcPts val="1461"/>
              </a:lnSpc>
            </a:pPr>
            <a:r>
              <a:rPr lang="en-US" sz="1023" dirty="0">
                <a:solidFill>
                  <a:srgbClr val="9A3412"/>
                </a:solidFill>
                <a:latin typeface="ui-sans-serif" pitchFamily="34" charset="0"/>
                <a:ea typeface="ui-sans-serif" pitchFamily="34" charset="-122"/>
                <a:cs typeface="ui-sans-serif" pitchFamily="34" charset="-120"/>
              </a:rPr>
              <a:t>Data replicated from another AWS Region</a:t>
            </a:r>
            <a:endParaRPr lang="en-US" sz="1023" dirty="0"/>
          </a:p>
        </p:txBody>
      </p:sp>
      <p:sp>
        <p:nvSpPr>
          <p:cNvPr id="56" name="Text 25"/>
          <p:cNvSpPr/>
          <p:nvPr/>
        </p:nvSpPr>
        <p:spPr>
          <a:xfrm>
            <a:off x="2243892" y="6951906"/>
            <a:ext cx="4619745" cy="445472"/>
          </a:xfrm>
          <a:prstGeom prst="rect">
            <a:avLst/>
          </a:prstGeom>
          <a:noFill/>
          <a:ln/>
        </p:spPr>
        <p:txBody>
          <a:bodyPr vert="horz" wrap="square" lIns="0" tIns="0" rIns="0" bIns="0" rtlCol="0" anchor="t"/>
          <a:lstStyle/>
          <a:p>
            <a:pPr>
              <a:lnSpc>
                <a:spcPts val="1754"/>
              </a:lnSpc>
            </a:pPr>
            <a:r>
              <a:rPr lang="en-US" sz="1169" dirty="0">
                <a:solidFill>
                  <a:srgbClr val="FFFFFF"/>
                </a:solidFill>
                <a:latin typeface="ui-sans-serif" pitchFamily="34" charset="0"/>
                <a:ea typeface="ui-sans-serif" pitchFamily="34" charset="-122"/>
                <a:cs typeface="ui-sans-serif" pitchFamily="34" charset="-120"/>
              </a:rPr>
              <a:t>S3 Standard-IA</a:t>
            </a:r>
            <a:endParaRPr lang="en-US" sz="1169" dirty="0"/>
          </a:p>
        </p:txBody>
      </p:sp>
      <p:sp>
        <p:nvSpPr>
          <p:cNvPr id="57" name="Text 26"/>
          <p:cNvSpPr/>
          <p:nvPr/>
        </p:nvSpPr>
        <p:spPr>
          <a:xfrm>
            <a:off x="6617990" y="6951906"/>
            <a:ext cx="3695739" cy="445472"/>
          </a:xfrm>
          <a:prstGeom prst="rect">
            <a:avLst/>
          </a:prstGeom>
          <a:noFill/>
          <a:ln/>
        </p:spPr>
        <p:txBody>
          <a:bodyPr vert="horz" wrap="square" lIns="0" tIns="0" rIns="0" bIns="0" rtlCol="0" anchor="t"/>
          <a:lstStyle/>
          <a:p>
            <a:pPr>
              <a:lnSpc>
                <a:spcPts val="1754"/>
              </a:lnSpc>
            </a:pPr>
            <a:r>
              <a:rPr lang="en-US" sz="1169" dirty="0">
                <a:solidFill>
                  <a:srgbClr val="FFFFFF"/>
                </a:solidFill>
                <a:latin typeface="ui-sans-serif" pitchFamily="34" charset="0"/>
                <a:ea typeface="ui-sans-serif" pitchFamily="34" charset="-122"/>
                <a:cs typeface="ui-sans-serif" pitchFamily="34" charset="-120"/>
              </a:rPr>
              <a:t>S3 One Zone-IA</a:t>
            </a:r>
            <a:r>
              <a:rPr lang="en-US" sz="877" dirty="0">
                <a:solidFill>
                  <a:srgbClr val="FFFFFF"/>
                </a:solidFill>
                <a:latin typeface="ui-sans-serif" pitchFamily="34" charset="0"/>
                <a:ea typeface="ui-sans-serif" pitchFamily="34" charset="-122"/>
                <a:cs typeface="ui-sans-serif" pitchFamily="34" charset="-120"/>
              </a:rPr>
              <a:t>(20% cheaper)</a:t>
            </a:r>
            <a:endParaRPr lang="en-US" sz="1169"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19208"/>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719208"/>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195220"/>
            <a:ext cx="3415288" cy="3303920"/>
          </a:xfrm>
          <a:prstGeom prst="rect">
            <a:avLst/>
          </a:prstGeom>
        </p:spPr>
      </p:pic>
      <p:pic>
        <p:nvPicPr>
          <p:cNvPr id="6" name="Image 4" descr="preencoded.png"/>
          <p:cNvPicPr>
            <a:picLocks noChangeAspect="1"/>
          </p:cNvPicPr>
          <p:nvPr/>
        </p:nvPicPr>
        <p:blipFill>
          <a:blip r:embed="rId7"/>
          <a:stretch>
            <a:fillRect/>
          </a:stretch>
        </p:blipFill>
        <p:spPr>
          <a:xfrm>
            <a:off x="779576" y="2455079"/>
            <a:ext cx="334395" cy="371227"/>
          </a:xfrm>
          <a:prstGeom prst="rect">
            <a:avLst/>
          </a:prstGeom>
        </p:spPr>
      </p:pic>
      <p:pic>
        <p:nvPicPr>
          <p:cNvPr id="7" name="Image 5" descr="preencoded.png"/>
          <p:cNvPicPr>
            <a:picLocks noChangeAspect="1"/>
          </p:cNvPicPr>
          <p:nvPr/>
        </p:nvPicPr>
        <p:blipFill>
          <a:blip r:embed="rId8"/>
          <a:stretch>
            <a:fillRect/>
          </a:stretch>
        </p:blipFill>
        <p:spPr>
          <a:xfrm>
            <a:off x="877169" y="2510763"/>
            <a:ext cx="139210" cy="259859"/>
          </a:xfrm>
          <a:prstGeom prst="rect">
            <a:avLst/>
          </a:prstGeom>
        </p:spPr>
      </p:pic>
      <p:pic>
        <p:nvPicPr>
          <p:cNvPr id="8" name="Image 6" descr="preencoded.png"/>
          <p:cNvPicPr>
            <a:picLocks noChangeAspect="1"/>
          </p:cNvPicPr>
          <p:nvPr/>
        </p:nvPicPr>
        <p:blipFill>
          <a:blip r:embed="rId9"/>
          <a:stretch>
            <a:fillRect/>
          </a:stretch>
        </p:blipFill>
        <p:spPr>
          <a:xfrm>
            <a:off x="779576" y="3531637"/>
            <a:ext cx="148491" cy="148491"/>
          </a:xfrm>
          <a:prstGeom prst="rect">
            <a:avLst/>
          </a:prstGeom>
        </p:spPr>
      </p:pic>
      <p:pic>
        <p:nvPicPr>
          <p:cNvPr id="9" name="Image 7" descr="preencoded.png"/>
          <p:cNvPicPr>
            <a:picLocks noChangeAspect="1"/>
          </p:cNvPicPr>
          <p:nvPr/>
        </p:nvPicPr>
        <p:blipFill>
          <a:blip r:embed="rId10"/>
          <a:stretch>
            <a:fillRect/>
          </a:stretch>
        </p:blipFill>
        <p:spPr>
          <a:xfrm>
            <a:off x="779577" y="3828619"/>
            <a:ext cx="129929" cy="148491"/>
          </a:xfrm>
          <a:prstGeom prst="rect">
            <a:avLst/>
          </a:prstGeom>
        </p:spPr>
      </p:pic>
      <p:pic>
        <p:nvPicPr>
          <p:cNvPr id="10" name="Image 8" descr="preencoded.png"/>
          <p:cNvPicPr>
            <a:picLocks noChangeAspect="1"/>
          </p:cNvPicPr>
          <p:nvPr/>
        </p:nvPicPr>
        <p:blipFill>
          <a:blip r:embed="rId11"/>
          <a:stretch>
            <a:fillRect/>
          </a:stretch>
        </p:blipFill>
        <p:spPr>
          <a:xfrm>
            <a:off x="779576" y="4125600"/>
            <a:ext cx="92807" cy="148491"/>
          </a:xfrm>
          <a:prstGeom prst="rect">
            <a:avLst/>
          </a:prstGeom>
        </p:spPr>
      </p:pic>
      <p:pic>
        <p:nvPicPr>
          <p:cNvPr id="11" name="Image 9" descr="preencoded.png"/>
          <p:cNvPicPr>
            <a:picLocks noChangeAspect="1"/>
          </p:cNvPicPr>
          <p:nvPr/>
        </p:nvPicPr>
        <p:blipFill>
          <a:blip r:embed="rId12"/>
          <a:stretch>
            <a:fillRect/>
          </a:stretch>
        </p:blipFill>
        <p:spPr>
          <a:xfrm>
            <a:off x="4231987" y="2195220"/>
            <a:ext cx="3415288" cy="3303920"/>
          </a:xfrm>
          <a:prstGeom prst="rect">
            <a:avLst/>
          </a:prstGeom>
        </p:spPr>
      </p:pic>
      <p:pic>
        <p:nvPicPr>
          <p:cNvPr id="12" name="Image 10" descr="preencoded.png"/>
          <p:cNvPicPr>
            <a:picLocks noChangeAspect="1"/>
          </p:cNvPicPr>
          <p:nvPr/>
        </p:nvPicPr>
        <p:blipFill>
          <a:blip r:embed="rId13"/>
          <a:stretch>
            <a:fillRect/>
          </a:stretch>
        </p:blipFill>
        <p:spPr>
          <a:xfrm>
            <a:off x="4417601" y="2455079"/>
            <a:ext cx="326854" cy="371227"/>
          </a:xfrm>
          <a:prstGeom prst="rect">
            <a:avLst/>
          </a:prstGeom>
        </p:spPr>
      </p:pic>
      <p:pic>
        <p:nvPicPr>
          <p:cNvPr id="13" name="Image 11" descr="preencoded.png"/>
          <p:cNvPicPr>
            <a:picLocks noChangeAspect="1"/>
          </p:cNvPicPr>
          <p:nvPr/>
        </p:nvPicPr>
        <p:blipFill>
          <a:blip r:embed="rId14"/>
          <a:stretch>
            <a:fillRect/>
          </a:stretch>
        </p:blipFill>
        <p:spPr>
          <a:xfrm>
            <a:off x="4511423" y="2510763"/>
            <a:ext cx="139210" cy="259859"/>
          </a:xfrm>
          <a:prstGeom prst="rect">
            <a:avLst/>
          </a:prstGeom>
        </p:spPr>
      </p:pic>
      <p:pic>
        <p:nvPicPr>
          <p:cNvPr id="14" name="Image 12" descr="preencoded.png"/>
          <p:cNvPicPr>
            <a:picLocks noChangeAspect="1"/>
          </p:cNvPicPr>
          <p:nvPr/>
        </p:nvPicPr>
        <p:blipFill>
          <a:blip r:embed="rId15"/>
          <a:stretch>
            <a:fillRect/>
          </a:stretch>
        </p:blipFill>
        <p:spPr>
          <a:xfrm>
            <a:off x="4417600" y="3531637"/>
            <a:ext cx="148491" cy="148491"/>
          </a:xfrm>
          <a:prstGeom prst="rect">
            <a:avLst/>
          </a:prstGeom>
        </p:spPr>
      </p:pic>
      <p:pic>
        <p:nvPicPr>
          <p:cNvPr id="15" name="Image 13" descr="preencoded.png"/>
          <p:cNvPicPr>
            <a:picLocks noChangeAspect="1"/>
          </p:cNvPicPr>
          <p:nvPr/>
        </p:nvPicPr>
        <p:blipFill>
          <a:blip r:embed="rId16"/>
          <a:stretch>
            <a:fillRect/>
          </a:stretch>
        </p:blipFill>
        <p:spPr>
          <a:xfrm>
            <a:off x="4417601" y="4533950"/>
            <a:ext cx="129929" cy="148491"/>
          </a:xfrm>
          <a:prstGeom prst="rect">
            <a:avLst/>
          </a:prstGeom>
        </p:spPr>
      </p:pic>
      <p:pic>
        <p:nvPicPr>
          <p:cNvPr id="16" name="Image 14" descr="preencoded.png"/>
          <p:cNvPicPr>
            <a:picLocks noChangeAspect="1"/>
          </p:cNvPicPr>
          <p:nvPr/>
        </p:nvPicPr>
        <p:blipFill>
          <a:blip r:embed="rId17"/>
          <a:stretch>
            <a:fillRect/>
          </a:stretch>
        </p:blipFill>
        <p:spPr>
          <a:xfrm>
            <a:off x="7870011" y="2195220"/>
            <a:ext cx="3415288" cy="3303920"/>
          </a:xfrm>
          <a:prstGeom prst="rect">
            <a:avLst/>
          </a:prstGeom>
        </p:spPr>
      </p:pic>
      <p:pic>
        <p:nvPicPr>
          <p:cNvPr id="17" name="Image 15" descr="preencoded.png"/>
          <p:cNvPicPr>
            <a:picLocks noChangeAspect="1"/>
          </p:cNvPicPr>
          <p:nvPr/>
        </p:nvPicPr>
        <p:blipFill>
          <a:blip r:embed="rId18"/>
          <a:stretch>
            <a:fillRect/>
          </a:stretch>
        </p:blipFill>
        <p:spPr>
          <a:xfrm>
            <a:off x="8055625" y="2380834"/>
            <a:ext cx="371227" cy="371227"/>
          </a:xfrm>
          <a:prstGeom prst="rect">
            <a:avLst/>
          </a:prstGeom>
        </p:spPr>
      </p:pic>
      <p:pic>
        <p:nvPicPr>
          <p:cNvPr id="18" name="Image 16" descr="preencoded.png"/>
          <p:cNvPicPr>
            <a:picLocks noChangeAspect="1"/>
          </p:cNvPicPr>
          <p:nvPr/>
        </p:nvPicPr>
        <p:blipFill>
          <a:blip r:embed="rId19"/>
          <a:stretch>
            <a:fillRect/>
          </a:stretch>
        </p:blipFill>
        <p:spPr>
          <a:xfrm>
            <a:off x="8148432" y="2436518"/>
            <a:ext cx="185613" cy="259859"/>
          </a:xfrm>
          <a:prstGeom prst="rect">
            <a:avLst/>
          </a:prstGeom>
        </p:spPr>
      </p:pic>
      <p:pic>
        <p:nvPicPr>
          <p:cNvPr id="19" name="Image 17" descr="preencoded.png"/>
          <p:cNvPicPr>
            <a:picLocks noChangeAspect="1"/>
          </p:cNvPicPr>
          <p:nvPr/>
        </p:nvPicPr>
        <p:blipFill>
          <a:blip r:embed="rId20"/>
          <a:stretch>
            <a:fillRect/>
          </a:stretch>
        </p:blipFill>
        <p:spPr>
          <a:xfrm>
            <a:off x="8055625" y="3568760"/>
            <a:ext cx="148491" cy="148491"/>
          </a:xfrm>
          <a:prstGeom prst="rect">
            <a:avLst/>
          </a:prstGeom>
        </p:spPr>
      </p:pic>
      <p:pic>
        <p:nvPicPr>
          <p:cNvPr id="20" name="Image 18" descr="preencoded.png"/>
          <p:cNvPicPr>
            <a:picLocks noChangeAspect="1"/>
          </p:cNvPicPr>
          <p:nvPr/>
        </p:nvPicPr>
        <p:blipFill>
          <a:blip r:embed="rId21"/>
          <a:stretch>
            <a:fillRect/>
          </a:stretch>
        </p:blipFill>
        <p:spPr>
          <a:xfrm>
            <a:off x="8055625" y="3865741"/>
            <a:ext cx="129929" cy="148491"/>
          </a:xfrm>
          <a:prstGeom prst="rect">
            <a:avLst/>
          </a:prstGeom>
        </p:spPr>
      </p:pic>
      <p:pic>
        <p:nvPicPr>
          <p:cNvPr id="21" name="Image 19" descr="preencoded.png"/>
          <p:cNvPicPr>
            <a:picLocks noChangeAspect="1"/>
          </p:cNvPicPr>
          <p:nvPr/>
        </p:nvPicPr>
        <p:blipFill>
          <a:blip r:embed="rId22"/>
          <a:stretch>
            <a:fillRect/>
          </a:stretch>
        </p:blipFill>
        <p:spPr>
          <a:xfrm>
            <a:off x="8055625" y="4162723"/>
            <a:ext cx="92807" cy="148491"/>
          </a:xfrm>
          <a:prstGeom prst="rect">
            <a:avLst/>
          </a:prstGeom>
        </p:spPr>
      </p:pic>
      <p:sp>
        <p:nvSpPr>
          <p:cNvPr id="26"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Archive Tiers</a:t>
            </a:r>
            <a:endParaRPr lang="en-US" sz="2631" dirty="0"/>
          </a:p>
        </p:txBody>
      </p:sp>
      <p:sp>
        <p:nvSpPr>
          <p:cNvPr id="27"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For long-term data retention with minimal cost, S3 offers three archive storage classes designed for different retrieval time needs.</a:t>
            </a:r>
            <a:endParaRPr lang="en-US" sz="1461" dirty="0"/>
          </a:p>
        </p:txBody>
      </p:sp>
      <p:sp>
        <p:nvSpPr>
          <p:cNvPr id="28" name="Text 2"/>
          <p:cNvSpPr/>
          <p:nvPr/>
        </p:nvSpPr>
        <p:spPr>
          <a:xfrm>
            <a:off x="1225339" y="2380833"/>
            <a:ext cx="2598298"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S3 Glacier Instant Retrieval</a:t>
            </a:r>
            <a:endParaRPr lang="en-US" sz="1461" dirty="0"/>
          </a:p>
        </p:txBody>
      </p:sp>
      <p:sp>
        <p:nvSpPr>
          <p:cNvPr id="29" name="Text 3"/>
          <p:cNvSpPr/>
          <p:nvPr/>
        </p:nvSpPr>
        <p:spPr>
          <a:xfrm>
            <a:off x="779576" y="3011919"/>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For archive data accessed a few times per year with millisecond retrieval needs.</a:t>
            </a:r>
            <a:endParaRPr lang="en-US" sz="1023" dirty="0"/>
          </a:p>
        </p:txBody>
      </p:sp>
      <p:sp>
        <p:nvSpPr>
          <p:cNvPr id="30" name="Text 4"/>
          <p:cNvSpPr/>
          <p:nvPr/>
        </p:nvSpPr>
        <p:spPr>
          <a:xfrm>
            <a:off x="1002313" y="3494514"/>
            <a:ext cx="178937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Millisecond retrieval</a:t>
            </a:r>
            <a:endParaRPr lang="en-US" sz="1169" dirty="0"/>
          </a:p>
        </p:txBody>
      </p:sp>
      <p:sp>
        <p:nvSpPr>
          <p:cNvPr id="31" name="Text 5"/>
          <p:cNvSpPr/>
          <p:nvPr/>
        </p:nvSpPr>
        <p:spPr>
          <a:xfrm>
            <a:off x="983751" y="3791496"/>
            <a:ext cx="23397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90 days minimum storage</a:t>
            </a:r>
            <a:endParaRPr lang="en-US" sz="1169" dirty="0"/>
          </a:p>
        </p:txBody>
      </p:sp>
      <p:sp>
        <p:nvSpPr>
          <p:cNvPr id="32" name="Text 6"/>
          <p:cNvSpPr/>
          <p:nvPr/>
        </p:nvSpPr>
        <p:spPr>
          <a:xfrm>
            <a:off x="946629" y="4088478"/>
            <a:ext cx="207266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Per GB retrieval charge</a:t>
            </a:r>
            <a:endParaRPr lang="en-US" sz="1169" dirty="0"/>
          </a:p>
        </p:txBody>
      </p:sp>
      <p:sp>
        <p:nvSpPr>
          <p:cNvPr id="33" name="Text 7"/>
          <p:cNvSpPr/>
          <p:nvPr/>
        </p:nvSpPr>
        <p:spPr>
          <a:xfrm>
            <a:off x="779576" y="4459705"/>
            <a:ext cx="304406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Ideal for:</a:t>
            </a:r>
            <a:endParaRPr lang="en-US" sz="1023" dirty="0"/>
          </a:p>
        </p:txBody>
      </p:sp>
      <p:sp>
        <p:nvSpPr>
          <p:cNvPr id="34" name="Text 8"/>
          <p:cNvSpPr/>
          <p:nvPr/>
        </p:nvSpPr>
        <p:spPr>
          <a:xfrm>
            <a:off x="779576" y="4682441"/>
            <a:ext cx="365287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Medical images, news media assets</a:t>
            </a:r>
            <a:endParaRPr lang="en-US" sz="1169" dirty="0"/>
          </a:p>
        </p:txBody>
      </p:sp>
      <p:sp>
        <p:nvSpPr>
          <p:cNvPr id="35" name="Text 9"/>
          <p:cNvSpPr/>
          <p:nvPr/>
        </p:nvSpPr>
        <p:spPr>
          <a:xfrm>
            <a:off x="4855823" y="2380833"/>
            <a:ext cx="2605839"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S3 Glacier Flexible Retrieval</a:t>
            </a:r>
            <a:endParaRPr lang="en-US" sz="1461" dirty="0"/>
          </a:p>
        </p:txBody>
      </p:sp>
      <p:sp>
        <p:nvSpPr>
          <p:cNvPr id="36" name="Text 10"/>
          <p:cNvSpPr/>
          <p:nvPr/>
        </p:nvSpPr>
        <p:spPr>
          <a:xfrm>
            <a:off x="4417601" y="3011919"/>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For rarely accessed data that can tolerate retrieval times of minutes to hours.</a:t>
            </a:r>
            <a:endParaRPr lang="en-US" sz="1023" dirty="0"/>
          </a:p>
        </p:txBody>
      </p:sp>
      <p:sp>
        <p:nvSpPr>
          <p:cNvPr id="37" name="Text 11"/>
          <p:cNvSpPr/>
          <p:nvPr/>
        </p:nvSpPr>
        <p:spPr>
          <a:xfrm>
            <a:off x="4640337" y="3494514"/>
            <a:ext cx="226077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Flexible retrieval options:</a:t>
            </a:r>
            <a:endParaRPr lang="en-US" sz="1169" dirty="0"/>
          </a:p>
        </p:txBody>
      </p:sp>
      <p:sp>
        <p:nvSpPr>
          <p:cNvPr id="41" name="Text 15"/>
          <p:cNvSpPr/>
          <p:nvPr/>
        </p:nvSpPr>
        <p:spPr>
          <a:xfrm>
            <a:off x="4621775" y="4496827"/>
            <a:ext cx="23397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90 days minimum storage</a:t>
            </a:r>
            <a:endParaRPr lang="en-US" sz="1169" dirty="0"/>
          </a:p>
        </p:txBody>
      </p:sp>
      <p:sp>
        <p:nvSpPr>
          <p:cNvPr id="42" name="Text 16"/>
          <p:cNvSpPr/>
          <p:nvPr/>
        </p:nvSpPr>
        <p:spPr>
          <a:xfrm>
            <a:off x="4417601" y="4868054"/>
            <a:ext cx="304406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Ideal for:</a:t>
            </a:r>
            <a:endParaRPr lang="en-US" sz="1023" dirty="0"/>
          </a:p>
        </p:txBody>
      </p:sp>
      <p:sp>
        <p:nvSpPr>
          <p:cNvPr id="43" name="Text 17"/>
          <p:cNvSpPr/>
          <p:nvPr/>
        </p:nvSpPr>
        <p:spPr>
          <a:xfrm>
            <a:off x="4417601" y="5090790"/>
            <a:ext cx="365287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Backups, disaster recovery</a:t>
            </a:r>
            <a:endParaRPr lang="en-US" sz="1169" dirty="0"/>
          </a:p>
        </p:txBody>
      </p:sp>
      <p:sp>
        <p:nvSpPr>
          <p:cNvPr id="44" name="Text 18"/>
          <p:cNvSpPr/>
          <p:nvPr/>
        </p:nvSpPr>
        <p:spPr>
          <a:xfrm>
            <a:off x="8538220" y="2436518"/>
            <a:ext cx="301877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S3 Glacier Deep Archive</a:t>
            </a:r>
            <a:endParaRPr lang="en-US" sz="1461" dirty="0"/>
          </a:p>
        </p:txBody>
      </p:sp>
      <p:sp>
        <p:nvSpPr>
          <p:cNvPr id="45" name="Text 19"/>
          <p:cNvSpPr/>
          <p:nvPr/>
        </p:nvSpPr>
        <p:spPr>
          <a:xfrm>
            <a:off x="8055625" y="2863429"/>
            <a:ext cx="304406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The lowest-cost storage class for very rarely accessed data with hour-long retrieval tolerance.</a:t>
            </a:r>
            <a:endParaRPr lang="en-US" sz="1023" dirty="0"/>
          </a:p>
        </p:txBody>
      </p:sp>
      <p:sp>
        <p:nvSpPr>
          <p:cNvPr id="46" name="Text 20"/>
          <p:cNvSpPr/>
          <p:nvPr/>
        </p:nvSpPr>
        <p:spPr>
          <a:xfrm>
            <a:off x="8278361" y="3531637"/>
            <a:ext cx="222997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Retrieval within 12 hours</a:t>
            </a:r>
            <a:endParaRPr lang="en-US" sz="1169" dirty="0"/>
          </a:p>
        </p:txBody>
      </p:sp>
      <p:sp>
        <p:nvSpPr>
          <p:cNvPr id="47" name="Text 21"/>
          <p:cNvSpPr/>
          <p:nvPr/>
        </p:nvSpPr>
        <p:spPr>
          <a:xfrm>
            <a:off x="8259800" y="3828619"/>
            <a:ext cx="245323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180 days minimum storage</a:t>
            </a:r>
            <a:endParaRPr lang="en-US" sz="1169" dirty="0"/>
          </a:p>
        </p:txBody>
      </p:sp>
      <p:sp>
        <p:nvSpPr>
          <p:cNvPr id="48" name="Text 22"/>
          <p:cNvSpPr/>
          <p:nvPr/>
        </p:nvSpPr>
        <p:spPr>
          <a:xfrm>
            <a:off x="8222677" y="4125600"/>
            <a:ext cx="178310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Lowest storage cost</a:t>
            </a:r>
            <a:endParaRPr lang="en-US" sz="1169" dirty="0"/>
          </a:p>
        </p:txBody>
      </p:sp>
      <p:sp>
        <p:nvSpPr>
          <p:cNvPr id="49" name="Text 23"/>
          <p:cNvSpPr/>
          <p:nvPr/>
        </p:nvSpPr>
        <p:spPr>
          <a:xfrm>
            <a:off x="8055625" y="4496827"/>
            <a:ext cx="304406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Ideal for:</a:t>
            </a:r>
            <a:endParaRPr lang="en-US" sz="1023" dirty="0"/>
          </a:p>
        </p:txBody>
      </p:sp>
      <p:sp>
        <p:nvSpPr>
          <p:cNvPr id="50" name="Text 24"/>
          <p:cNvSpPr/>
          <p:nvPr/>
        </p:nvSpPr>
        <p:spPr>
          <a:xfrm>
            <a:off x="8055625" y="4719563"/>
            <a:ext cx="365287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Regulatory archives, digital preservation</a:t>
            </a:r>
            <a:endParaRPr lang="en-US" sz="1169" dirty="0"/>
          </a:p>
        </p:txBody>
      </p:sp>
      <p:sp>
        <p:nvSpPr>
          <p:cNvPr id="51" name="Text 25"/>
          <p:cNvSpPr/>
          <p:nvPr/>
        </p:nvSpPr>
        <p:spPr>
          <a:xfrm>
            <a:off x="593963" y="5647631"/>
            <a:ext cx="1069133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Retrieval Time Comparison</a:t>
            </a:r>
            <a:endParaRPr lang="en-US" sz="1315" dirty="0"/>
          </a:p>
        </p:txBody>
      </p:sp>
      <p:sp>
        <p:nvSpPr>
          <p:cNvPr id="52" name="Text 26"/>
          <p:cNvSpPr/>
          <p:nvPr/>
        </p:nvSpPr>
        <p:spPr>
          <a:xfrm>
            <a:off x="356377" y="5981735"/>
            <a:ext cx="1425512" cy="222736"/>
          </a:xfrm>
          <a:prstGeom prst="rect">
            <a:avLst/>
          </a:prstGeom>
          <a:noFill/>
          <a:ln/>
        </p:spPr>
        <p:txBody>
          <a:bodyPr vert="horz" wrap="square" lIns="0" tIns="0" rIns="0" bIns="0" rtlCol="0" anchor="t"/>
          <a:lstStyle/>
          <a:p>
            <a:pPr algn="r">
              <a:lnSpc>
                <a:spcPts val="1754"/>
              </a:lnSpc>
            </a:pPr>
            <a:r>
              <a:rPr lang="en-US" sz="1169" dirty="0">
                <a:solidFill>
                  <a:srgbClr val="4B5563"/>
                </a:solidFill>
                <a:latin typeface="ui-sans-serif" pitchFamily="34" charset="0"/>
                <a:ea typeface="ui-sans-serif" pitchFamily="34" charset="-122"/>
                <a:cs typeface="ui-sans-serif" pitchFamily="34" charset="-120"/>
              </a:rPr>
              <a:t>Instant</a:t>
            </a:r>
            <a:endParaRPr lang="en-US" sz="1169" dirty="0"/>
          </a:p>
        </p:txBody>
      </p:sp>
      <p:sp>
        <p:nvSpPr>
          <p:cNvPr id="53" name="Text 27"/>
          <p:cNvSpPr/>
          <p:nvPr/>
        </p:nvSpPr>
        <p:spPr>
          <a:xfrm>
            <a:off x="5345668" y="5981735"/>
            <a:ext cx="142551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Minutes</a:t>
            </a:r>
            <a:endParaRPr lang="en-US" sz="1169" dirty="0"/>
          </a:p>
        </p:txBody>
      </p:sp>
      <p:sp>
        <p:nvSpPr>
          <p:cNvPr id="54" name="Text 28"/>
          <p:cNvSpPr/>
          <p:nvPr/>
        </p:nvSpPr>
        <p:spPr>
          <a:xfrm>
            <a:off x="10097373" y="5981735"/>
            <a:ext cx="118792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Hours</a:t>
            </a:r>
            <a:endParaRPr lang="en-US" sz="1169"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97906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527012"/>
            <a:ext cx="5197177" cy="4714582"/>
          </a:xfrm>
          <a:prstGeom prst="rect">
            <a:avLst/>
          </a:prstGeom>
        </p:spPr>
      </p:pic>
      <p:pic>
        <p:nvPicPr>
          <p:cNvPr id="6" name="Image 4" descr="preencoded.png"/>
          <p:cNvPicPr>
            <a:picLocks noChangeAspect="1"/>
          </p:cNvPicPr>
          <p:nvPr/>
        </p:nvPicPr>
        <p:blipFill>
          <a:blip r:embed="rId7"/>
          <a:stretch>
            <a:fillRect/>
          </a:stretch>
        </p:blipFill>
        <p:spPr>
          <a:xfrm>
            <a:off x="816699" y="1749748"/>
            <a:ext cx="445472" cy="445472"/>
          </a:xfrm>
          <a:prstGeom prst="rect">
            <a:avLst/>
          </a:prstGeom>
        </p:spPr>
      </p:pic>
      <p:pic>
        <p:nvPicPr>
          <p:cNvPr id="7" name="Image 5" descr="preencoded.png"/>
          <p:cNvPicPr>
            <a:picLocks noChangeAspect="1"/>
          </p:cNvPicPr>
          <p:nvPr/>
        </p:nvPicPr>
        <p:blipFill>
          <a:blip r:embed="rId8"/>
          <a:stretch>
            <a:fillRect/>
          </a:stretch>
        </p:blipFill>
        <p:spPr>
          <a:xfrm>
            <a:off x="928067" y="1823993"/>
            <a:ext cx="222736" cy="296982"/>
          </a:xfrm>
          <a:prstGeom prst="rect">
            <a:avLst/>
          </a:prstGeom>
        </p:spPr>
      </p:pic>
      <p:pic>
        <p:nvPicPr>
          <p:cNvPr id="8" name="Image 6" descr="preencoded.png"/>
          <p:cNvPicPr>
            <a:picLocks noChangeAspect="1"/>
          </p:cNvPicPr>
          <p:nvPr/>
        </p:nvPicPr>
        <p:blipFill>
          <a:blip r:embed="rId9"/>
          <a:stretch>
            <a:fillRect/>
          </a:stretch>
        </p:blipFill>
        <p:spPr>
          <a:xfrm>
            <a:off x="816699" y="3531637"/>
            <a:ext cx="148491" cy="148491"/>
          </a:xfrm>
          <a:prstGeom prst="rect">
            <a:avLst/>
          </a:prstGeom>
        </p:spPr>
      </p:pic>
      <p:pic>
        <p:nvPicPr>
          <p:cNvPr id="9" name="Image 7" descr="preencoded.png"/>
          <p:cNvPicPr>
            <a:picLocks noChangeAspect="1"/>
          </p:cNvPicPr>
          <p:nvPr/>
        </p:nvPicPr>
        <p:blipFill>
          <a:blip r:embed="rId9"/>
          <a:stretch>
            <a:fillRect/>
          </a:stretch>
        </p:blipFill>
        <p:spPr>
          <a:xfrm>
            <a:off x="816699" y="4051355"/>
            <a:ext cx="148491" cy="148491"/>
          </a:xfrm>
          <a:prstGeom prst="rect">
            <a:avLst/>
          </a:prstGeom>
        </p:spPr>
      </p:pic>
      <p:pic>
        <p:nvPicPr>
          <p:cNvPr id="10" name="Image 8" descr="preencoded.png"/>
          <p:cNvPicPr>
            <a:picLocks noChangeAspect="1"/>
          </p:cNvPicPr>
          <p:nvPr/>
        </p:nvPicPr>
        <p:blipFill>
          <a:blip r:embed="rId9"/>
          <a:stretch>
            <a:fillRect/>
          </a:stretch>
        </p:blipFill>
        <p:spPr>
          <a:xfrm>
            <a:off x="816699" y="4348336"/>
            <a:ext cx="148491" cy="148491"/>
          </a:xfrm>
          <a:prstGeom prst="rect">
            <a:avLst/>
          </a:prstGeom>
        </p:spPr>
      </p:pic>
      <p:pic>
        <p:nvPicPr>
          <p:cNvPr id="11" name="Image 9" descr="preencoded.png"/>
          <p:cNvPicPr>
            <a:picLocks noChangeAspect="1"/>
          </p:cNvPicPr>
          <p:nvPr/>
        </p:nvPicPr>
        <p:blipFill>
          <a:blip r:embed="rId9"/>
          <a:stretch>
            <a:fillRect/>
          </a:stretch>
        </p:blipFill>
        <p:spPr>
          <a:xfrm>
            <a:off x="816699" y="4868054"/>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816699" y="5424895"/>
            <a:ext cx="4751705" cy="593963"/>
          </a:xfrm>
          <a:prstGeom prst="rect">
            <a:avLst/>
          </a:prstGeom>
        </p:spPr>
      </p:pic>
      <p:pic>
        <p:nvPicPr>
          <p:cNvPr id="14" name="Image 12" descr="preencoded.png"/>
          <p:cNvPicPr>
            <a:picLocks noChangeAspect="1"/>
          </p:cNvPicPr>
          <p:nvPr/>
        </p:nvPicPr>
        <p:blipFill>
          <a:blip r:embed="rId11"/>
          <a:stretch>
            <a:fillRect/>
          </a:stretch>
        </p:blipFill>
        <p:spPr>
          <a:xfrm>
            <a:off x="6088122" y="1527012"/>
            <a:ext cx="5197177" cy="4937318"/>
          </a:xfrm>
          <a:prstGeom prst="rect">
            <a:avLst/>
          </a:prstGeom>
        </p:spPr>
      </p:pic>
      <p:pic>
        <p:nvPicPr>
          <p:cNvPr id="15" name="Image 13" descr="preencoded.png"/>
          <p:cNvPicPr>
            <a:picLocks noChangeAspect="1"/>
          </p:cNvPicPr>
          <p:nvPr/>
        </p:nvPicPr>
        <p:blipFill>
          <a:blip r:embed="rId12"/>
          <a:stretch>
            <a:fillRect/>
          </a:stretch>
        </p:blipFill>
        <p:spPr>
          <a:xfrm>
            <a:off x="6310858" y="1749748"/>
            <a:ext cx="445472" cy="445472"/>
          </a:xfrm>
          <a:prstGeom prst="rect">
            <a:avLst/>
          </a:prstGeom>
        </p:spPr>
      </p:pic>
      <p:pic>
        <p:nvPicPr>
          <p:cNvPr id="16" name="Image 14" descr="preencoded.png"/>
          <p:cNvPicPr>
            <a:picLocks noChangeAspect="1"/>
          </p:cNvPicPr>
          <p:nvPr/>
        </p:nvPicPr>
        <p:blipFill>
          <a:blip r:embed="rId13"/>
          <a:stretch>
            <a:fillRect/>
          </a:stretch>
        </p:blipFill>
        <p:spPr>
          <a:xfrm>
            <a:off x="6422226" y="1823993"/>
            <a:ext cx="222736" cy="296982"/>
          </a:xfrm>
          <a:prstGeom prst="rect">
            <a:avLst/>
          </a:prstGeom>
        </p:spPr>
      </p:pic>
      <p:pic>
        <p:nvPicPr>
          <p:cNvPr id="17" name="Image 15" descr="preencoded.png"/>
          <p:cNvPicPr>
            <a:picLocks noChangeAspect="1"/>
          </p:cNvPicPr>
          <p:nvPr/>
        </p:nvPicPr>
        <p:blipFill>
          <a:blip r:embed="rId14"/>
          <a:stretch>
            <a:fillRect/>
          </a:stretch>
        </p:blipFill>
        <p:spPr>
          <a:xfrm>
            <a:off x="6310858" y="3531637"/>
            <a:ext cx="148491" cy="148491"/>
          </a:xfrm>
          <a:prstGeom prst="rect">
            <a:avLst/>
          </a:prstGeom>
        </p:spPr>
      </p:pic>
      <p:pic>
        <p:nvPicPr>
          <p:cNvPr id="18" name="Image 16" descr="preencoded.png"/>
          <p:cNvPicPr>
            <a:picLocks noChangeAspect="1"/>
          </p:cNvPicPr>
          <p:nvPr/>
        </p:nvPicPr>
        <p:blipFill>
          <a:blip r:embed="rId14"/>
          <a:stretch>
            <a:fillRect/>
          </a:stretch>
        </p:blipFill>
        <p:spPr>
          <a:xfrm>
            <a:off x="6310858" y="4051355"/>
            <a:ext cx="148491" cy="148491"/>
          </a:xfrm>
          <a:prstGeom prst="rect">
            <a:avLst/>
          </a:prstGeom>
        </p:spPr>
      </p:pic>
      <p:pic>
        <p:nvPicPr>
          <p:cNvPr id="19" name="Image 17" descr="preencoded.png"/>
          <p:cNvPicPr>
            <a:picLocks noChangeAspect="1"/>
          </p:cNvPicPr>
          <p:nvPr/>
        </p:nvPicPr>
        <p:blipFill>
          <a:blip r:embed="rId14"/>
          <a:stretch>
            <a:fillRect/>
          </a:stretch>
        </p:blipFill>
        <p:spPr>
          <a:xfrm>
            <a:off x="6310858" y="4571072"/>
            <a:ext cx="148491" cy="148491"/>
          </a:xfrm>
          <a:prstGeom prst="rect">
            <a:avLst/>
          </a:prstGeom>
        </p:spPr>
      </p:pic>
      <p:pic>
        <p:nvPicPr>
          <p:cNvPr id="20" name="Image 18" descr="preencoded.png"/>
          <p:cNvPicPr>
            <a:picLocks noChangeAspect="1"/>
          </p:cNvPicPr>
          <p:nvPr/>
        </p:nvPicPr>
        <p:blipFill>
          <a:blip r:embed="rId14"/>
          <a:stretch>
            <a:fillRect/>
          </a:stretch>
        </p:blipFill>
        <p:spPr>
          <a:xfrm>
            <a:off x="6310858" y="5090790"/>
            <a:ext cx="148491" cy="148491"/>
          </a:xfrm>
          <a:prstGeom prst="rect">
            <a:avLst/>
          </a:prstGeom>
        </p:spPr>
      </p:pic>
      <p:sp>
        <p:nvSpPr>
          <p:cNvPr id="23"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Automated &amp; Specialized Classes</a:t>
            </a:r>
            <a:endParaRPr lang="en-US" sz="2631" dirty="0"/>
          </a:p>
        </p:txBody>
      </p:sp>
      <p:sp>
        <p:nvSpPr>
          <p:cNvPr id="24" name="Text 1"/>
          <p:cNvSpPr/>
          <p:nvPr/>
        </p:nvSpPr>
        <p:spPr>
          <a:xfrm>
            <a:off x="1410663" y="1823993"/>
            <a:ext cx="316772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Intelligent-Tiering</a:t>
            </a:r>
            <a:endParaRPr lang="en-US" sz="1754" dirty="0"/>
          </a:p>
        </p:txBody>
      </p:sp>
      <p:sp>
        <p:nvSpPr>
          <p:cNvPr id="25" name="Text 2"/>
          <p:cNvSpPr/>
          <p:nvPr/>
        </p:nvSpPr>
        <p:spPr>
          <a:xfrm>
            <a:off x="816699" y="2343711"/>
            <a:ext cx="475170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Automated storage class for data with unknown or changing access patterns. Monitors access patterns and optimizes costs without performance impact.</a:t>
            </a:r>
            <a:endParaRPr lang="en-US" sz="1169" dirty="0"/>
          </a:p>
        </p:txBody>
      </p:sp>
      <p:sp>
        <p:nvSpPr>
          <p:cNvPr id="26" name="Text 3"/>
          <p:cNvSpPr/>
          <p:nvPr/>
        </p:nvSpPr>
        <p:spPr>
          <a:xfrm>
            <a:off x="816699" y="3160410"/>
            <a:ext cx="475170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27" name="Text 4"/>
          <p:cNvSpPr/>
          <p:nvPr/>
        </p:nvSpPr>
        <p:spPr>
          <a:xfrm>
            <a:off x="1039435" y="3494515"/>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 tiering between frequent, infrequent, and archive access tiers</a:t>
            </a:r>
            <a:endParaRPr lang="en-US" sz="1169" dirty="0"/>
          </a:p>
        </p:txBody>
      </p:sp>
      <p:sp>
        <p:nvSpPr>
          <p:cNvPr id="28" name="Text 5"/>
          <p:cNvSpPr/>
          <p:nvPr/>
        </p:nvSpPr>
        <p:spPr>
          <a:xfrm>
            <a:off x="1039436" y="4014232"/>
            <a:ext cx="368141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 retrieval fees or operational overhead</a:t>
            </a:r>
            <a:endParaRPr lang="en-US" sz="1169" dirty="0"/>
          </a:p>
        </p:txBody>
      </p:sp>
      <p:sp>
        <p:nvSpPr>
          <p:cNvPr id="29" name="Text 6"/>
          <p:cNvSpPr/>
          <p:nvPr/>
        </p:nvSpPr>
        <p:spPr>
          <a:xfrm>
            <a:off x="1039435" y="4311214"/>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Optional Archive Access and Deep Archive Access tiers for further cost savings</a:t>
            </a:r>
            <a:endParaRPr lang="en-US" sz="1169" dirty="0"/>
          </a:p>
        </p:txBody>
      </p:sp>
      <p:sp>
        <p:nvSpPr>
          <p:cNvPr id="30" name="Text 7"/>
          <p:cNvSpPr/>
          <p:nvPr/>
        </p:nvSpPr>
        <p:spPr>
          <a:xfrm>
            <a:off x="1039435" y="4830932"/>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Monitors access patterns and transitions objects that haven't been accessed for 30+ days</a:t>
            </a:r>
            <a:endParaRPr lang="en-US" sz="1169" dirty="0"/>
          </a:p>
        </p:txBody>
      </p:sp>
      <p:sp>
        <p:nvSpPr>
          <p:cNvPr id="31" name="Text 8"/>
          <p:cNvSpPr/>
          <p:nvPr/>
        </p:nvSpPr>
        <p:spPr>
          <a:xfrm>
            <a:off x="1104400" y="5536263"/>
            <a:ext cx="452896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t>
            </a:r>
            <a:r>
              <a:rPr lang="en-US" sz="1023" b="1" dirty="0">
                <a:solidFill>
                  <a:srgbClr val="374151"/>
                </a:solidFill>
                <a:latin typeface="ui-sans-serif" pitchFamily="34" charset="0"/>
                <a:ea typeface="ui-sans-serif" pitchFamily="34" charset="-122"/>
                <a:cs typeface="ui-sans-serif" pitchFamily="34" charset="-120"/>
              </a:rPr>
              <a:t>Best for:</a:t>
            </a:r>
            <a:r>
              <a:rPr lang="en-US" sz="1023" dirty="0">
                <a:solidFill>
                  <a:srgbClr val="374151"/>
                </a:solidFill>
                <a:latin typeface="ui-sans-serif" pitchFamily="34" charset="0"/>
                <a:ea typeface="ui-sans-serif" pitchFamily="34" charset="-122"/>
                <a:cs typeface="ui-sans-serif" pitchFamily="34" charset="-120"/>
              </a:rPr>
              <a:t> Data with unpredictable access patterns where manual tiering would be inefficient.</a:t>
            </a:r>
            <a:endParaRPr lang="en-US" sz="1023" dirty="0"/>
          </a:p>
        </p:txBody>
      </p:sp>
      <p:sp>
        <p:nvSpPr>
          <p:cNvPr id="32" name="Text 9"/>
          <p:cNvSpPr/>
          <p:nvPr/>
        </p:nvSpPr>
        <p:spPr>
          <a:xfrm>
            <a:off x="6904821" y="1823993"/>
            <a:ext cx="230479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S3 on Outposts</a:t>
            </a:r>
            <a:endParaRPr lang="en-US" sz="1754" dirty="0"/>
          </a:p>
        </p:txBody>
      </p:sp>
      <p:sp>
        <p:nvSpPr>
          <p:cNvPr id="33" name="Text 10"/>
          <p:cNvSpPr/>
          <p:nvPr/>
        </p:nvSpPr>
        <p:spPr>
          <a:xfrm>
            <a:off x="6310858" y="2343711"/>
            <a:ext cx="475170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Extends Amazon S3 object storage to your on-premises AWS Outposts environment for applications requiring local data access and strict data residency.</a:t>
            </a:r>
            <a:endParaRPr lang="en-US" sz="1169" dirty="0"/>
          </a:p>
        </p:txBody>
      </p:sp>
      <p:sp>
        <p:nvSpPr>
          <p:cNvPr id="34" name="Text 11"/>
          <p:cNvSpPr/>
          <p:nvPr/>
        </p:nvSpPr>
        <p:spPr>
          <a:xfrm>
            <a:off x="6310858" y="3160410"/>
            <a:ext cx="475170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35" name="Text 12"/>
          <p:cNvSpPr/>
          <p:nvPr/>
        </p:nvSpPr>
        <p:spPr>
          <a:xfrm>
            <a:off x="6533594" y="3494515"/>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Single 'OUTPOSTS' storage class for on-premises environments</a:t>
            </a:r>
            <a:endParaRPr lang="en-US" sz="1169" dirty="0"/>
          </a:p>
        </p:txBody>
      </p:sp>
      <p:sp>
        <p:nvSpPr>
          <p:cNvPr id="36" name="Text 13"/>
          <p:cNvSpPr/>
          <p:nvPr/>
        </p:nvSpPr>
        <p:spPr>
          <a:xfrm>
            <a:off x="6533594" y="4014232"/>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S3 APIs and features including access policies, encryption, and tagging</a:t>
            </a:r>
            <a:endParaRPr lang="en-US" sz="1169" dirty="0"/>
          </a:p>
        </p:txBody>
      </p:sp>
      <p:sp>
        <p:nvSpPr>
          <p:cNvPr id="37" name="Text 14"/>
          <p:cNvSpPr/>
          <p:nvPr/>
        </p:nvSpPr>
        <p:spPr>
          <a:xfrm>
            <a:off x="6533594" y="4533950"/>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Data stored durably and redundantly across multiple devices and servers</a:t>
            </a:r>
            <a:endParaRPr lang="en-US" sz="1169" dirty="0"/>
          </a:p>
        </p:txBody>
      </p:sp>
      <p:sp>
        <p:nvSpPr>
          <p:cNvPr id="38" name="Text 15"/>
          <p:cNvSpPr/>
          <p:nvPr/>
        </p:nvSpPr>
        <p:spPr>
          <a:xfrm>
            <a:off x="6533594" y="5053668"/>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Enables local data processing and strict data residency requirements</a:t>
            </a:r>
            <a:endParaRPr lang="en-US" sz="1169" dirty="0"/>
          </a:p>
        </p:txBody>
      </p:sp>
      <p:sp>
        <p:nvSpPr>
          <p:cNvPr id="39" name="Text 16"/>
          <p:cNvSpPr/>
          <p:nvPr/>
        </p:nvSpPr>
        <p:spPr>
          <a:xfrm>
            <a:off x="6598559" y="5758999"/>
            <a:ext cx="452896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t>
            </a:r>
            <a:r>
              <a:rPr lang="en-US" sz="1023" b="1" dirty="0">
                <a:solidFill>
                  <a:srgbClr val="374151"/>
                </a:solidFill>
                <a:latin typeface="ui-sans-serif" pitchFamily="34" charset="0"/>
                <a:ea typeface="ui-sans-serif" pitchFamily="34" charset="-122"/>
                <a:cs typeface="ui-sans-serif" pitchFamily="34" charset="-120"/>
              </a:rPr>
              <a:t>Best for:</a:t>
            </a:r>
            <a:r>
              <a:rPr lang="en-US" sz="1023" dirty="0">
                <a:solidFill>
                  <a:srgbClr val="374151"/>
                </a:solidFill>
                <a:latin typeface="ui-sans-serif" pitchFamily="34" charset="0"/>
                <a:ea typeface="ui-sans-serif" pitchFamily="34" charset="-122"/>
                <a:cs typeface="ui-sans-serif" pitchFamily="34" charset="-120"/>
              </a:rPr>
              <a:t> Applications requiring local data access, processing, and strict data residency that cannot be met by cloud-only solutions.</a:t>
            </a:r>
            <a:endParaRPr lang="en-US" sz="1023"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8092748"/>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8092748"/>
          </a:xfrm>
          <a:prstGeom prst="rect">
            <a:avLst/>
          </a:prstGeom>
        </p:spPr>
      </p:pic>
      <p:pic>
        <p:nvPicPr>
          <p:cNvPr id="4" name="Image 2" descr="preencoded.png"/>
          <p:cNvPicPr>
            <a:picLocks noChangeAspect="1"/>
          </p:cNvPicPr>
          <p:nvPr/>
        </p:nvPicPr>
        <p:blipFill>
          <a:blip r:embed="rId5"/>
          <a:stretch>
            <a:fillRect/>
          </a:stretch>
        </p:blipFill>
        <p:spPr>
          <a:xfrm>
            <a:off x="445472" y="970171"/>
            <a:ext cx="742454" cy="37123"/>
          </a:xfrm>
          <a:prstGeom prst="rect">
            <a:avLst/>
          </a:prstGeom>
        </p:spPr>
      </p:pic>
      <p:pic>
        <p:nvPicPr>
          <p:cNvPr id="5" name="Image 3" descr="preencoded.png"/>
          <p:cNvPicPr>
            <a:picLocks noChangeAspect="1"/>
          </p:cNvPicPr>
          <p:nvPr/>
        </p:nvPicPr>
        <p:blipFill>
          <a:blip r:embed="rId6"/>
          <a:stretch>
            <a:fillRect/>
          </a:stretch>
        </p:blipFill>
        <p:spPr>
          <a:xfrm>
            <a:off x="445472" y="1823993"/>
            <a:ext cx="10988318" cy="705331"/>
          </a:xfrm>
          <a:prstGeom prst="rect">
            <a:avLst/>
          </a:prstGeom>
        </p:spPr>
      </p:pic>
      <p:pic>
        <p:nvPicPr>
          <p:cNvPr id="6" name="Image 4" descr="preencoded.png"/>
          <p:cNvPicPr>
            <a:picLocks noChangeAspect="1"/>
          </p:cNvPicPr>
          <p:nvPr/>
        </p:nvPicPr>
        <p:blipFill>
          <a:blip r:embed="rId7"/>
          <a:stretch>
            <a:fillRect/>
          </a:stretch>
        </p:blipFill>
        <p:spPr>
          <a:xfrm>
            <a:off x="445472" y="1823993"/>
            <a:ext cx="1393116" cy="705331"/>
          </a:xfrm>
          <a:prstGeom prst="rect">
            <a:avLst/>
          </a:prstGeom>
        </p:spPr>
      </p:pic>
      <p:pic>
        <p:nvPicPr>
          <p:cNvPr id="7" name="Image 5" descr="preencoded.png"/>
          <p:cNvPicPr>
            <a:picLocks noChangeAspect="1"/>
          </p:cNvPicPr>
          <p:nvPr/>
        </p:nvPicPr>
        <p:blipFill>
          <a:blip r:embed="rId8"/>
          <a:stretch>
            <a:fillRect/>
          </a:stretch>
        </p:blipFill>
        <p:spPr>
          <a:xfrm>
            <a:off x="1838589" y="1823993"/>
            <a:ext cx="1790735" cy="705331"/>
          </a:xfrm>
          <a:prstGeom prst="rect">
            <a:avLst/>
          </a:prstGeom>
        </p:spPr>
      </p:pic>
      <p:pic>
        <p:nvPicPr>
          <p:cNvPr id="8" name="Image 6" descr="preencoded.png"/>
          <p:cNvPicPr>
            <a:picLocks noChangeAspect="1"/>
          </p:cNvPicPr>
          <p:nvPr/>
        </p:nvPicPr>
        <p:blipFill>
          <a:blip r:embed="rId9"/>
          <a:stretch>
            <a:fillRect/>
          </a:stretch>
        </p:blipFill>
        <p:spPr>
          <a:xfrm>
            <a:off x="3629323" y="1823993"/>
            <a:ext cx="1150369" cy="705331"/>
          </a:xfrm>
          <a:prstGeom prst="rect">
            <a:avLst/>
          </a:prstGeom>
        </p:spPr>
      </p:pic>
      <p:pic>
        <p:nvPicPr>
          <p:cNvPr id="9" name="Image 7" descr="preencoded.png"/>
          <p:cNvPicPr>
            <a:picLocks noChangeAspect="1"/>
          </p:cNvPicPr>
          <p:nvPr/>
        </p:nvPicPr>
        <p:blipFill>
          <a:blip r:embed="rId10"/>
          <a:stretch>
            <a:fillRect/>
          </a:stretch>
        </p:blipFill>
        <p:spPr>
          <a:xfrm>
            <a:off x="4779692" y="1823993"/>
            <a:ext cx="1259707" cy="705331"/>
          </a:xfrm>
          <a:prstGeom prst="rect">
            <a:avLst/>
          </a:prstGeom>
        </p:spPr>
      </p:pic>
      <p:pic>
        <p:nvPicPr>
          <p:cNvPr id="10" name="Image 8" descr="preencoded.png"/>
          <p:cNvPicPr>
            <a:picLocks noChangeAspect="1"/>
          </p:cNvPicPr>
          <p:nvPr/>
        </p:nvPicPr>
        <p:blipFill>
          <a:blip r:embed="rId11"/>
          <a:stretch>
            <a:fillRect/>
          </a:stretch>
        </p:blipFill>
        <p:spPr>
          <a:xfrm>
            <a:off x="6039399" y="1823993"/>
            <a:ext cx="1004198" cy="705331"/>
          </a:xfrm>
          <a:prstGeom prst="rect">
            <a:avLst/>
          </a:prstGeom>
        </p:spPr>
      </p:pic>
      <p:pic>
        <p:nvPicPr>
          <p:cNvPr id="11" name="Image 9" descr="preencoded.png"/>
          <p:cNvPicPr>
            <a:picLocks noChangeAspect="1"/>
          </p:cNvPicPr>
          <p:nvPr/>
        </p:nvPicPr>
        <p:blipFill>
          <a:blip r:embed="rId12"/>
          <a:stretch>
            <a:fillRect/>
          </a:stretch>
        </p:blipFill>
        <p:spPr>
          <a:xfrm>
            <a:off x="7043597" y="1823993"/>
            <a:ext cx="457798" cy="705331"/>
          </a:xfrm>
          <a:prstGeom prst="rect">
            <a:avLst/>
          </a:prstGeom>
        </p:spPr>
      </p:pic>
      <p:pic>
        <p:nvPicPr>
          <p:cNvPr id="12" name="Image 10" descr="preencoded.png"/>
          <p:cNvPicPr>
            <a:picLocks noChangeAspect="1"/>
          </p:cNvPicPr>
          <p:nvPr/>
        </p:nvPicPr>
        <p:blipFill>
          <a:blip r:embed="rId13"/>
          <a:stretch>
            <a:fillRect/>
          </a:stretch>
        </p:blipFill>
        <p:spPr>
          <a:xfrm>
            <a:off x="7501395" y="1823993"/>
            <a:ext cx="906461" cy="705331"/>
          </a:xfrm>
          <a:prstGeom prst="rect">
            <a:avLst/>
          </a:prstGeom>
        </p:spPr>
      </p:pic>
      <p:pic>
        <p:nvPicPr>
          <p:cNvPr id="13" name="Image 11" descr="preencoded.png"/>
          <p:cNvPicPr>
            <a:picLocks noChangeAspect="1"/>
          </p:cNvPicPr>
          <p:nvPr/>
        </p:nvPicPr>
        <p:blipFill>
          <a:blip r:embed="rId14"/>
          <a:stretch>
            <a:fillRect/>
          </a:stretch>
        </p:blipFill>
        <p:spPr>
          <a:xfrm>
            <a:off x="8407855" y="1823993"/>
            <a:ext cx="1053067" cy="705331"/>
          </a:xfrm>
          <a:prstGeom prst="rect">
            <a:avLst/>
          </a:prstGeom>
        </p:spPr>
      </p:pic>
      <p:pic>
        <p:nvPicPr>
          <p:cNvPr id="14" name="Image 12" descr="preencoded.png"/>
          <p:cNvPicPr>
            <a:picLocks noChangeAspect="1"/>
          </p:cNvPicPr>
          <p:nvPr/>
        </p:nvPicPr>
        <p:blipFill>
          <a:blip r:embed="rId15"/>
          <a:stretch>
            <a:fillRect/>
          </a:stretch>
        </p:blipFill>
        <p:spPr>
          <a:xfrm>
            <a:off x="9460922" y="1823993"/>
            <a:ext cx="980561" cy="705331"/>
          </a:xfrm>
          <a:prstGeom prst="rect">
            <a:avLst/>
          </a:prstGeom>
        </p:spPr>
      </p:pic>
      <p:pic>
        <p:nvPicPr>
          <p:cNvPr id="15" name="Image 13" descr="preencoded.png"/>
          <p:cNvPicPr>
            <a:picLocks noChangeAspect="1"/>
          </p:cNvPicPr>
          <p:nvPr/>
        </p:nvPicPr>
        <p:blipFill>
          <a:blip r:embed="rId16"/>
          <a:stretch>
            <a:fillRect/>
          </a:stretch>
        </p:blipFill>
        <p:spPr>
          <a:xfrm>
            <a:off x="10441483" y="1823993"/>
            <a:ext cx="992307" cy="705331"/>
          </a:xfrm>
          <a:prstGeom prst="rect">
            <a:avLst/>
          </a:prstGeom>
        </p:spPr>
      </p:pic>
      <p:pic>
        <p:nvPicPr>
          <p:cNvPr id="16" name="Image 14" descr="preencoded.png"/>
          <p:cNvPicPr>
            <a:picLocks noChangeAspect="1"/>
          </p:cNvPicPr>
          <p:nvPr/>
        </p:nvPicPr>
        <p:blipFill>
          <a:blip r:embed="rId17"/>
          <a:stretch>
            <a:fillRect/>
          </a:stretch>
        </p:blipFill>
        <p:spPr>
          <a:xfrm>
            <a:off x="445472" y="2529324"/>
            <a:ext cx="1393116" cy="519718"/>
          </a:xfrm>
          <a:prstGeom prst="rect">
            <a:avLst/>
          </a:prstGeom>
        </p:spPr>
      </p:pic>
      <p:pic>
        <p:nvPicPr>
          <p:cNvPr id="17" name="Image 15" descr="preencoded.png"/>
          <p:cNvPicPr>
            <a:picLocks noChangeAspect="1"/>
          </p:cNvPicPr>
          <p:nvPr/>
        </p:nvPicPr>
        <p:blipFill>
          <a:blip r:embed="rId18"/>
          <a:stretch>
            <a:fillRect/>
          </a:stretch>
        </p:blipFill>
        <p:spPr>
          <a:xfrm>
            <a:off x="1838589" y="2529324"/>
            <a:ext cx="1790735" cy="519718"/>
          </a:xfrm>
          <a:prstGeom prst="rect">
            <a:avLst/>
          </a:prstGeom>
        </p:spPr>
      </p:pic>
      <p:pic>
        <p:nvPicPr>
          <p:cNvPr id="18" name="Image 16" descr="preencoded.png"/>
          <p:cNvPicPr>
            <a:picLocks noChangeAspect="1"/>
          </p:cNvPicPr>
          <p:nvPr/>
        </p:nvPicPr>
        <p:blipFill>
          <a:blip r:embed="rId19"/>
          <a:stretch>
            <a:fillRect/>
          </a:stretch>
        </p:blipFill>
        <p:spPr>
          <a:xfrm>
            <a:off x="3629323" y="2529324"/>
            <a:ext cx="1150369" cy="519718"/>
          </a:xfrm>
          <a:prstGeom prst="rect">
            <a:avLst/>
          </a:prstGeom>
        </p:spPr>
      </p:pic>
      <p:pic>
        <p:nvPicPr>
          <p:cNvPr id="20" name="Image 18" descr="preencoded.png"/>
          <p:cNvPicPr>
            <a:picLocks noChangeAspect="1"/>
          </p:cNvPicPr>
          <p:nvPr/>
        </p:nvPicPr>
        <p:blipFill>
          <a:blip r:embed="rId20"/>
          <a:stretch>
            <a:fillRect/>
          </a:stretch>
        </p:blipFill>
        <p:spPr>
          <a:xfrm>
            <a:off x="4779692" y="2529324"/>
            <a:ext cx="1259707" cy="519718"/>
          </a:xfrm>
          <a:prstGeom prst="rect">
            <a:avLst/>
          </a:prstGeom>
        </p:spPr>
      </p:pic>
      <p:pic>
        <p:nvPicPr>
          <p:cNvPr id="21" name="Image 19" descr="preencoded.png"/>
          <p:cNvPicPr>
            <a:picLocks noChangeAspect="1"/>
          </p:cNvPicPr>
          <p:nvPr/>
        </p:nvPicPr>
        <p:blipFill>
          <a:blip r:embed="rId21"/>
          <a:stretch>
            <a:fillRect/>
          </a:stretch>
        </p:blipFill>
        <p:spPr>
          <a:xfrm>
            <a:off x="6039399" y="2529324"/>
            <a:ext cx="1004198" cy="519718"/>
          </a:xfrm>
          <a:prstGeom prst="rect">
            <a:avLst/>
          </a:prstGeom>
        </p:spPr>
      </p:pic>
      <p:pic>
        <p:nvPicPr>
          <p:cNvPr id="22" name="Image 20" descr="preencoded.png"/>
          <p:cNvPicPr>
            <a:picLocks noChangeAspect="1"/>
          </p:cNvPicPr>
          <p:nvPr/>
        </p:nvPicPr>
        <p:blipFill>
          <a:blip r:embed="rId22"/>
          <a:stretch>
            <a:fillRect/>
          </a:stretch>
        </p:blipFill>
        <p:spPr>
          <a:xfrm>
            <a:off x="7043597" y="2529324"/>
            <a:ext cx="457798" cy="519718"/>
          </a:xfrm>
          <a:prstGeom prst="rect">
            <a:avLst/>
          </a:prstGeom>
        </p:spPr>
      </p:pic>
      <p:pic>
        <p:nvPicPr>
          <p:cNvPr id="23" name="Image 21" descr="preencoded.png"/>
          <p:cNvPicPr>
            <a:picLocks noChangeAspect="1"/>
          </p:cNvPicPr>
          <p:nvPr/>
        </p:nvPicPr>
        <p:blipFill>
          <a:blip r:embed="rId23"/>
          <a:stretch>
            <a:fillRect/>
          </a:stretch>
        </p:blipFill>
        <p:spPr>
          <a:xfrm>
            <a:off x="7501395" y="2529324"/>
            <a:ext cx="906461" cy="519718"/>
          </a:xfrm>
          <a:prstGeom prst="rect">
            <a:avLst/>
          </a:prstGeom>
        </p:spPr>
      </p:pic>
      <p:pic>
        <p:nvPicPr>
          <p:cNvPr id="24" name="Image 22" descr="preencoded.png"/>
          <p:cNvPicPr>
            <a:picLocks noChangeAspect="1"/>
          </p:cNvPicPr>
          <p:nvPr/>
        </p:nvPicPr>
        <p:blipFill>
          <a:blip r:embed="rId24"/>
          <a:stretch>
            <a:fillRect/>
          </a:stretch>
        </p:blipFill>
        <p:spPr>
          <a:xfrm>
            <a:off x="8407855" y="2529324"/>
            <a:ext cx="1053067" cy="519718"/>
          </a:xfrm>
          <a:prstGeom prst="rect">
            <a:avLst/>
          </a:prstGeom>
        </p:spPr>
      </p:pic>
      <p:pic>
        <p:nvPicPr>
          <p:cNvPr id="25" name="Image 23" descr="preencoded.png"/>
          <p:cNvPicPr>
            <a:picLocks noChangeAspect="1"/>
          </p:cNvPicPr>
          <p:nvPr/>
        </p:nvPicPr>
        <p:blipFill>
          <a:blip r:embed="rId25"/>
          <a:stretch>
            <a:fillRect/>
          </a:stretch>
        </p:blipFill>
        <p:spPr>
          <a:xfrm>
            <a:off x="9460922" y="2529324"/>
            <a:ext cx="980561" cy="519718"/>
          </a:xfrm>
          <a:prstGeom prst="rect">
            <a:avLst/>
          </a:prstGeom>
        </p:spPr>
      </p:pic>
      <p:pic>
        <p:nvPicPr>
          <p:cNvPr id="26" name="Image 24" descr="preencoded.png"/>
          <p:cNvPicPr>
            <a:picLocks noChangeAspect="1"/>
          </p:cNvPicPr>
          <p:nvPr/>
        </p:nvPicPr>
        <p:blipFill>
          <a:blip r:embed="rId26"/>
          <a:stretch>
            <a:fillRect/>
          </a:stretch>
        </p:blipFill>
        <p:spPr>
          <a:xfrm>
            <a:off x="10441483" y="2529324"/>
            <a:ext cx="992307" cy="519718"/>
          </a:xfrm>
          <a:prstGeom prst="rect">
            <a:avLst/>
          </a:prstGeom>
        </p:spPr>
      </p:pic>
      <p:pic>
        <p:nvPicPr>
          <p:cNvPr id="27" name="Image 25" descr="preencoded.png"/>
          <p:cNvPicPr>
            <a:picLocks noChangeAspect="1"/>
          </p:cNvPicPr>
          <p:nvPr/>
        </p:nvPicPr>
        <p:blipFill>
          <a:blip r:embed="rId27"/>
          <a:stretch>
            <a:fillRect/>
          </a:stretch>
        </p:blipFill>
        <p:spPr>
          <a:xfrm>
            <a:off x="10872599" y="2714938"/>
            <a:ext cx="129929" cy="129929"/>
          </a:xfrm>
          <a:prstGeom prst="rect">
            <a:avLst/>
          </a:prstGeom>
        </p:spPr>
      </p:pic>
      <p:pic>
        <p:nvPicPr>
          <p:cNvPr id="28" name="Image 26" descr="preencoded.png"/>
          <p:cNvPicPr>
            <a:picLocks noChangeAspect="1"/>
          </p:cNvPicPr>
          <p:nvPr/>
        </p:nvPicPr>
        <p:blipFill>
          <a:blip r:embed="rId28"/>
          <a:stretch>
            <a:fillRect/>
          </a:stretch>
        </p:blipFill>
        <p:spPr>
          <a:xfrm>
            <a:off x="445472" y="3049042"/>
            <a:ext cx="10988318" cy="705331"/>
          </a:xfrm>
          <a:prstGeom prst="rect">
            <a:avLst/>
          </a:prstGeom>
        </p:spPr>
      </p:pic>
      <p:pic>
        <p:nvPicPr>
          <p:cNvPr id="29" name="Image 27" descr="preencoded.png"/>
          <p:cNvPicPr>
            <a:picLocks noChangeAspect="1"/>
          </p:cNvPicPr>
          <p:nvPr/>
        </p:nvPicPr>
        <p:blipFill>
          <a:blip r:embed="rId29"/>
          <a:stretch>
            <a:fillRect/>
          </a:stretch>
        </p:blipFill>
        <p:spPr>
          <a:xfrm>
            <a:off x="445472" y="3049042"/>
            <a:ext cx="1393116" cy="705331"/>
          </a:xfrm>
          <a:prstGeom prst="rect">
            <a:avLst/>
          </a:prstGeom>
        </p:spPr>
      </p:pic>
      <p:pic>
        <p:nvPicPr>
          <p:cNvPr id="30" name="Image 28" descr="preencoded.png"/>
          <p:cNvPicPr>
            <a:picLocks noChangeAspect="1"/>
          </p:cNvPicPr>
          <p:nvPr/>
        </p:nvPicPr>
        <p:blipFill>
          <a:blip r:embed="rId30"/>
          <a:stretch>
            <a:fillRect/>
          </a:stretch>
        </p:blipFill>
        <p:spPr>
          <a:xfrm>
            <a:off x="1838589" y="3049042"/>
            <a:ext cx="1790735" cy="705331"/>
          </a:xfrm>
          <a:prstGeom prst="rect">
            <a:avLst/>
          </a:prstGeom>
        </p:spPr>
      </p:pic>
      <p:pic>
        <p:nvPicPr>
          <p:cNvPr id="31" name="Image 29" descr="preencoded.png"/>
          <p:cNvPicPr>
            <a:picLocks noChangeAspect="1"/>
          </p:cNvPicPr>
          <p:nvPr/>
        </p:nvPicPr>
        <p:blipFill>
          <a:blip r:embed="rId31"/>
          <a:stretch>
            <a:fillRect/>
          </a:stretch>
        </p:blipFill>
        <p:spPr>
          <a:xfrm>
            <a:off x="3629323" y="3049042"/>
            <a:ext cx="1150369" cy="705331"/>
          </a:xfrm>
          <a:prstGeom prst="rect">
            <a:avLst/>
          </a:prstGeom>
        </p:spPr>
      </p:pic>
      <p:pic>
        <p:nvPicPr>
          <p:cNvPr id="33" name="Image 31" descr="preencoded.png"/>
          <p:cNvPicPr>
            <a:picLocks noChangeAspect="1"/>
          </p:cNvPicPr>
          <p:nvPr/>
        </p:nvPicPr>
        <p:blipFill>
          <a:blip r:embed="rId32"/>
          <a:stretch>
            <a:fillRect/>
          </a:stretch>
        </p:blipFill>
        <p:spPr>
          <a:xfrm>
            <a:off x="4779692" y="3049042"/>
            <a:ext cx="1259707" cy="705331"/>
          </a:xfrm>
          <a:prstGeom prst="rect">
            <a:avLst/>
          </a:prstGeom>
        </p:spPr>
      </p:pic>
      <p:pic>
        <p:nvPicPr>
          <p:cNvPr id="34" name="Image 32" descr="preencoded.png"/>
          <p:cNvPicPr>
            <a:picLocks noChangeAspect="1"/>
          </p:cNvPicPr>
          <p:nvPr/>
        </p:nvPicPr>
        <p:blipFill>
          <a:blip r:embed="rId33"/>
          <a:stretch>
            <a:fillRect/>
          </a:stretch>
        </p:blipFill>
        <p:spPr>
          <a:xfrm>
            <a:off x="6039399" y="3049042"/>
            <a:ext cx="1004198" cy="705331"/>
          </a:xfrm>
          <a:prstGeom prst="rect">
            <a:avLst/>
          </a:prstGeom>
        </p:spPr>
      </p:pic>
      <p:pic>
        <p:nvPicPr>
          <p:cNvPr id="35" name="Image 33" descr="preencoded.png"/>
          <p:cNvPicPr>
            <a:picLocks noChangeAspect="1"/>
          </p:cNvPicPr>
          <p:nvPr/>
        </p:nvPicPr>
        <p:blipFill>
          <a:blip r:embed="rId34"/>
          <a:stretch>
            <a:fillRect/>
          </a:stretch>
        </p:blipFill>
        <p:spPr>
          <a:xfrm>
            <a:off x="7043597" y="3049042"/>
            <a:ext cx="457798" cy="705331"/>
          </a:xfrm>
          <a:prstGeom prst="rect">
            <a:avLst/>
          </a:prstGeom>
        </p:spPr>
      </p:pic>
      <p:pic>
        <p:nvPicPr>
          <p:cNvPr id="36" name="Image 34" descr="preencoded.png"/>
          <p:cNvPicPr>
            <a:picLocks noChangeAspect="1"/>
          </p:cNvPicPr>
          <p:nvPr/>
        </p:nvPicPr>
        <p:blipFill>
          <a:blip r:embed="rId35"/>
          <a:stretch>
            <a:fillRect/>
          </a:stretch>
        </p:blipFill>
        <p:spPr>
          <a:xfrm>
            <a:off x="7501395" y="3049042"/>
            <a:ext cx="906461" cy="705331"/>
          </a:xfrm>
          <a:prstGeom prst="rect">
            <a:avLst/>
          </a:prstGeom>
        </p:spPr>
      </p:pic>
      <p:pic>
        <p:nvPicPr>
          <p:cNvPr id="37" name="Image 35" descr="preencoded.png"/>
          <p:cNvPicPr>
            <a:picLocks noChangeAspect="1"/>
          </p:cNvPicPr>
          <p:nvPr/>
        </p:nvPicPr>
        <p:blipFill>
          <a:blip r:embed="rId36"/>
          <a:stretch>
            <a:fillRect/>
          </a:stretch>
        </p:blipFill>
        <p:spPr>
          <a:xfrm>
            <a:off x="8407855" y="3049042"/>
            <a:ext cx="1053067" cy="705331"/>
          </a:xfrm>
          <a:prstGeom prst="rect">
            <a:avLst/>
          </a:prstGeom>
        </p:spPr>
      </p:pic>
      <p:pic>
        <p:nvPicPr>
          <p:cNvPr id="38" name="Image 36" descr="preencoded.png"/>
          <p:cNvPicPr>
            <a:picLocks noChangeAspect="1"/>
          </p:cNvPicPr>
          <p:nvPr/>
        </p:nvPicPr>
        <p:blipFill>
          <a:blip r:embed="rId37"/>
          <a:stretch>
            <a:fillRect/>
          </a:stretch>
        </p:blipFill>
        <p:spPr>
          <a:xfrm>
            <a:off x="9460922" y="3049042"/>
            <a:ext cx="980561" cy="705331"/>
          </a:xfrm>
          <a:prstGeom prst="rect">
            <a:avLst/>
          </a:prstGeom>
        </p:spPr>
      </p:pic>
      <p:pic>
        <p:nvPicPr>
          <p:cNvPr id="39" name="Image 37" descr="preencoded.png"/>
          <p:cNvPicPr>
            <a:picLocks noChangeAspect="1"/>
          </p:cNvPicPr>
          <p:nvPr/>
        </p:nvPicPr>
        <p:blipFill>
          <a:blip r:embed="rId38"/>
          <a:stretch>
            <a:fillRect/>
          </a:stretch>
        </p:blipFill>
        <p:spPr>
          <a:xfrm>
            <a:off x="10441483" y="3049042"/>
            <a:ext cx="992307" cy="705331"/>
          </a:xfrm>
          <a:prstGeom prst="rect">
            <a:avLst/>
          </a:prstGeom>
        </p:spPr>
      </p:pic>
      <p:pic>
        <p:nvPicPr>
          <p:cNvPr id="40" name="Image 38" descr="preencoded.png"/>
          <p:cNvPicPr>
            <a:picLocks noChangeAspect="1"/>
          </p:cNvPicPr>
          <p:nvPr/>
        </p:nvPicPr>
        <p:blipFill>
          <a:blip r:embed="rId27"/>
          <a:stretch>
            <a:fillRect/>
          </a:stretch>
        </p:blipFill>
        <p:spPr>
          <a:xfrm>
            <a:off x="10872599" y="3327462"/>
            <a:ext cx="129929" cy="129929"/>
          </a:xfrm>
          <a:prstGeom prst="rect">
            <a:avLst/>
          </a:prstGeom>
        </p:spPr>
      </p:pic>
      <p:pic>
        <p:nvPicPr>
          <p:cNvPr id="41" name="Image 39" descr="preencoded.png"/>
          <p:cNvPicPr>
            <a:picLocks noChangeAspect="1"/>
          </p:cNvPicPr>
          <p:nvPr/>
        </p:nvPicPr>
        <p:blipFill>
          <a:blip r:embed="rId39"/>
          <a:stretch>
            <a:fillRect/>
          </a:stretch>
        </p:blipFill>
        <p:spPr>
          <a:xfrm>
            <a:off x="445472" y="3754373"/>
            <a:ext cx="1393116" cy="519718"/>
          </a:xfrm>
          <a:prstGeom prst="rect">
            <a:avLst/>
          </a:prstGeom>
        </p:spPr>
      </p:pic>
      <p:pic>
        <p:nvPicPr>
          <p:cNvPr id="42" name="Image 40" descr="preencoded.png"/>
          <p:cNvPicPr>
            <a:picLocks noChangeAspect="1"/>
          </p:cNvPicPr>
          <p:nvPr/>
        </p:nvPicPr>
        <p:blipFill>
          <a:blip r:embed="rId40"/>
          <a:stretch>
            <a:fillRect/>
          </a:stretch>
        </p:blipFill>
        <p:spPr>
          <a:xfrm>
            <a:off x="1838589" y="3754373"/>
            <a:ext cx="1790735" cy="519718"/>
          </a:xfrm>
          <a:prstGeom prst="rect">
            <a:avLst/>
          </a:prstGeom>
        </p:spPr>
      </p:pic>
      <p:pic>
        <p:nvPicPr>
          <p:cNvPr id="43" name="Image 41" descr="preencoded.png"/>
          <p:cNvPicPr>
            <a:picLocks noChangeAspect="1"/>
          </p:cNvPicPr>
          <p:nvPr/>
        </p:nvPicPr>
        <p:blipFill>
          <a:blip r:embed="rId41"/>
          <a:stretch>
            <a:fillRect/>
          </a:stretch>
        </p:blipFill>
        <p:spPr>
          <a:xfrm>
            <a:off x="3629323" y="3754373"/>
            <a:ext cx="1150369" cy="519718"/>
          </a:xfrm>
          <a:prstGeom prst="rect">
            <a:avLst/>
          </a:prstGeom>
        </p:spPr>
      </p:pic>
      <p:pic>
        <p:nvPicPr>
          <p:cNvPr id="45" name="Image 43" descr="preencoded.png"/>
          <p:cNvPicPr>
            <a:picLocks noChangeAspect="1"/>
          </p:cNvPicPr>
          <p:nvPr/>
        </p:nvPicPr>
        <p:blipFill>
          <a:blip r:embed="rId42"/>
          <a:stretch>
            <a:fillRect/>
          </a:stretch>
        </p:blipFill>
        <p:spPr>
          <a:xfrm>
            <a:off x="4779692" y="3754373"/>
            <a:ext cx="1259707" cy="519718"/>
          </a:xfrm>
          <a:prstGeom prst="rect">
            <a:avLst/>
          </a:prstGeom>
        </p:spPr>
      </p:pic>
      <p:pic>
        <p:nvPicPr>
          <p:cNvPr id="46" name="Image 44" descr="preencoded.png"/>
          <p:cNvPicPr>
            <a:picLocks noChangeAspect="1"/>
          </p:cNvPicPr>
          <p:nvPr/>
        </p:nvPicPr>
        <p:blipFill>
          <a:blip r:embed="rId43"/>
          <a:stretch>
            <a:fillRect/>
          </a:stretch>
        </p:blipFill>
        <p:spPr>
          <a:xfrm>
            <a:off x="6039399" y="3754373"/>
            <a:ext cx="1004198" cy="519718"/>
          </a:xfrm>
          <a:prstGeom prst="rect">
            <a:avLst/>
          </a:prstGeom>
        </p:spPr>
      </p:pic>
      <p:pic>
        <p:nvPicPr>
          <p:cNvPr id="47" name="Image 45" descr="preencoded.png"/>
          <p:cNvPicPr>
            <a:picLocks noChangeAspect="1"/>
          </p:cNvPicPr>
          <p:nvPr/>
        </p:nvPicPr>
        <p:blipFill>
          <a:blip r:embed="rId44"/>
          <a:stretch>
            <a:fillRect/>
          </a:stretch>
        </p:blipFill>
        <p:spPr>
          <a:xfrm>
            <a:off x="7043597" y="3754373"/>
            <a:ext cx="457798" cy="519718"/>
          </a:xfrm>
          <a:prstGeom prst="rect">
            <a:avLst/>
          </a:prstGeom>
        </p:spPr>
      </p:pic>
      <p:pic>
        <p:nvPicPr>
          <p:cNvPr id="48" name="Image 46" descr="preencoded.png"/>
          <p:cNvPicPr>
            <a:picLocks noChangeAspect="1"/>
          </p:cNvPicPr>
          <p:nvPr/>
        </p:nvPicPr>
        <p:blipFill>
          <a:blip r:embed="rId45"/>
          <a:stretch>
            <a:fillRect/>
          </a:stretch>
        </p:blipFill>
        <p:spPr>
          <a:xfrm>
            <a:off x="7501395" y="3754373"/>
            <a:ext cx="906461" cy="519718"/>
          </a:xfrm>
          <a:prstGeom prst="rect">
            <a:avLst/>
          </a:prstGeom>
        </p:spPr>
      </p:pic>
      <p:pic>
        <p:nvPicPr>
          <p:cNvPr id="49" name="Image 47" descr="preencoded.png"/>
          <p:cNvPicPr>
            <a:picLocks noChangeAspect="1"/>
          </p:cNvPicPr>
          <p:nvPr/>
        </p:nvPicPr>
        <p:blipFill>
          <a:blip r:embed="rId46"/>
          <a:stretch>
            <a:fillRect/>
          </a:stretch>
        </p:blipFill>
        <p:spPr>
          <a:xfrm>
            <a:off x="8407855" y="3754373"/>
            <a:ext cx="1053067" cy="519718"/>
          </a:xfrm>
          <a:prstGeom prst="rect">
            <a:avLst/>
          </a:prstGeom>
        </p:spPr>
      </p:pic>
      <p:pic>
        <p:nvPicPr>
          <p:cNvPr id="50" name="Image 48" descr="preencoded.png"/>
          <p:cNvPicPr>
            <a:picLocks noChangeAspect="1"/>
          </p:cNvPicPr>
          <p:nvPr/>
        </p:nvPicPr>
        <p:blipFill>
          <a:blip r:embed="rId47"/>
          <a:stretch>
            <a:fillRect/>
          </a:stretch>
        </p:blipFill>
        <p:spPr>
          <a:xfrm>
            <a:off x="9460922" y="3754373"/>
            <a:ext cx="980561" cy="519718"/>
          </a:xfrm>
          <a:prstGeom prst="rect">
            <a:avLst/>
          </a:prstGeom>
        </p:spPr>
      </p:pic>
      <p:pic>
        <p:nvPicPr>
          <p:cNvPr id="51" name="Image 49" descr="preencoded.png"/>
          <p:cNvPicPr>
            <a:picLocks noChangeAspect="1"/>
          </p:cNvPicPr>
          <p:nvPr/>
        </p:nvPicPr>
        <p:blipFill>
          <a:blip r:embed="rId26"/>
          <a:stretch>
            <a:fillRect/>
          </a:stretch>
        </p:blipFill>
        <p:spPr>
          <a:xfrm>
            <a:off x="10441483" y="3754373"/>
            <a:ext cx="992307" cy="519718"/>
          </a:xfrm>
          <a:prstGeom prst="rect">
            <a:avLst/>
          </a:prstGeom>
        </p:spPr>
      </p:pic>
      <p:pic>
        <p:nvPicPr>
          <p:cNvPr id="52" name="Image 50" descr="preencoded.png"/>
          <p:cNvPicPr>
            <a:picLocks noChangeAspect="1"/>
          </p:cNvPicPr>
          <p:nvPr/>
        </p:nvPicPr>
        <p:blipFill>
          <a:blip r:embed="rId48"/>
          <a:stretch>
            <a:fillRect/>
          </a:stretch>
        </p:blipFill>
        <p:spPr>
          <a:xfrm>
            <a:off x="10895802" y="3939987"/>
            <a:ext cx="83526" cy="129929"/>
          </a:xfrm>
          <a:prstGeom prst="rect">
            <a:avLst/>
          </a:prstGeom>
        </p:spPr>
      </p:pic>
      <p:pic>
        <p:nvPicPr>
          <p:cNvPr id="53" name="Image 51" descr="preencoded.png"/>
          <p:cNvPicPr>
            <a:picLocks noChangeAspect="1"/>
          </p:cNvPicPr>
          <p:nvPr/>
        </p:nvPicPr>
        <p:blipFill>
          <a:blip r:embed="rId49"/>
          <a:stretch>
            <a:fillRect/>
          </a:stretch>
        </p:blipFill>
        <p:spPr>
          <a:xfrm>
            <a:off x="445472" y="4274091"/>
            <a:ext cx="10988318" cy="519718"/>
          </a:xfrm>
          <a:prstGeom prst="rect">
            <a:avLst/>
          </a:prstGeom>
        </p:spPr>
      </p:pic>
      <p:pic>
        <p:nvPicPr>
          <p:cNvPr id="54" name="Image 52" descr="preencoded.png"/>
          <p:cNvPicPr>
            <a:picLocks noChangeAspect="1"/>
          </p:cNvPicPr>
          <p:nvPr/>
        </p:nvPicPr>
        <p:blipFill>
          <a:blip r:embed="rId50"/>
          <a:stretch>
            <a:fillRect/>
          </a:stretch>
        </p:blipFill>
        <p:spPr>
          <a:xfrm>
            <a:off x="445472" y="4274091"/>
            <a:ext cx="1393116" cy="519718"/>
          </a:xfrm>
          <a:prstGeom prst="rect">
            <a:avLst/>
          </a:prstGeom>
        </p:spPr>
      </p:pic>
      <p:pic>
        <p:nvPicPr>
          <p:cNvPr id="55" name="Image 53" descr="preencoded.png"/>
          <p:cNvPicPr>
            <a:picLocks noChangeAspect="1"/>
          </p:cNvPicPr>
          <p:nvPr/>
        </p:nvPicPr>
        <p:blipFill>
          <a:blip r:embed="rId51"/>
          <a:stretch>
            <a:fillRect/>
          </a:stretch>
        </p:blipFill>
        <p:spPr>
          <a:xfrm>
            <a:off x="1838589" y="4274091"/>
            <a:ext cx="1790735" cy="519718"/>
          </a:xfrm>
          <a:prstGeom prst="rect">
            <a:avLst/>
          </a:prstGeom>
        </p:spPr>
      </p:pic>
      <p:pic>
        <p:nvPicPr>
          <p:cNvPr id="56" name="Image 54" descr="preencoded.png"/>
          <p:cNvPicPr>
            <a:picLocks noChangeAspect="1"/>
          </p:cNvPicPr>
          <p:nvPr/>
        </p:nvPicPr>
        <p:blipFill>
          <a:blip r:embed="rId41"/>
          <a:stretch>
            <a:fillRect/>
          </a:stretch>
        </p:blipFill>
        <p:spPr>
          <a:xfrm>
            <a:off x="3629323" y="4274091"/>
            <a:ext cx="1150369" cy="519718"/>
          </a:xfrm>
          <a:prstGeom prst="rect">
            <a:avLst/>
          </a:prstGeom>
        </p:spPr>
      </p:pic>
      <p:pic>
        <p:nvPicPr>
          <p:cNvPr id="58" name="Image 56" descr="preencoded.png"/>
          <p:cNvPicPr>
            <a:picLocks noChangeAspect="1"/>
          </p:cNvPicPr>
          <p:nvPr/>
        </p:nvPicPr>
        <p:blipFill>
          <a:blip r:embed="rId42"/>
          <a:stretch>
            <a:fillRect/>
          </a:stretch>
        </p:blipFill>
        <p:spPr>
          <a:xfrm>
            <a:off x="4779692" y="4274091"/>
            <a:ext cx="1259707" cy="519718"/>
          </a:xfrm>
          <a:prstGeom prst="rect">
            <a:avLst/>
          </a:prstGeom>
        </p:spPr>
      </p:pic>
      <p:pic>
        <p:nvPicPr>
          <p:cNvPr id="59" name="Image 57" descr="preencoded.png"/>
          <p:cNvPicPr>
            <a:picLocks noChangeAspect="1"/>
          </p:cNvPicPr>
          <p:nvPr/>
        </p:nvPicPr>
        <p:blipFill>
          <a:blip r:embed="rId43"/>
          <a:stretch>
            <a:fillRect/>
          </a:stretch>
        </p:blipFill>
        <p:spPr>
          <a:xfrm>
            <a:off x="6039399" y="4274091"/>
            <a:ext cx="1004198" cy="519718"/>
          </a:xfrm>
          <a:prstGeom prst="rect">
            <a:avLst/>
          </a:prstGeom>
        </p:spPr>
      </p:pic>
      <p:pic>
        <p:nvPicPr>
          <p:cNvPr id="60" name="Image 58" descr="preencoded.png"/>
          <p:cNvPicPr>
            <a:picLocks noChangeAspect="1"/>
          </p:cNvPicPr>
          <p:nvPr/>
        </p:nvPicPr>
        <p:blipFill>
          <a:blip r:embed="rId44"/>
          <a:stretch>
            <a:fillRect/>
          </a:stretch>
        </p:blipFill>
        <p:spPr>
          <a:xfrm>
            <a:off x="7043597" y="4274091"/>
            <a:ext cx="457798" cy="519718"/>
          </a:xfrm>
          <a:prstGeom prst="rect">
            <a:avLst/>
          </a:prstGeom>
        </p:spPr>
      </p:pic>
      <p:pic>
        <p:nvPicPr>
          <p:cNvPr id="61" name="Image 59" descr="preencoded.png"/>
          <p:cNvPicPr>
            <a:picLocks noChangeAspect="1"/>
          </p:cNvPicPr>
          <p:nvPr/>
        </p:nvPicPr>
        <p:blipFill>
          <a:blip r:embed="rId45"/>
          <a:stretch>
            <a:fillRect/>
          </a:stretch>
        </p:blipFill>
        <p:spPr>
          <a:xfrm>
            <a:off x="7501395" y="4274091"/>
            <a:ext cx="906461" cy="519718"/>
          </a:xfrm>
          <a:prstGeom prst="rect">
            <a:avLst/>
          </a:prstGeom>
        </p:spPr>
      </p:pic>
      <p:pic>
        <p:nvPicPr>
          <p:cNvPr id="62" name="Image 60" descr="preencoded.png"/>
          <p:cNvPicPr>
            <a:picLocks noChangeAspect="1"/>
          </p:cNvPicPr>
          <p:nvPr/>
        </p:nvPicPr>
        <p:blipFill>
          <a:blip r:embed="rId46"/>
          <a:stretch>
            <a:fillRect/>
          </a:stretch>
        </p:blipFill>
        <p:spPr>
          <a:xfrm>
            <a:off x="8407855" y="4274091"/>
            <a:ext cx="1053067" cy="519718"/>
          </a:xfrm>
          <a:prstGeom prst="rect">
            <a:avLst/>
          </a:prstGeom>
        </p:spPr>
      </p:pic>
      <p:pic>
        <p:nvPicPr>
          <p:cNvPr id="63" name="Image 61" descr="preencoded.png"/>
          <p:cNvPicPr>
            <a:picLocks noChangeAspect="1"/>
          </p:cNvPicPr>
          <p:nvPr/>
        </p:nvPicPr>
        <p:blipFill>
          <a:blip r:embed="rId47"/>
          <a:stretch>
            <a:fillRect/>
          </a:stretch>
        </p:blipFill>
        <p:spPr>
          <a:xfrm>
            <a:off x="9460922" y="4274091"/>
            <a:ext cx="980561" cy="519718"/>
          </a:xfrm>
          <a:prstGeom prst="rect">
            <a:avLst/>
          </a:prstGeom>
        </p:spPr>
      </p:pic>
      <p:pic>
        <p:nvPicPr>
          <p:cNvPr id="64" name="Image 62" descr="preencoded.png"/>
          <p:cNvPicPr>
            <a:picLocks noChangeAspect="1"/>
          </p:cNvPicPr>
          <p:nvPr/>
        </p:nvPicPr>
        <p:blipFill>
          <a:blip r:embed="rId26"/>
          <a:stretch>
            <a:fillRect/>
          </a:stretch>
        </p:blipFill>
        <p:spPr>
          <a:xfrm>
            <a:off x="10441483" y="4274091"/>
            <a:ext cx="992307" cy="519718"/>
          </a:xfrm>
          <a:prstGeom prst="rect">
            <a:avLst/>
          </a:prstGeom>
        </p:spPr>
      </p:pic>
      <p:pic>
        <p:nvPicPr>
          <p:cNvPr id="65" name="Image 63" descr="preencoded.png"/>
          <p:cNvPicPr>
            <a:picLocks noChangeAspect="1"/>
          </p:cNvPicPr>
          <p:nvPr/>
        </p:nvPicPr>
        <p:blipFill>
          <a:blip r:embed="rId27"/>
          <a:stretch>
            <a:fillRect/>
          </a:stretch>
        </p:blipFill>
        <p:spPr>
          <a:xfrm>
            <a:off x="10872599" y="4459705"/>
            <a:ext cx="129929" cy="129929"/>
          </a:xfrm>
          <a:prstGeom prst="rect">
            <a:avLst/>
          </a:prstGeom>
        </p:spPr>
      </p:pic>
      <p:pic>
        <p:nvPicPr>
          <p:cNvPr id="66" name="Image 64" descr="preencoded.png"/>
          <p:cNvPicPr>
            <a:picLocks noChangeAspect="1"/>
          </p:cNvPicPr>
          <p:nvPr/>
        </p:nvPicPr>
        <p:blipFill>
          <a:blip r:embed="rId52"/>
          <a:stretch>
            <a:fillRect/>
          </a:stretch>
        </p:blipFill>
        <p:spPr>
          <a:xfrm>
            <a:off x="445472" y="4793809"/>
            <a:ext cx="1393116" cy="705331"/>
          </a:xfrm>
          <a:prstGeom prst="rect">
            <a:avLst/>
          </a:prstGeom>
        </p:spPr>
      </p:pic>
      <p:pic>
        <p:nvPicPr>
          <p:cNvPr id="67" name="Image 65" descr="preencoded.png"/>
          <p:cNvPicPr>
            <a:picLocks noChangeAspect="1"/>
          </p:cNvPicPr>
          <p:nvPr/>
        </p:nvPicPr>
        <p:blipFill>
          <a:blip r:embed="rId53"/>
          <a:stretch>
            <a:fillRect/>
          </a:stretch>
        </p:blipFill>
        <p:spPr>
          <a:xfrm>
            <a:off x="1838589" y="4793809"/>
            <a:ext cx="1790735" cy="705331"/>
          </a:xfrm>
          <a:prstGeom prst="rect">
            <a:avLst/>
          </a:prstGeom>
        </p:spPr>
      </p:pic>
      <p:pic>
        <p:nvPicPr>
          <p:cNvPr id="68" name="Image 66" descr="preencoded.png"/>
          <p:cNvPicPr>
            <a:picLocks noChangeAspect="1"/>
          </p:cNvPicPr>
          <p:nvPr/>
        </p:nvPicPr>
        <p:blipFill>
          <a:blip r:embed="rId54"/>
          <a:stretch>
            <a:fillRect/>
          </a:stretch>
        </p:blipFill>
        <p:spPr>
          <a:xfrm>
            <a:off x="3629323" y="4793809"/>
            <a:ext cx="1150369" cy="705331"/>
          </a:xfrm>
          <a:prstGeom prst="rect">
            <a:avLst/>
          </a:prstGeom>
        </p:spPr>
      </p:pic>
      <p:pic>
        <p:nvPicPr>
          <p:cNvPr id="70" name="Image 68" descr="preencoded.png"/>
          <p:cNvPicPr>
            <a:picLocks noChangeAspect="1"/>
          </p:cNvPicPr>
          <p:nvPr/>
        </p:nvPicPr>
        <p:blipFill>
          <a:blip r:embed="rId55"/>
          <a:stretch>
            <a:fillRect/>
          </a:stretch>
        </p:blipFill>
        <p:spPr>
          <a:xfrm>
            <a:off x="4779692" y="4793809"/>
            <a:ext cx="1259707" cy="705331"/>
          </a:xfrm>
          <a:prstGeom prst="rect">
            <a:avLst/>
          </a:prstGeom>
        </p:spPr>
      </p:pic>
      <p:pic>
        <p:nvPicPr>
          <p:cNvPr id="71" name="Image 69" descr="preencoded.png"/>
          <p:cNvPicPr>
            <a:picLocks noChangeAspect="1"/>
          </p:cNvPicPr>
          <p:nvPr/>
        </p:nvPicPr>
        <p:blipFill>
          <a:blip r:embed="rId33"/>
          <a:stretch>
            <a:fillRect/>
          </a:stretch>
        </p:blipFill>
        <p:spPr>
          <a:xfrm>
            <a:off x="6039399" y="4793809"/>
            <a:ext cx="1004198" cy="705331"/>
          </a:xfrm>
          <a:prstGeom prst="rect">
            <a:avLst/>
          </a:prstGeom>
        </p:spPr>
      </p:pic>
      <p:pic>
        <p:nvPicPr>
          <p:cNvPr id="72" name="Image 70" descr="preencoded.png"/>
          <p:cNvPicPr>
            <a:picLocks noChangeAspect="1"/>
          </p:cNvPicPr>
          <p:nvPr/>
        </p:nvPicPr>
        <p:blipFill>
          <a:blip r:embed="rId56"/>
          <a:stretch>
            <a:fillRect/>
          </a:stretch>
        </p:blipFill>
        <p:spPr>
          <a:xfrm>
            <a:off x="7043597" y="4793809"/>
            <a:ext cx="457798" cy="705331"/>
          </a:xfrm>
          <a:prstGeom prst="rect">
            <a:avLst/>
          </a:prstGeom>
        </p:spPr>
      </p:pic>
      <p:pic>
        <p:nvPicPr>
          <p:cNvPr id="73" name="Image 71" descr="preencoded.png"/>
          <p:cNvPicPr>
            <a:picLocks noChangeAspect="1"/>
          </p:cNvPicPr>
          <p:nvPr/>
        </p:nvPicPr>
        <p:blipFill>
          <a:blip r:embed="rId57"/>
          <a:stretch>
            <a:fillRect/>
          </a:stretch>
        </p:blipFill>
        <p:spPr>
          <a:xfrm>
            <a:off x="7501395" y="4793809"/>
            <a:ext cx="906461" cy="705331"/>
          </a:xfrm>
          <a:prstGeom prst="rect">
            <a:avLst/>
          </a:prstGeom>
        </p:spPr>
      </p:pic>
      <p:pic>
        <p:nvPicPr>
          <p:cNvPr id="74" name="Image 72" descr="preencoded.png"/>
          <p:cNvPicPr>
            <a:picLocks noChangeAspect="1"/>
          </p:cNvPicPr>
          <p:nvPr/>
        </p:nvPicPr>
        <p:blipFill>
          <a:blip r:embed="rId58"/>
          <a:stretch>
            <a:fillRect/>
          </a:stretch>
        </p:blipFill>
        <p:spPr>
          <a:xfrm>
            <a:off x="8407855" y="4793809"/>
            <a:ext cx="1053067" cy="705331"/>
          </a:xfrm>
          <a:prstGeom prst="rect">
            <a:avLst/>
          </a:prstGeom>
        </p:spPr>
      </p:pic>
      <p:pic>
        <p:nvPicPr>
          <p:cNvPr id="75" name="Image 73" descr="preencoded.png"/>
          <p:cNvPicPr>
            <a:picLocks noChangeAspect="1"/>
          </p:cNvPicPr>
          <p:nvPr/>
        </p:nvPicPr>
        <p:blipFill>
          <a:blip r:embed="rId37"/>
          <a:stretch>
            <a:fillRect/>
          </a:stretch>
        </p:blipFill>
        <p:spPr>
          <a:xfrm>
            <a:off x="9460922" y="4793809"/>
            <a:ext cx="980561" cy="705331"/>
          </a:xfrm>
          <a:prstGeom prst="rect">
            <a:avLst/>
          </a:prstGeom>
        </p:spPr>
      </p:pic>
      <p:pic>
        <p:nvPicPr>
          <p:cNvPr id="76" name="Image 74" descr="preencoded.png"/>
          <p:cNvPicPr>
            <a:picLocks noChangeAspect="1"/>
          </p:cNvPicPr>
          <p:nvPr/>
        </p:nvPicPr>
        <p:blipFill>
          <a:blip r:embed="rId38"/>
          <a:stretch>
            <a:fillRect/>
          </a:stretch>
        </p:blipFill>
        <p:spPr>
          <a:xfrm>
            <a:off x="10441483" y="4793809"/>
            <a:ext cx="992307" cy="705331"/>
          </a:xfrm>
          <a:prstGeom prst="rect">
            <a:avLst/>
          </a:prstGeom>
        </p:spPr>
      </p:pic>
      <p:pic>
        <p:nvPicPr>
          <p:cNvPr id="77" name="Image 75" descr="preencoded.png"/>
          <p:cNvPicPr>
            <a:picLocks noChangeAspect="1"/>
          </p:cNvPicPr>
          <p:nvPr/>
        </p:nvPicPr>
        <p:blipFill>
          <a:blip r:embed="rId27"/>
          <a:stretch>
            <a:fillRect/>
          </a:stretch>
        </p:blipFill>
        <p:spPr>
          <a:xfrm>
            <a:off x="10872599" y="5072229"/>
            <a:ext cx="129929" cy="129929"/>
          </a:xfrm>
          <a:prstGeom prst="rect">
            <a:avLst/>
          </a:prstGeom>
        </p:spPr>
      </p:pic>
      <p:sp>
        <p:nvSpPr>
          <p:cNvPr id="121"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Storage Class Comparison</a:t>
            </a:r>
            <a:endParaRPr lang="en-US" sz="2631" dirty="0"/>
          </a:p>
        </p:txBody>
      </p:sp>
      <p:sp>
        <p:nvSpPr>
          <p:cNvPr id="122" name="Text 1"/>
          <p:cNvSpPr/>
          <p:nvPr/>
        </p:nvSpPr>
        <p:spPr>
          <a:xfrm>
            <a:off x="445472" y="1155784"/>
            <a:ext cx="10988318"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S3 offers diverse storage classes designed for different data access patterns, performance requirements, and cost considerations. Understanding their key differences helps optimize storage costs based on your specific needs.</a:t>
            </a:r>
            <a:endParaRPr lang="en-US" sz="1315" dirty="0"/>
          </a:p>
        </p:txBody>
      </p:sp>
      <p:sp>
        <p:nvSpPr>
          <p:cNvPr id="123" name="Text 2"/>
          <p:cNvSpPr/>
          <p:nvPr/>
        </p:nvSpPr>
        <p:spPr>
          <a:xfrm>
            <a:off x="306161" y="1823993"/>
            <a:ext cx="1671739"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Storage Class</a:t>
            </a:r>
            <a:endParaRPr lang="en-US" sz="1023" dirty="0"/>
          </a:p>
        </p:txBody>
      </p:sp>
      <p:sp>
        <p:nvSpPr>
          <p:cNvPr id="124" name="Text 3"/>
          <p:cNvSpPr/>
          <p:nvPr/>
        </p:nvSpPr>
        <p:spPr>
          <a:xfrm>
            <a:off x="1659515" y="1823993"/>
            <a:ext cx="2148882"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Designed For</a:t>
            </a:r>
            <a:endParaRPr lang="en-US" sz="1023" dirty="0"/>
          </a:p>
        </p:txBody>
      </p:sp>
      <p:sp>
        <p:nvSpPr>
          <p:cNvPr id="125" name="Text 4"/>
          <p:cNvSpPr/>
          <p:nvPr/>
        </p:nvSpPr>
        <p:spPr>
          <a:xfrm>
            <a:off x="3629323" y="1823993"/>
            <a:ext cx="1150369"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First Byte Latency</a:t>
            </a:r>
            <a:endParaRPr lang="en-US" sz="1023" dirty="0"/>
          </a:p>
        </p:txBody>
      </p:sp>
      <p:sp>
        <p:nvSpPr>
          <p:cNvPr id="126" name="Text 5"/>
          <p:cNvSpPr/>
          <p:nvPr/>
        </p:nvSpPr>
        <p:spPr>
          <a:xfrm>
            <a:off x="4653721" y="1823993"/>
            <a:ext cx="1511648"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Durability</a:t>
            </a:r>
            <a:endParaRPr lang="en-US" sz="1023" dirty="0"/>
          </a:p>
        </p:txBody>
      </p:sp>
      <p:sp>
        <p:nvSpPr>
          <p:cNvPr id="127" name="Text 6"/>
          <p:cNvSpPr/>
          <p:nvPr/>
        </p:nvSpPr>
        <p:spPr>
          <a:xfrm>
            <a:off x="5938978" y="1823993"/>
            <a:ext cx="1205038"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Availability</a:t>
            </a:r>
            <a:endParaRPr lang="en-US" sz="1023" dirty="0"/>
          </a:p>
        </p:txBody>
      </p:sp>
      <p:sp>
        <p:nvSpPr>
          <p:cNvPr id="128" name="Text 7"/>
          <p:cNvSpPr/>
          <p:nvPr/>
        </p:nvSpPr>
        <p:spPr>
          <a:xfrm>
            <a:off x="6997816" y="1823993"/>
            <a:ext cx="549357"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AZs</a:t>
            </a:r>
            <a:endParaRPr lang="en-US" sz="1023" dirty="0"/>
          </a:p>
        </p:txBody>
      </p:sp>
      <p:sp>
        <p:nvSpPr>
          <p:cNvPr id="129" name="Text 8"/>
          <p:cNvSpPr/>
          <p:nvPr/>
        </p:nvSpPr>
        <p:spPr>
          <a:xfrm>
            <a:off x="7501395" y="1823993"/>
            <a:ext cx="906461"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Min Storage
Duration</a:t>
            </a:r>
            <a:endParaRPr lang="en-US" sz="1023" dirty="0"/>
          </a:p>
        </p:txBody>
      </p:sp>
      <p:sp>
        <p:nvSpPr>
          <p:cNvPr id="130" name="Text 9"/>
          <p:cNvSpPr/>
          <p:nvPr/>
        </p:nvSpPr>
        <p:spPr>
          <a:xfrm>
            <a:off x="8407855" y="1823993"/>
            <a:ext cx="1053067"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Min Billable
Object Size</a:t>
            </a:r>
            <a:endParaRPr lang="en-US" sz="1023" dirty="0"/>
          </a:p>
        </p:txBody>
      </p:sp>
      <p:sp>
        <p:nvSpPr>
          <p:cNvPr id="131" name="Text 10"/>
          <p:cNvSpPr/>
          <p:nvPr/>
        </p:nvSpPr>
        <p:spPr>
          <a:xfrm>
            <a:off x="9460922" y="1823993"/>
            <a:ext cx="980561"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Retrieval
Charge</a:t>
            </a:r>
            <a:endParaRPr lang="en-US" sz="1023" dirty="0"/>
          </a:p>
        </p:txBody>
      </p:sp>
      <p:sp>
        <p:nvSpPr>
          <p:cNvPr id="132" name="Text 11"/>
          <p:cNvSpPr/>
          <p:nvPr/>
        </p:nvSpPr>
        <p:spPr>
          <a:xfrm>
            <a:off x="10441483" y="1823993"/>
            <a:ext cx="992307"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Lifecycle
Transitions</a:t>
            </a:r>
            <a:endParaRPr lang="en-US" sz="1023" dirty="0"/>
          </a:p>
        </p:txBody>
      </p:sp>
      <p:sp>
        <p:nvSpPr>
          <p:cNvPr id="133" name="Text 12"/>
          <p:cNvSpPr/>
          <p:nvPr/>
        </p:nvSpPr>
        <p:spPr>
          <a:xfrm>
            <a:off x="306161" y="2529324"/>
            <a:ext cx="1671739" cy="519718"/>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Standard</a:t>
            </a:r>
            <a:endParaRPr lang="en-US" sz="1023" dirty="0"/>
          </a:p>
        </p:txBody>
      </p:sp>
      <p:sp>
        <p:nvSpPr>
          <p:cNvPr id="134" name="Text 13"/>
          <p:cNvSpPr/>
          <p:nvPr/>
        </p:nvSpPr>
        <p:spPr>
          <a:xfrm>
            <a:off x="1838589" y="2529324"/>
            <a:ext cx="1790735"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Frequently accessed data</a:t>
            </a:r>
            <a:endParaRPr lang="en-US" sz="1023" dirty="0"/>
          </a:p>
        </p:txBody>
      </p:sp>
      <p:sp>
        <p:nvSpPr>
          <p:cNvPr id="135" name="Text 14"/>
          <p:cNvSpPr/>
          <p:nvPr/>
        </p:nvSpPr>
        <p:spPr>
          <a:xfrm>
            <a:off x="3514286" y="2529324"/>
            <a:ext cx="1380442"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Milliseconds</a:t>
            </a:r>
            <a:endParaRPr lang="en-US" sz="1023" dirty="0"/>
          </a:p>
        </p:txBody>
      </p:sp>
      <p:sp>
        <p:nvSpPr>
          <p:cNvPr id="136" name="Text 15"/>
          <p:cNvSpPr/>
          <p:nvPr/>
        </p:nvSpPr>
        <p:spPr>
          <a:xfrm>
            <a:off x="4653721" y="2529324"/>
            <a:ext cx="151164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37" name="Text 16"/>
          <p:cNvSpPr/>
          <p:nvPr/>
        </p:nvSpPr>
        <p:spPr>
          <a:xfrm>
            <a:off x="5938978" y="2529324"/>
            <a:ext cx="120503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a:t>
            </a:r>
            <a:endParaRPr lang="en-US" sz="1023" dirty="0"/>
          </a:p>
        </p:txBody>
      </p:sp>
      <p:sp>
        <p:nvSpPr>
          <p:cNvPr id="139" name="Text 18"/>
          <p:cNvSpPr/>
          <p:nvPr/>
        </p:nvSpPr>
        <p:spPr>
          <a:xfrm>
            <a:off x="7501395" y="2529324"/>
            <a:ext cx="906461"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None</a:t>
            </a:r>
            <a:endParaRPr lang="en-US" sz="1023" dirty="0"/>
          </a:p>
        </p:txBody>
      </p:sp>
      <p:sp>
        <p:nvSpPr>
          <p:cNvPr id="140" name="Text 19"/>
          <p:cNvSpPr/>
          <p:nvPr/>
        </p:nvSpPr>
        <p:spPr>
          <a:xfrm>
            <a:off x="8407855" y="2529324"/>
            <a:ext cx="1053067"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None</a:t>
            </a:r>
            <a:endParaRPr lang="en-US" sz="1023" dirty="0"/>
          </a:p>
        </p:txBody>
      </p:sp>
      <p:sp>
        <p:nvSpPr>
          <p:cNvPr id="141" name="Text 20"/>
          <p:cNvSpPr/>
          <p:nvPr/>
        </p:nvSpPr>
        <p:spPr>
          <a:xfrm>
            <a:off x="9460922" y="2529324"/>
            <a:ext cx="980561"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N/A</a:t>
            </a:r>
            <a:endParaRPr lang="en-US" sz="1023" dirty="0"/>
          </a:p>
        </p:txBody>
      </p:sp>
      <p:sp>
        <p:nvSpPr>
          <p:cNvPr id="142" name="Text 21"/>
          <p:cNvSpPr/>
          <p:nvPr/>
        </p:nvSpPr>
        <p:spPr>
          <a:xfrm>
            <a:off x="445472" y="3049042"/>
            <a:ext cx="1393116"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Intelligent-Tiering</a:t>
            </a:r>
            <a:endParaRPr lang="en-US" sz="1023" dirty="0"/>
          </a:p>
        </p:txBody>
      </p:sp>
      <p:sp>
        <p:nvSpPr>
          <p:cNvPr id="143" name="Text 22"/>
          <p:cNvSpPr/>
          <p:nvPr/>
        </p:nvSpPr>
        <p:spPr>
          <a:xfrm>
            <a:off x="1838589" y="3049042"/>
            <a:ext cx="1790735"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Data with unknown or changing access patterns</a:t>
            </a:r>
            <a:endParaRPr lang="en-US" sz="1023" dirty="0"/>
          </a:p>
        </p:txBody>
      </p:sp>
      <p:sp>
        <p:nvSpPr>
          <p:cNvPr id="144" name="Text 23"/>
          <p:cNvSpPr/>
          <p:nvPr/>
        </p:nvSpPr>
        <p:spPr>
          <a:xfrm>
            <a:off x="3514286" y="3049042"/>
            <a:ext cx="1380442"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Milliseconds</a:t>
            </a:r>
            <a:endParaRPr lang="en-US" sz="1023" dirty="0"/>
          </a:p>
        </p:txBody>
      </p:sp>
      <p:sp>
        <p:nvSpPr>
          <p:cNvPr id="145" name="Text 24"/>
          <p:cNvSpPr/>
          <p:nvPr/>
        </p:nvSpPr>
        <p:spPr>
          <a:xfrm>
            <a:off x="4653721" y="3049042"/>
            <a:ext cx="151164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46" name="Text 25"/>
          <p:cNvSpPr/>
          <p:nvPr/>
        </p:nvSpPr>
        <p:spPr>
          <a:xfrm>
            <a:off x="5938978" y="3049042"/>
            <a:ext cx="120503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a:t>
            </a:r>
            <a:endParaRPr lang="en-US" sz="1023" dirty="0"/>
          </a:p>
        </p:txBody>
      </p:sp>
      <p:sp>
        <p:nvSpPr>
          <p:cNvPr id="148" name="Text 27"/>
          <p:cNvSpPr/>
          <p:nvPr/>
        </p:nvSpPr>
        <p:spPr>
          <a:xfrm>
            <a:off x="7501395" y="3049042"/>
            <a:ext cx="906461"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None</a:t>
            </a:r>
            <a:endParaRPr lang="en-US" sz="1023" dirty="0"/>
          </a:p>
        </p:txBody>
      </p:sp>
      <p:sp>
        <p:nvSpPr>
          <p:cNvPr id="149" name="Text 28"/>
          <p:cNvSpPr/>
          <p:nvPr/>
        </p:nvSpPr>
        <p:spPr>
          <a:xfrm>
            <a:off x="8407855" y="3049042"/>
            <a:ext cx="1053067"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None (128KB)</a:t>
            </a:r>
            <a:endParaRPr lang="en-US" sz="1023" dirty="0"/>
          </a:p>
        </p:txBody>
      </p:sp>
      <p:sp>
        <p:nvSpPr>
          <p:cNvPr id="150" name="Text 29"/>
          <p:cNvSpPr/>
          <p:nvPr/>
        </p:nvSpPr>
        <p:spPr>
          <a:xfrm>
            <a:off x="9460922" y="3049042"/>
            <a:ext cx="980561"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N/A</a:t>
            </a:r>
            <a:endParaRPr lang="en-US" sz="1023" dirty="0"/>
          </a:p>
        </p:txBody>
      </p:sp>
      <p:sp>
        <p:nvSpPr>
          <p:cNvPr id="151" name="Text 30"/>
          <p:cNvSpPr/>
          <p:nvPr/>
        </p:nvSpPr>
        <p:spPr>
          <a:xfrm>
            <a:off x="445472" y="3754373"/>
            <a:ext cx="1393116" cy="519718"/>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Express One Zone</a:t>
            </a:r>
            <a:endParaRPr lang="en-US" sz="1023" dirty="0"/>
          </a:p>
        </p:txBody>
      </p:sp>
      <p:sp>
        <p:nvSpPr>
          <p:cNvPr id="152" name="Text 31"/>
          <p:cNvSpPr/>
          <p:nvPr/>
        </p:nvSpPr>
        <p:spPr>
          <a:xfrm>
            <a:off x="1838589" y="3754373"/>
            <a:ext cx="1790735"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High-performance, latency-sensitive data</a:t>
            </a:r>
            <a:endParaRPr lang="en-US" sz="1023" dirty="0"/>
          </a:p>
        </p:txBody>
      </p:sp>
      <p:sp>
        <p:nvSpPr>
          <p:cNvPr id="153" name="Text 32"/>
          <p:cNvSpPr/>
          <p:nvPr/>
        </p:nvSpPr>
        <p:spPr>
          <a:xfrm>
            <a:off x="3629323" y="3754373"/>
            <a:ext cx="1150369"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Single-digit ms</a:t>
            </a:r>
            <a:endParaRPr lang="en-US" sz="1023" dirty="0"/>
          </a:p>
        </p:txBody>
      </p:sp>
      <p:sp>
        <p:nvSpPr>
          <p:cNvPr id="154" name="Text 33"/>
          <p:cNvSpPr/>
          <p:nvPr/>
        </p:nvSpPr>
        <p:spPr>
          <a:xfrm>
            <a:off x="4653721" y="3754373"/>
            <a:ext cx="151164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55" name="Text 34"/>
          <p:cNvSpPr/>
          <p:nvPr/>
        </p:nvSpPr>
        <p:spPr>
          <a:xfrm>
            <a:off x="5938978" y="3754373"/>
            <a:ext cx="120503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99.95%</a:t>
            </a:r>
            <a:endParaRPr lang="en-US" sz="1023" dirty="0"/>
          </a:p>
        </p:txBody>
      </p:sp>
      <p:sp>
        <p:nvSpPr>
          <p:cNvPr id="156" name="Text 35"/>
          <p:cNvSpPr/>
          <p:nvPr/>
        </p:nvSpPr>
        <p:spPr>
          <a:xfrm>
            <a:off x="7043597" y="3754373"/>
            <a:ext cx="45779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a:t>
            </a:r>
            <a:endParaRPr lang="en-US" sz="1023" dirty="0"/>
          </a:p>
        </p:txBody>
      </p:sp>
      <p:sp>
        <p:nvSpPr>
          <p:cNvPr id="157" name="Text 36"/>
          <p:cNvSpPr/>
          <p:nvPr/>
        </p:nvSpPr>
        <p:spPr>
          <a:xfrm>
            <a:off x="7410748" y="3754373"/>
            <a:ext cx="1087753"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 hour</a:t>
            </a:r>
            <a:endParaRPr lang="en-US" sz="1023" dirty="0"/>
          </a:p>
        </p:txBody>
      </p:sp>
      <p:sp>
        <p:nvSpPr>
          <p:cNvPr id="158" name="Text 37"/>
          <p:cNvSpPr/>
          <p:nvPr/>
        </p:nvSpPr>
        <p:spPr>
          <a:xfrm>
            <a:off x="8407855" y="3754373"/>
            <a:ext cx="1053067"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None</a:t>
            </a:r>
            <a:endParaRPr lang="en-US" sz="1023" dirty="0"/>
          </a:p>
        </p:txBody>
      </p:sp>
      <p:sp>
        <p:nvSpPr>
          <p:cNvPr id="159" name="Text 38"/>
          <p:cNvSpPr/>
          <p:nvPr/>
        </p:nvSpPr>
        <p:spPr>
          <a:xfrm>
            <a:off x="9460922" y="3754373"/>
            <a:ext cx="980561"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
        <p:nvSpPr>
          <p:cNvPr id="160" name="Text 39"/>
          <p:cNvSpPr/>
          <p:nvPr/>
        </p:nvSpPr>
        <p:spPr>
          <a:xfrm>
            <a:off x="306161" y="4274091"/>
            <a:ext cx="1671739" cy="519718"/>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Standard-IA</a:t>
            </a:r>
            <a:endParaRPr lang="en-US" sz="1023" dirty="0"/>
          </a:p>
        </p:txBody>
      </p:sp>
      <p:sp>
        <p:nvSpPr>
          <p:cNvPr id="161" name="Text 40"/>
          <p:cNvSpPr/>
          <p:nvPr/>
        </p:nvSpPr>
        <p:spPr>
          <a:xfrm>
            <a:off x="1838589" y="4274091"/>
            <a:ext cx="1790735"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Infrequently accessed data</a:t>
            </a:r>
            <a:endParaRPr lang="en-US" sz="1023" dirty="0"/>
          </a:p>
        </p:txBody>
      </p:sp>
      <p:sp>
        <p:nvSpPr>
          <p:cNvPr id="162" name="Text 41"/>
          <p:cNvSpPr/>
          <p:nvPr/>
        </p:nvSpPr>
        <p:spPr>
          <a:xfrm>
            <a:off x="3514286" y="4274091"/>
            <a:ext cx="1380442"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Milliseconds</a:t>
            </a:r>
            <a:endParaRPr lang="en-US" sz="1023" dirty="0"/>
          </a:p>
        </p:txBody>
      </p:sp>
      <p:sp>
        <p:nvSpPr>
          <p:cNvPr id="163" name="Text 42"/>
          <p:cNvSpPr/>
          <p:nvPr/>
        </p:nvSpPr>
        <p:spPr>
          <a:xfrm>
            <a:off x="4653721" y="4274091"/>
            <a:ext cx="151164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64" name="Text 43"/>
          <p:cNvSpPr/>
          <p:nvPr/>
        </p:nvSpPr>
        <p:spPr>
          <a:xfrm>
            <a:off x="5938978" y="4274091"/>
            <a:ext cx="120503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a:t>
            </a:r>
            <a:endParaRPr lang="en-US" sz="1023" dirty="0"/>
          </a:p>
        </p:txBody>
      </p:sp>
      <p:sp>
        <p:nvSpPr>
          <p:cNvPr id="166" name="Text 45"/>
          <p:cNvSpPr/>
          <p:nvPr/>
        </p:nvSpPr>
        <p:spPr>
          <a:xfrm>
            <a:off x="7410748" y="4274091"/>
            <a:ext cx="1087753"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30 days</a:t>
            </a:r>
            <a:endParaRPr lang="en-US" sz="1023" dirty="0"/>
          </a:p>
        </p:txBody>
      </p:sp>
      <p:sp>
        <p:nvSpPr>
          <p:cNvPr id="167" name="Text 46"/>
          <p:cNvSpPr/>
          <p:nvPr/>
        </p:nvSpPr>
        <p:spPr>
          <a:xfrm>
            <a:off x="8302549" y="4274091"/>
            <a:ext cx="1263680"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128 KB</a:t>
            </a:r>
            <a:endParaRPr lang="en-US" sz="1023" dirty="0"/>
          </a:p>
        </p:txBody>
      </p:sp>
      <p:sp>
        <p:nvSpPr>
          <p:cNvPr id="168" name="Text 47"/>
          <p:cNvSpPr/>
          <p:nvPr/>
        </p:nvSpPr>
        <p:spPr>
          <a:xfrm>
            <a:off x="9460922" y="4274091"/>
            <a:ext cx="980561"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
        <p:nvSpPr>
          <p:cNvPr id="169" name="Text 48"/>
          <p:cNvSpPr/>
          <p:nvPr/>
        </p:nvSpPr>
        <p:spPr>
          <a:xfrm>
            <a:off x="306161" y="4793809"/>
            <a:ext cx="1671739"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One Zone-IA</a:t>
            </a:r>
            <a:endParaRPr lang="en-US" sz="1023" dirty="0"/>
          </a:p>
        </p:txBody>
      </p:sp>
      <p:sp>
        <p:nvSpPr>
          <p:cNvPr id="170" name="Text 49"/>
          <p:cNvSpPr/>
          <p:nvPr/>
        </p:nvSpPr>
        <p:spPr>
          <a:xfrm>
            <a:off x="1838589" y="4793809"/>
            <a:ext cx="1790735"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Re-creatable, infrequently accessed data</a:t>
            </a:r>
            <a:endParaRPr lang="en-US" sz="1023" dirty="0"/>
          </a:p>
        </p:txBody>
      </p:sp>
      <p:sp>
        <p:nvSpPr>
          <p:cNvPr id="171" name="Text 50"/>
          <p:cNvSpPr/>
          <p:nvPr/>
        </p:nvSpPr>
        <p:spPr>
          <a:xfrm>
            <a:off x="3514286" y="4793809"/>
            <a:ext cx="1380442"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Milliseconds</a:t>
            </a:r>
            <a:endParaRPr lang="en-US" sz="1023" dirty="0"/>
          </a:p>
        </p:txBody>
      </p:sp>
      <p:sp>
        <p:nvSpPr>
          <p:cNvPr id="172" name="Text 51"/>
          <p:cNvSpPr/>
          <p:nvPr/>
        </p:nvSpPr>
        <p:spPr>
          <a:xfrm>
            <a:off x="4653721" y="4793809"/>
            <a:ext cx="151164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73" name="Text 52"/>
          <p:cNvSpPr/>
          <p:nvPr/>
        </p:nvSpPr>
        <p:spPr>
          <a:xfrm>
            <a:off x="5938978" y="4793809"/>
            <a:ext cx="120503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99.5%</a:t>
            </a:r>
            <a:endParaRPr lang="en-US" sz="1023" dirty="0"/>
          </a:p>
        </p:txBody>
      </p:sp>
      <p:sp>
        <p:nvSpPr>
          <p:cNvPr id="174" name="Text 53"/>
          <p:cNvSpPr/>
          <p:nvPr/>
        </p:nvSpPr>
        <p:spPr>
          <a:xfrm>
            <a:off x="7043597" y="4793809"/>
            <a:ext cx="45779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a:t>
            </a:r>
            <a:endParaRPr lang="en-US" sz="1023" dirty="0"/>
          </a:p>
        </p:txBody>
      </p:sp>
      <p:sp>
        <p:nvSpPr>
          <p:cNvPr id="175" name="Text 54"/>
          <p:cNvSpPr/>
          <p:nvPr/>
        </p:nvSpPr>
        <p:spPr>
          <a:xfrm>
            <a:off x="7410748" y="4793809"/>
            <a:ext cx="1087753"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30 days</a:t>
            </a:r>
            <a:endParaRPr lang="en-US" sz="1023" dirty="0"/>
          </a:p>
        </p:txBody>
      </p:sp>
      <p:sp>
        <p:nvSpPr>
          <p:cNvPr id="176" name="Text 55"/>
          <p:cNvSpPr/>
          <p:nvPr/>
        </p:nvSpPr>
        <p:spPr>
          <a:xfrm>
            <a:off x="8302549" y="4793809"/>
            <a:ext cx="1263680"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128 KB</a:t>
            </a:r>
            <a:endParaRPr lang="en-US" sz="1023" dirty="0"/>
          </a:p>
        </p:txBody>
      </p:sp>
      <p:sp>
        <p:nvSpPr>
          <p:cNvPr id="177" name="Text 56"/>
          <p:cNvSpPr/>
          <p:nvPr/>
        </p:nvSpPr>
        <p:spPr>
          <a:xfrm>
            <a:off x="9460922" y="4793809"/>
            <a:ext cx="980561"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
        <p:nvSpPr>
          <p:cNvPr id="178" name="Text 57"/>
          <p:cNvSpPr/>
          <p:nvPr/>
        </p:nvSpPr>
        <p:spPr>
          <a:xfrm>
            <a:off x="445472" y="5499140"/>
            <a:ext cx="1393116" cy="70533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Glacier Instant Retrieval</a:t>
            </a:r>
            <a:endParaRPr lang="en-US" sz="1023" dirty="0"/>
          </a:p>
        </p:txBody>
      </p:sp>
      <p:sp>
        <p:nvSpPr>
          <p:cNvPr id="179" name="Text 58"/>
          <p:cNvSpPr/>
          <p:nvPr/>
        </p:nvSpPr>
        <p:spPr>
          <a:xfrm>
            <a:off x="1838589" y="5499140"/>
            <a:ext cx="1790735"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Archive data accessed a few times per year</a:t>
            </a:r>
            <a:endParaRPr lang="en-US" sz="1023" dirty="0"/>
          </a:p>
        </p:txBody>
      </p:sp>
      <p:sp>
        <p:nvSpPr>
          <p:cNvPr id="180" name="Text 59"/>
          <p:cNvSpPr/>
          <p:nvPr/>
        </p:nvSpPr>
        <p:spPr>
          <a:xfrm>
            <a:off x="3514286" y="5499140"/>
            <a:ext cx="1380442"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Milliseconds</a:t>
            </a:r>
            <a:endParaRPr lang="en-US" sz="1023" dirty="0"/>
          </a:p>
        </p:txBody>
      </p:sp>
      <p:sp>
        <p:nvSpPr>
          <p:cNvPr id="181" name="Text 60"/>
          <p:cNvSpPr/>
          <p:nvPr/>
        </p:nvSpPr>
        <p:spPr>
          <a:xfrm>
            <a:off x="4653721" y="5499140"/>
            <a:ext cx="151164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82" name="Text 61"/>
          <p:cNvSpPr/>
          <p:nvPr/>
        </p:nvSpPr>
        <p:spPr>
          <a:xfrm>
            <a:off x="5938978" y="5499140"/>
            <a:ext cx="120503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a:t>
            </a:r>
            <a:endParaRPr lang="en-US" sz="1023" dirty="0"/>
          </a:p>
        </p:txBody>
      </p:sp>
      <p:sp>
        <p:nvSpPr>
          <p:cNvPr id="184" name="Text 63"/>
          <p:cNvSpPr/>
          <p:nvPr/>
        </p:nvSpPr>
        <p:spPr>
          <a:xfrm>
            <a:off x="7410748" y="5499140"/>
            <a:ext cx="1087753"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90 days</a:t>
            </a:r>
            <a:endParaRPr lang="en-US" sz="1023" dirty="0"/>
          </a:p>
        </p:txBody>
      </p:sp>
      <p:sp>
        <p:nvSpPr>
          <p:cNvPr id="185" name="Text 64"/>
          <p:cNvSpPr/>
          <p:nvPr/>
        </p:nvSpPr>
        <p:spPr>
          <a:xfrm>
            <a:off x="8302549" y="5499140"/>
            <a:ext cx="1263680"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128 KB</a:t>
            </a:r>
            <a:endParaRPr lang="en-US" sz="1023" dirty="0"/>
          </a:p>
        </p:txBody>
      </p:sp>
      <p:sp>
        <p:nvSpPr>
          <p:cNvPr id="186" name="Text 65"/>
          <p:cNvSpPr/>
          <p:nvPr/>
        </p:nvSpPr>
        <p:spPr>
          <a:xfrm>
            <a:off x="9460922" y="5499140"/>
            <a:ext cx="980561"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
        <p:nvSpPr>
          <p:cNvPr id="187" name="Text 66"/>
          <p:cNvSpPr/>
          <p:nvPr/>
        </p:nvSpPr>
        <p:spPr>
          <a:xfrm>
            <a:off x="445472" y="6204471"/>
            <a:ext cx="1393116" cy="556841"/>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Glacier Flexible Retrieval</a:t>
            </a:r>
            <a:endParaRPr lang="en-US" sz="1023" dirty="0"/>
          </a:p>
        </p:txBody>
      </p:sp>
      <p:sp>
        <p:nvSpPr>
          <p:cNvPr id="188" name="Text 67"/>
          <p:cNvSpPr/>
          <p:nvPr/>
        </p:nvSpPr>
        <p:spPr>
          <a:xfrm>
            <a:off x="1838589" y="6204471"/>
            <a:ext cx="1790735"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Backup and archive data</a:t>
            </a:r>
            <a:endParaRPr lang="en-US" sz="1023" dirty="0"/>
          </a:p>
        </p:txBody>
      </p:sp>
      <p:sp>
        <p:nvSpPr>
          <p:cNvPr id="189" name="Text 68"/>
          <p:cNvSpPr/>
          <p:nvPr/>
        </p:nvSpPr>
        <p:spPr>
          <a:xfrm>
            <a:off x="3629323" y="6204471"/>
            <a:ext cx="1150369"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Minutes or hours</a:t>
            </a:r>
            <a:endParaRPr lang="en-US" sz="1023" dirty="0"/>
          </a:p>
        </p:txBody>
      </p:sp>
      <p:sp>
        <p:nvSpPr>
          <p:cNvPr id="190" name="Text 69"/>
          <p:cNvSpPr/>
          <p:nvPr/>
        </p:nvSpPr>
        <p:spPr>
          <a:xfrm>
            <a:off x="4653721" y="6204471"/>
            <a:ext cx="151164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191" name="Text 70"/>
          <p:cNvSpPr/>
          <p:nvPr/>
        </p:nvSpPr>
        <p:spPr>
          <a:xfrm>
            <a:off x="5938978" y="6204471"/>
            <a:ext cx="1205038"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a:t>
            </a:r>
            <a:endParaRPr lang="en-US" sz="1023" dirty="0"/>
          </a:p>
        </p:txBody>
      </p:sp>
      <p:sp>
        <p:nvSpPr>
          <p:cNvPr id="193" name="Text 72"/>
          <p:cNvSpPr/>
          <p:nvPr/>
        </p:nvSpPr>
        <p:spPr>
          <a:xfrm>
            <a:off x="7410748" y="6204471"/>
            <a:ext cx="1087753"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90 days</a:t>
            </a:r>
            <a:endParaRPr lang="en-US" sz="1023" dirty="0"/>
          </a:p>
        </p:txBody>
      </p:sp>
      <p:sp>
        <p:nvSpPr>
          <p:cNvPr id="194" name="Text 73"/>
          <p:cNvSpPr/>
          <p:nvPr/>
        </p:nvSpPr>
        <p:spPr>
          <a:xfrm>
            <a:off x="8407855" y="6204471"/>
            <a:ext cx="1053067"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40 KB (metadata)</a:t>
            </a:r>
            <a:endParaRPr lang="en-US" sz="1023" dirty="0"/>
          </a:p>
        </p:txBody>
      </p:sp>
      <p:sp>
        <p:nvSpPr>
          <p:cNvPr id="195" name="Text 74"/>
          <p:cNvSpPr/>
          <p:nvPr/>
        </p:nvSpPr>
        <p:spPr>
          <a:xfrm>
            <a:off x="9460922" y="6204471"/>
            <a:ext cx="980561" cy="705331"/>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
        <p:nvSpPr>
          <p:cNvPr id="196" name="Text 75"/>
          <p:cNvSpPr/>
          <p:nvPr/>
        </p:nvSpPr>
        <p:spPr>
          <a:xfrm>
            <a:off x="445472" y="6989029"/>
            <a:ext cx="1393116" cy="519718"/>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ui-sans-serif" pitchFamily="34" charset="0"/>
                <a:ea typeface="ui-sans-serif" pitchFamily="34" charset="-122"/>
                <a:cs typeface="ui-sans-serif" pitchFamily="34" charset="-120"/>
              </a:rPr>
              <a:t>S3 Glacier Deep Archive</a:t>
            </a:r>
            <a:endParaRPr lang="en-US" sz="1023" dirty="0"/>
          </a:p>
        </p:txBody>
      </p:sp>
      <p:sp>
        <p:nvSpPr>
          <p:cNvPr id="197" name="Text 76"/>
          <p:cNvSpPr/>
          <p:nvPr/>
        </p:nvSpPr>
        <p:spPr>
          <a:xfrm>
            <a:off x="1838589" y="6989029"/>
            <a:ext cx="1790735"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Archive data that is very rarely accessed</a:t>
            </a:r>
            <a:endParaRPr lang="en-US" sz="1023" dirty="0"/>
          </a:p>
        </p:txBody>
      </p:sp>
      <p:sp>
        <p:nvSpPr>
          <p:cNvPr id="198" name="Text 77"/>
          <p:cNvSpPr/>
          <p:nvPr/>
        </p:nvSpPr>
        <p:spPr>
          <a:xfrm>
            <a:off x="3629323" y="6989029"/>
            <a:ext cx="1150369"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Hours</a:t>
            </a:r>
            <a:endParaRPr lang="en-US" sz="1023" dirty="0"/>
          </a:p>
        </p:txBody>
      </p:sp>
      <p:sp>
        <p:nvSpPr>
          <p:cNvPr id="199" name="Text 78"/>
          <p:cNvSpPr/>
          <p:nvPr/>
        </p:nvSpPr>
        <p:spPr>
          <a:xfrm>
            <a:off x="4653721" y="6989029"/>
            <a:ext cx="151164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99.999999999%</a:t>
            </a:r>
            <a:endParaRPr lang="en-US" sz="1023" dirty="0"/>
          </a:p>
        </p:txBody>
      </p:sp>
      <p:sp>
        <p:nvSpPr>
          <p:cNvPr id="200" name="Text 79"/>
          <p:cNvSpPr/>
          <p:nvPr/>
        </p:nvSpPr>
        <p:spPr>
          <a:xfrm>
            <a:off x="5938978" y="6989029"/>
            <a:ext cx="1205038"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99.99%</a:t>
            </a:r>
            <a:endParaRPr lang="en-US" sz="1023" dirty="0"/>
          </a:p>
        </p:txBody>
      </p:sp>
      <p:sp>
        <p:nvSpPr>
          <p:cNvPr id="202" name="Text 81"/>
          <p:cNvSpPr/>
          <p:nvPr/>
        </p:nvSpPr>
        <p:spPr>
          <a:xfrm>
            <a:off x="7410748" y="6989029"/>
            <a:ext cx="1087753"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180 days</a:t>
            </a:r>
            <a:endParaRPr lang="en-US" sz="1023" dirty="0"/>
          </a:p>
        </p:txBody>
      </p:sp>
      <p:sp>
        <p:nvSpPr>
          <p:cNvPr id="203" name="Text 82"/>
          <p:cNvSpPr/>
          <p:nvPr/>
        </p:nvSpPr>
        <p:spPr>
          <a:xfrm>
            <a:off x="8407855" y="6989029"/>
            <a:ext cx="1053067"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40 KB (metadata)</a:t>
            </a:r>
            <a:endParaRPr lang="en-US" sz="1023" dirty="0"/>
          </a:p>
        </p:txBody>
      </p:sp>
      <p:sp>
        <p:nvSpPr>
          <p:cNvPr id="204" name="Text 83"/>
          <p:cNvSpPr/>
          <p:nvPr/>
        </p:nvSpPr>
        <p:spPr>
          <a:xfrm>
            <a:off x="9460922" y="6989029"/>
            <a:ext cx="980561" cy="519718"/>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Per GB retrieved</a:t>
            </a:r>
            <a:endParaRPr lang="en-US" sz="102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583356" y="758041"/>
            <a:ext cx="742454" cy="37123"/>
          </a:xfrm>
          <a:prstGeom prst="rect">
            <a:avLst/>
          </a:prstGeom>
        </p:spPr>
      </p:pic>
      <p:pic>
        <p:nvPicPr>
          <p:cNvPr id="5" name="Image 3" descr="preencoded.png"/>
          <p:cNvPicPr>
            <a:picLocks noChangeAspect="1"/>
          </p:cNvPicPr>
          <p:nvPr/>
        </p:nvPicPr>
        <p:blipFill>
          <a:blip r:embed="rId4"/>
          <a:stretch>
            <a:fillRect/>
          </a:stretch>
        </p:blipFill>
        <p:spPr>
          <a:xfrm>
            <a:off x="583356" y="1558831"/>
            <a:ext cx="3415288" cy="2041748"/>
          </a:xfrm>
          <a:prstGeom prst="rect">
            <a:avLst/>
          </a:prstGeom>
        </p:spPr>
      </p:pic>
      <p:pic>
        <p:nvPicPr>
          <p:cNvPr id="6" name="Image 4" descr="preencoded.png"/>
          <p:cNvPicPr>
            <a:picLocks noChangeAspect="1"/>
          </p:cNvPicPr>
          <p:nvPr/>
        </p:nvPicPr>
        <p:blipFill>
          <a:blip r:embed="rId5"/>
          <a:stretch>
            <a:fillRect/>
          </a:stretch>
        </p:blipFill>
        <p:spPr>
          <a:xfrm>
            <a:off x="768970" y="1744444"/>
            <a:ext cx="371227" cy="371227"/>
          </a:xfrm>
          <a:prstGeom prst="rect">
            <a:avLst/>
          </a:prstGeom>
        </p:spPr>
      </p:pic>
      <p:pic>
        <p:nvPicPr>
          <p:cNvPr id="7" name="Image 5" descr="preencoded.png"/>
          <p:cNvPicPr>
            <a:picLocks noChangeAspect="1"/>
          </p:cNvPicPr>
          <p:nvPr/>
        </p:nvPicPr>
        <p:blipFill>
          <a:blip r:embed="rId6"/>
          <a:stretch>
            <a:fillRect/>
          </a:stretch>
        </p:blipFill>
        <p:spPr>
          <a:xfrm>
            <a:off x="861777" y="1800128"/>
            <a:ext cx="185613" cy="259859"/>
          </a:xfrm>
          <a:prstGeom prst="rect">
            <a:avLst/>
          </a:prstGeom>
        </p:spPr>
      </p:pic>
      <p:pic>
        <p:nvPicPr>
          <p:cNvPr id="8" name="Image 6" descr="preencoded.png"/>
          <p:cNvPicPr>
            <a:picLocks noChangeAspect="1"/>
          </p:cNvPicPr>
          <p:nvPr/>
        </p:nvPicPr>
        <p:blipFill>
          <a:blip r:embed="rId7"/>
          <a:stretch>
            <a:fillRect/>
          </a:stretch>
        </p:blipFill>
        <p:spPr>
          <a:xfrm>
            <a:off x="843215" y="2264162"/>
            <a:ext cx="111368" cy="148491"/>
          </a:xfrm>
          <a:prstGeom prst="rect">
            <a:avLst/>
          </a:prstGeom>
        </p:spPr>
      </p:pic>
      <p:pic>
        <p:nvPicPr>
          <p:cNvPr id="9" name="Image 7" descr="preencoded.png"/>
          <p:cNvPicPr>
            <a:picLocks noChangeAspect="1"/>
          </p:cNvPicPr>
          <p:nvPr/>
        </p:nvPicPr>
        <p:blipFill>
          <a:blip r:embed="rId8"/>
          <a:stretch>
            <a:fillRect/>
          </a:stretch>
        </p:blipFill>
        <p:spPr>
          <a:xfrm>
            <a:off x="843215" y="2672512"/>
            <a:ext cx="185613" cy="148491"/>
          </a:xfrm>
          <a:prstGeom prst="rect">
            <a:avLst/>
          </a:prstGeom>
        </p:spPr>
      </p:pic>
      <p:pic>
        <p:nvPicPr>
          <p:cNvPr id="10" name="Image 8" descr="preencoded.png"/>
          <p:cNvPicPr>
            <a:picLocks noChangeAspect="1"/>
          </p:cNvPicPr>
          <p:nvPr/>
        </p:nvPicPr>
        <p:blipFill>
          <a:blip r:embed="rId9"/>
          <a:stretch>
            <a:fillRect/>
          </a:stretch>
        </p:blipFill>
        <p:spPr>
          <a:xfrm>
            <a:off x="843215" y="3080861"/>
            <a:ext cx="148491" cy="148491"/>
          </a:xfrm>
          <a:prstGeom prst="rect">
            <a:avLst/>
          </a:prstGeom>
        </p:spPr>
      </p:pic>
      <p:pic>
        <p:nvPicPr>
          <p:cNvPr id="11" name="Image 9" descr="preencoded.png"/>
          <p:cNvPicPr>
            <a:picLocks noChangeAspect="1"/>
          </p:cNvPicPr>
          <p:nvPr/>
        </p:nvPicPr>
        <p:blipFill>
          <a:blip r:embed="rId10"/>
          <a:stretch>
            <a:fillRect/>
          </a:stretch>
        </p:blipFill>
        <p:spPr>
          <a:xfrm>
            <a:off x="4221380" y="1558831"/>
            <a:ext cx="3415288" cy="2041748"/>
          </a:xfrm>
          <a:prstGeom prst="rect">
            <a:avLst/>
          </a:prstGeom>
        </p:spPr>
      </p:pic>
      <p:pic>
        <p:nvPicPr>
          <p:cNvPr id="12" name="Image 10" descr="preencoded.png"/>
          <p:cNvPicPr>
            <a:picLocks noChangeAspect="1"/>
          </p:cNvPicPr>
          <p:nvPr/>
        </p:nvPicPr>
        <p:blipFill>
          <a:blip r:embed="rId11"/>
          <a:stretch>
            <a:fillRect/>
          </a:stretch>
        </p:blipFill>
        <p:spPr>
          <a:xfrm>
            <a:off x="4406994" y="1744444"/>
            <a:ext cx="371227" cy="371227"/>
          </a:xfrm>
          <a:prstGeom prst="rect">
            <a:avLst/>
          </a:prstGeom>
        </p:spPr>
      </p:pic>
      <p:pic>
        <p:nvPicPr>
          <p:cNvPr id="13" name="Image 11" descr="preencoded.png"/>
          <p:cNvPicPr>
            <a:picLocks noChangeAspect="1"/>
          </p:cNvPicPr>
          <p:nvPr/>
        </p:nvPicPr>
        <p:blipFill>
          <a:blip r:embed="rId12"/>
          <a:stretch>
            <a:fillRect/>
          </a:stretch>
        </p:blipFill>
        <p:spPr>
          <a:xfrm>
            <a:off x="4523003" y="1800128"/>
            <a:ext cx="139210" cy="259859"/>
          </a:xfrm>
          <a:prstGeom prst="rect">
            <a:avLst/>
          </a:prstGeom>
        </p:spPr>
      </p:pic>
      <p:pic>
        <p:nvPicPr>
          <p:cNvPr id="14" name="Image 12" descr="preencoded.png"/>
          <p:cNvPicPr>
            <a:picLocks noChangeAspect="1"/>
          </p:cNvPicPr>
          <p:nvPr/>
        </p:nvPicPr>
        <p:blipFill>
          <a:blip r:embed="rId13"/>
          <a:stretch>
            <a:fillRect/>
          </a:stretch>
        </p:blipFill>
        <p:spPr>
          <a:xfrm>
            <a:off x="4481239" y="2264162"/>
            <a:ext cx="111368" cy="148491"/>
          </a:xfrm>
          <a:prstGeom prst="rect">
            <a:avLst/>
          </a:prstGeom>
        </p:spPr>
      </p:pic>
      <p:pic>
        <p:nvPicPr>
          <p:cNvPr id="15" name="Image 13" descr="preencoded.png"/>
          <p:cNvPicPr>
            <a:picLocks noChangeAspect="1"/>
          </p:cNvPicPr>
          <p:nvPr/>
        </p:nvPicPr>
        <p:blipFill>
          <a:blip r:embed="rId14"/>
          <a:stretch>
            <a:fillRect/>
          </a:stretch>
        </p:blipFill>
        <p:spPr>
          <a:xfrm>
            <a:off x="4481239" y="2672512"/>
            <a:ext cx="148491" cy="148491"/>
          </a:xfrm>
          <a:prstGeom prst="rect">
            <a:avLst/>
          </a:prstGeom>
        </p:spPr>
      </p:pic>
      <p:pic>
        <p:nvPicPr>
          <p:cNvPr id="16" name="Image 14" descr="preencoded.png"/>
          <p:cNvPicPr>
            <a:picLocks noChangeAspect="1"/>
          </p:cNvPicPr>
          <p:nvPr/>
        </p:nvPicPr>
        <p:blipFill>
          <a:blip r:embed="rId15"/>
          <a:stretch>
            <a:fillRect/>
          </a:stretch>
        </p:blipFill>
        <p:spPr>
          <a:xfrm>
            <a:off x="4481239" y="3080861"/>
            <a:ext cx="111368" cy="148491"/>
          </a:xfrm>
          <a:prstGeom prst="rect">
            <a:avLst/>
          </a:prstGeom>
        </p:spPr>
      </p:pic>
      <p:pic>
        <p:nvPicPr>
          <p:cNvPr id="17" name="Image 15" descr="preencoded.png"/>
          <p:cNvPicPr>
            <a:picLocks noChangeAspect="1"/>
          </p:cNvPicPr>
          <p:nvPr/>
        </p:nvPicPr>
        <p:blipFill>
          <a:blip r:embed="rId10"/>
          <a:stretch>
            <a:fillRect/>
          </a:stretch>
        </p:blipFill>
        <p:spPr>
          <a:xfrm>
            <a:off x="7859404" y="1558831"/>
            <a:ext cx="3415288" cy="2041748"/>
          </a:xfrm>
          <a:prstGeom prst="rect">
            <a:avLst/>
          </a:prstGeom>
        </p:spPr>
      </p:pic>
      <p:pic>
        <p:nvPicPr>
          <p:cNvPr id="18" name="Image 16" descr="preencoded.png"/>
          <p:cNvPicPr>
            <a:picLocks noChangeAspect="1"/>
          </p:cNvPicPr>
          <p:nvPr/>
        </p:nvPicPr>
        <p:blipFill>
          <a:blip r:embed="rId16"/>
          <a:stretch>
            <a:fillRect/>
          </a:stretch>
        </p:blipFill>
        <p:spPr>
          <a:xfrm>
            <a:off x="8045018" y="1818690"/>
            <a:ext cx="367167" cy="371227"/>
          </a:xfrm>
          <a:prstGeom prst="rect">
            <a:avLst/>
          </a:prstGeom>
        </p:spPr>
      </p:pic>
      <p:pic>
        <p:nvPicPr>
          <p:cNvPr id="19" name="Image 17" descr="preencoded.png"/>
          <p:cNvPicPr>
            <a:picLocks noChangeAspect="1"/>
          </p:cNvPicPr>
          <p:nvPr/>
        </p:nvPicPr>
        <p:blipFill>
          <a:blip r:embed="rId17"/>
          <a:stretch>
            <a:fillRect/>
          </a:stretch>
        </p:blipFill>
        <p:spPr>
          <a:xfrm>
            <a:off x="8135794" y="1874374"/>
            <a:ext cx="185613" cy="259859"/>
          </a:xfrm>
          <a:prstGeom prst="rect">
            <a:avLst/>
          </a:prstGeom>
        </p:spPr>
      </p:pic>
      <p:pic>
        <p:nvPicPr>
          <p:cNvPr id="20" name="Image 18" descr="preencoded.png"/>
          <p:cNvPicPr>
            <a:picLocks noChangeAspect="1"/>
          </p:cNvPicPr>
          <p:nvPr/>
        </p:nvPicPr>
        <p:blipFill>
          <a:blip r:embed="rId18"/>
          <a:stretch>
            <a:fillRect/>
          </a:stretch>
        </p:blipFill>
        <p:spPr>
          <a:xfrm>
            <a:off x="8119263" y="2412653"/>
            <a:ext cx="148491" cy="148491"/>
          </a:xfrm>
          <a:prstGeom prst="rect">
            <a:avLst/>
          </a:prstGeom>
        </p:spPr>
      </p:pic>
      <p:pic>
        <p:nvPicPr>
          <p:cNvPr id="21" name="Image 19" descr="preencoded.png"/>
          <p:cNvPicPr>
            <a:picLocks noChangeAspect="1"/>
          </p:cNvPicPr>
          <p:nvPr/>
        </p:nvPicPr>
        <p:blipFill>
          <a:blip r:embed="rId19"/>
          <a:stretch>
            <a:fillRect/>
          </a:stretch>
        </p:blipFill>
        <p:spPr>
          <a:xfrm>
            <a:off x="8119263" y="2709634"/>
            <a:ext cx="148491" cy="148491"/>
          </a:xfrm>
          <a:prstGeom prst="rect">
            <a:avLst/>
          </a:prstGeom>
        </p:spPr>
      </p:pic>
      <p:pic>
        <p:nvPicPr>
          <p:cNvPr id="22" name="Image 20" descr="preencoded.png"/>
          <p:cNvPicPr>
            <a:picLocks noChangeAspect="1"/>
          </p:cNvPicPr>
          <p:nvPr/>
        </p:nvPicPr>
        <p:blipFill>
          <a:blip r:embed="rId20"/>
          <a:stretch>
            <a:fillRect/>
          </a:stretch>
        </p:blipFill>
        <p:spPr>
          <a:xfrm>
            <a:off x="8119263" y="3117984"/>
            <a:ext cx="148491" cy="148491"/>
          </a:xfrm>
          <a:prstGeom prst="rect">
            <a:avLst/>
          </a:prstGeom>
        </p:spPr>
      </p:pic>
      <p:pic>
        <p:nvPicPr>
          <p:cNvPr id="23" name="Image 21" descr="preencoded.png"/>
          <p:cNvPicPr>
            <a:picLocks noChangeAspect="1"/>
          </p:cNvPicPr>
          <p:nvPr/>
        </p:nvPicPr>
        <p:blipFill>
          <a:blip r:embed="rId21"/>
          <a:stretch>
            <a:fillRect/>
          </a:stretch>
        </p:blipFill>
        <p:spPr>
          <a:xfrm>
            <a:off x="593963" y="4136193"/>
            <a:ext cx="10691336" cy="2153116"/>
          </a:xfrm>
          <a:prstGeom prst="rect">
            <a:avLst/>
          </a:prstGeom>
        </p:spPr>
      </p:pic>
      <p:pic>
        <p:nvPicPr>
          <p:cNvPr id="24" name="Image 22" descr="preencoded.png"/>
          <p:cNvPicPr>
            <a:picLocks noChangeAspect="1"/>
          </p:cNvPicPr>
          <p:nvPr/>
        </p:nvPicPr>
        <p:blipFill>
          <a:blip r:embed="rId22"/>
          <a:stretch>
            <a:fillRect/>
          </a:stretch>
        </p:blipFill>
        <p:spPr>
          <a:xfrm>
            <a:off x="593963" y="4109683"/>
            <a:ext cx="10691336" cy="371227"/>
          </a:xfrm>
          <a:prstGeom prst="rect">
            <a:avLst/>
          </a:prstGeom>
        </p:spPr>
      </p:pic>
      <p:pic>
        <p:nvPicPr>
          <p:cNvPr id="25" name="Image 23" descr="preencoded.png"/>
          <p:cNvPicPr>
            <a:picLocks noChangeAspect="1"/>
          </p:cNvPicPr>
          <p:nvPr/>
        </p:nvPicPr>
        <p:blipFill>
          <a:blip r:embed="rId23"/>
          <a:stretch>
            <a:fillRect/>
          </a:stretch>
        </p:blipFill>
        <p:spPr>
          <a:xfrm>
            <a:off x="593963" y="4109683"/>
            <a:ext cx="1706774" cy="371227"/>
          </a:xfrm>
          <a:prstGeom prst="rect">
            <a:avLst/>
          </a:prstGeom>
        </p:spPr>
      </p:pic>
      <p:pic>
        <p:nvPicPr>
          <p:cNvPr id="26" name="Image 24" descr="preencoded.png"/>
          <p:cNvPicPr>
            <a:picLocks noChangeAspect="1"/>
          </p:cNvPicPr>
          <p:nvPr/>
        </p:nvPicPr>
        <p:blipFill>
          <a:blip r:embed="rId24"/>
          <a:stretch>
            <a:fillRect/>
          </a:stretch>
        </p:blipFill>
        <p:spPr>
          <a:xfrm>
            <a:off x="2300737" y="4109683"/>
            <a:ext cx="5230385" cy="371227"/>
          </a:xfrm>
          <a:prstGeom prst="rect">
            <a:avLst/>
          </a:prstGeom>
        </p:spPr>
      </p:pic>
      <p:pic>
        <p:nvPicPr>
          <p:cNvPr id="27" name="Image 25" descr="preencoded.png"/>
          <p:cNvPicPr>
            <a:picLocks noChangeAspect="1"/>
          </p:cNvPicPr>
          <p:nvPr/>
        </p:nvPicPr>
        <p:blipFill>
          <a:blip r:embed="rId25"/>
          <a:stretch>
            <a:fillRect/>
          </a:stretch>
        </p:blipFill>
        <p:spPr>
          <a:xfrm>
            <a:off x="7531122" y="4109683"/>
            <a:ext cx="3754177" cy="371227"/>
          </a:xfrm>
          <a:prstGeom prst="rect">
            <a:avLst/>
          </a:prstGeom>
        </p:spPr>
      </p:pic>
      <p:pic>
        <p:nvPicPr>
          <p:cNvPr id="28" name="Image 26" descr="preencoded.png"/>
          <p:cNvPicPr>
            <a:picLocks noChangeAspect="1"/>
          </p:cNvPicPr>
          <p:nvPr/>
        </p:nvPicPr>
        <p:blipFill>
          <a:blip r:embed="rId26"/>
          <a:stretch>
            <a:fillRect/>
          </a:stretch>
        </p:blipFill>
        <p:spPr>
          <a:xfrm>
            <a:off x="593963" y="4480910"/>
            <a:ext cx="1706774" cy="593963"/>
          </a:xfrm>
          <a:prstGeom prst="rect">
            <a:avLst/>
          </a:prstGeom>
        </p:spPr>
      </p:pic>
      <p:pic>
        <p:nvPicPr>
          <p:cNvPr id="29" name="Image 27" descr="preencoded.png"/>
          <p:cNvPicPr>
            <a:picLocks noChangeAspect="1"/>
          </p:cNvPicPr>
          <p:nvPr/>
        </p:nvPicPr>
        <p:blipFill>
          <a:blip r:embed="rId27"/>
          <a:stretch>
            <a:fillRect/>
          </a:stretch>
        </p:blipFill>
        <p:spPr>
          <a:xfrm>
            <a:off x="705331" y="4703646"/>
            <a:ext cx="111368" cy="148491"/>
          </a:xfrm>
          <a:prstGeom prst="rect">
            <a:avLst/>
          </a:prstGeom>
        </p:spPr>
      </p:pic>
      <p:pic>
        <p:nvPicPr>
          <p:cNvPr id="30" name="Image 28" descr="preencoded.png"/>
          <p:cNvPicPr>
            <a:picLocks noChangeAspect="1"/>
          </p:cNvPicPr>
          <p:nvPr/>
        </p:nvPicPr>
        <p:blipFill>
          <a:blip r:embed="rId28"/>
          <a:stretch>
            <a:fillRect/>
          </a:stretch>
        </p:blipFill>
        <p:spPr>
          <a:xfrm>
            <a:off x="2300737" y="4480910"/>
            <a:ext cx="5230385" cy="593963"/>
          </a:xfrm>
          <a:prstGeom prst="rect">
            <a:avLst/>
          </a:prstGeom>
        </p:spPr>
      </p:pic>
      <p:pic>
        <p:nvPicPr>
          <p:cNvPr id="31" name="Image 29" descr="preencoded.png"/>
          <p:cNvPicPr>
            <a:picLocks noChangeAspect="1"/>
          </p:cNvPicPr>
          <p:nvPr/>
        </p:nvPicPr>
        <p:blipFill>
          <a:blip r:embed="rId29"/>
          <a:stretch>
            <a:fillRect/>
          </a:stretch>
        </p:blipFill>
        <p:spPr>
          <a:xfrm>
            <a:off x="7531122" y="4480910"/>
            <a:ext cx="3754177" cy="593963"/>
          </a:xfrm>
          <a:prstGeom prst="rect">
            <a:avLst/>
          </a:prstGeom>
        </p:spPr>
      </p:pic>
      <p:pic>
        <p:nvPicPr>
          <p:cNvPr id="32" name="Image 30" descr="preencoded.png"/>
          <p:cNvPicPr>
            <a:picLocks noChangeAspect="1"/>
          </p:cNvPicPr>
          <p:nvPr/>
        </p:nvPicPr>
        <p:blipFill>
          <a:blip r:embed="rId26"/>
          <a:stretch>
            <a:fillRect/>
          </a:stretch>
        </p:blipFill>
        <p:spPr>
          <a:xfrm>
            <a:off x="593963" y="5074873"/>
            <a:ext cx="1706774" cy="593963"/>
          </a:xfrm>
          <a:prstGeom prst="rect">
            <a:avLst/>
          </a:prstGeom>
        </p:spPr>
      </p:pic>
      <p:pic>
        <p:nvPicPr>
          <p:cNvPr id="33" name="Image 31" descr="preencoded.png"/>
          <p:cNvPicPr>
            <a:picLocks noChangeAspect="1"/>
          </p:cNvPicPr>
          <p:nvPr/>
        </p:nvPicPr>
        <p:blipFill>
          <a:blip r:embed="rId30"/>
          <a:stretch>
            <a:fillRect/>
          </a:stretch>
        </p:blipFill>
        <p:spPr>
          <a:xfrm>
            <a:off x="705331" y="5297609"/>
            <a:ext cx="185613" cy="148491"/>
          </a:xfrm>
          <a:prstGeom prst="rect">
            <a:avLst/>
          </a:prstGeom>
        </p:spPr>
      </p:pic>
      <p:pic>
        <p:nvPicPr>
          <p:cNvPr id="34" name="Image 32" descr="preencoded.png"/>
          <p:cNvPicPr>
            <a:picLocks noChangeAspect="1"/>
          </p:cNvPicPr>
          <p:nvPr/>
        </p:nvPicPr>
        <p:blipFill>
          <a:blip r:embed="rId28"/>
          <a:stretch>
            <a:fillRect/>
          </a:stretch>
        </p:blipFill>
        <p:spPr>
          <a:xfrm>
            <a:off x="2300737" y="5074873"/>
            <a:ext cx="5230385" cy="593963"/>
          </a:xfrm>
          <a:prstGeom prst="rect">
            <a:avLst/>
          </a:prstGeom>
        </p:spPr>
      </p:pic>
      <p:pic>
        <p:nvPicPr>
          <p:cNvPr id="35" name="Image 33" descr="preencoded.png"/>
          <p:cNvPicPr>
            <a:picLocks noChangeAspect="1"/>
          </p:cNvPicPr>
          <p:nvPr/>
        </p:nvPicPr>
        <p:blipFill>
          <a:blip r:embed="rId29"/>
          <a:stretch>
            <a:fillRect/>
          </a:stretch>
        </p:blipFill>
        <p:spPr>
          <a:xfrm>
            <a:off x="7531122" y="5074873"/>
            <a:ext cx="3754177" cy="593963"/>
          </a:xfrm>
          <a:prstGeom prst="rect">
            <a:avLst/>
          </a:prstGeom>
        </p:spPr>
      </p:pic>
      <p:sp>
        <p:nvSpPr>
          <p:cNvPr id="40" name="Text 0"/>
          <p:cNvSpPr/>
          <p:nvPr/>
        </p:nvSpPr>
        <p:spPr>
          <a:xfrm>
            <a:off x="583356" y="23832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Choosing the Right Storage Class</a:t>
            </a:r>
            <a:endParaRPr lang="en-US" sz="2631" dirty="0"/>
          </a:p>
        </p:txBody>
      </p:sp>
      <p:sp>
        <p:nvSpPr>
          <p:cNvPr id="41" name="Text 1"/>
          <p:cNvSpPr/>
          <p:nvPr/>
        </p:nvSpPr>
        <p:spPr>
          <a:xfrm>
            <a:off x="583356" y="848197"/>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Selecting the optimal S3 storage class requires evaluating your data's access patterns, retrieval time requirements, and resilience needs. Consider these key factors when making your decision.</a:t>
            </a:r>
            <a:endParaRPr lang="en-US" sz="1461" dirty="0"/>
          </a:p>
        </p:txBody>
      </p:sp>
      <p:sp>
        <p:nvSpPr>
          <p:cNvPr id="42" name="Text 2"/>
          <p:cNvSpPr/>
          <p:nvPr/>
        </p:nvSpPr>
        <p:spPr>
          <a:xfrm>
            <a:off x="1251565" y="1800128"/>
            <a:ext cx="223397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Access Frequency</a:t>
            </a:r>
            <a:endParaRPr lang="en-US" sz="1461" dirty="0"/>
          </a:p>
        </p:txBody>
      </p:sp>
      <p:sp>
        <p:nvSpPr>
          <p:cNvPr id="43" name="Text 3"/>
          <p:cNvSpPr/>
          <p:nvPr/>
        </p:nvSpPr>
        <p:spPr>
          <a:xfrm>
            <a:off x="1028829" y="2227039"/>
            <a:ext cx="2323765"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High:</a:t>
            </a:r>
            <a:r>
              <a:rPr lang="en-US" sz="1169" dirty="0">
                <a:solidFill>
                  <a:srgbClr val="4B5563"/>
                </a:solidFill>
                <a:latin typeface="ui-sans-serif" pitchFamily="34" charset="0"/>
                <a:ea typeface="ui-sans-serif" pitchFamily="34" charset="-122"/>
                <a:cs typeface="ui-sans-serif" pitchFamily="34" charset="-120"/>
              </a:rPr>
              <a:t> Daily/hourly access</a:t>
            </a:r>
            <a:endParaRPr lang="en-US" sz="1169" dirty="0"/>
          </a:p>
        </p:txBody>
      </p:sp>
      <p:sp>
        <p:nvSpPr>
          <p:cNvPr id="44" name="Text 4"/>
          <p:cNvSpPr/>
          <p:nvPr/>
        </p:nvSpPr>
        <p:spPr>
          <a:xfrm>
            <a:off x="1103074" y="2524021"/>
            <a:ext cx="2709957"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Infrequent:</a:t>
            </a:r>
            <a:r>
              <a:rPr lang="en-US" sz="1169" dirty="0">
                <a:solidFill>
                  <a:srgbClr val="4B5563"/>
                </a:solidFill>
                <a:latin typeface="ui-sans-serif" pitchFamily="34" charset="0"/>
                <a:ea typeface="ui-sans-serif" pitchFamily="34" charset="-122"/>
                <a:cs typeface="ui-sans-serif" pitchFamily="34" charset="-120"/>
              </a:rPr>
              <a:t> Monthly/quarterly access</a:t>
            </a:r>
            <a:endParaRPr lang="en-US" sz="1169" dirty="0"/>
          </a:p>
        </p:txBody>
      </p:sp>
      <p:sp>
        <p:nvSpPr>
          <p:cNvPr id="45" name="Text 5"/>
          <p:cNvSpPr/>
          <p:nvPr/>
        </p:nvSpPr>
        <p:spPr>
          <a:xfrm>
            <a:off x="1065951" y="3043739"/>
            <a:ext cx="2423822"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Rare:</a:t>
            </a:r>
            <a:r>
              <a:rPr lang="en-US" sz="1169" dirty="0">
                <a:solidFill>
                  <a:srgbClr val="4B5563"/>
                </a:solidFill>
                <a:latin typeface="ui-sans-serif" pitchFamily="34" charset="0"/>
                <a:ea typeface="ui-sans-serif" pitchFamily="34" charset="-122"/>
                <a:cs typeface="ui-sans-serif" pitchFamily="34" charset="-120"/>
              </a:rPr>
              <a:t> Yearly or less access</a:t>
            </a:r>
            <a:endParaRPr lang="en-US" sz="1169" dirty="0"/>
          </a:p>
        </p:txBody>
      </p:sp>
      <p:sp>
        <p:nvSpPr>
          <p:cNvPr id="46" name="Text 6"/>
          <p:cNvSpPr/>
          <p:nvPr/>
        </p:nvSpPr>
        <p:spPr>
          <a:xfrm>
            <a:off x="4889589" y="1800128"/>
            <a:ext cx="268536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Retrieval Time Needs</a:t>
            </a:r>
            <a:endParaRPr lang="en-US" sz="1461" dirty="0"/>
          </a:p>
        </p:txBody>
      </p:sp>
      <p:sp>
        <p:nvSpPr>
          <p:cNvPr id="47" name="Text 7"/>
          <p:cNvSpPr/>
          <p:nvPr/>
        </p:nvSpPr>
        <p:spPr>
          <a:xfrm>
            <a:off x="4666853" y="2227039"/>
            <a:ext cx="2845629"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Immediate:</a:t>
            </a:r>
            <a:r>
              <a:rPr lang="en-US" sz="1169" dirty="0">
                <a:solidFill>
                  <a:srgbClr val="4B5563"/>
                </a:solidFill>
                <a:latin typeface="ui-sans-serif" pitchFamily="34" charset="0"/>
                <a:ea typeface="ui-sans-serif" pitchFamily="34" charset="-122"/>
                <a:cs typeface="ui-sans-serif" pitchFamily="34" charset="-120"/>
              </a:rPr>
              <a:t> Millisecond access</a:t>
            </a:r>
            <a:endParaRPr lang="en-US" sz="1169" dirty="0"/>
          </a:p>
        </p:txBody>
      </p:sp>
      <p:sp>
        <p:nvSpPr>
          <p:cNvPr id="48" name="Text 8"/>
          <p:cNvSpPr/>
          <p:nvPr/>
        </p:nvSpPr>
        <p:spPr>
          <a:xfrm>
            <a:off x="4703976" y="2524021"/>
            <a:ext cx="2747079"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Minutes to Hours:</a:t>
            </a:r>
            <a:r>
              <a:rPr lang="en-US" sz="1169" dirty="0">
                <a:solidFill>
                  <a:srgbClr val="4B5563"/>
                </a:solidFill>
                <a:latin typeface="ui-sans-serif" pitchFamily="34" charset="0"/>
                <a:ea typeface="ui-sans-serif" pitchFamily="34" charset="-122"/>
                <a:cs typeface="ui-sans-serif" pitchFamily="34" charset="-120"/>
              </a:rPr>
              <a:t> Flexible retrieval</a:t>
            </a:r>
            <a:endParaRPr lang="en-US" sz="1169" dirty="0"/>
          </a:p>
        </p:txBody>
      </p:sp>
      <p:sp>
        <p:nvSpPr>
          <p:cNvPr id="49" name="Text 9"/>
          <p:cNvSpPr/>
          <p:nvPr/>
        </p:nvSpPr>
        <p:spPr>
          <a:xfrm>
            <a:off x="4666853" y="3043739"/>
            <a:ext cx="2349692"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Hours:</a:t>
            </a:r>
            <a:r>
              <a:rPr lang="en-US" sz="1169" dirty="0">
                <a:solidFill>
                  <a:srgbClr val="4B5563"/>
                </a:solidFill>
                <a:latin typeface="ui-sans-serif" pitchFamily="34" charset="0"/>
                <a:ea typeface="ui-sans-serif" pitchFamily="34" charset="-122"/>
                <a:cs typeface="ui-sans-serif" pitchFamily="34" charset="-120"/>
              </a:rPr>
              <a:t> Long-term archive</a:t>
            </a:r>
            <a:endParaRPr lang="en-US" sz="1169" dirty="0"/>
          </a:p>
        </p:txBody>
      </p:sp>
      <p:sp>
        <p:nvSpPr>
          <p:cNvPr id="50" name="Text 10"/>
          <p:cNvSpPr/>
          <p:nvPr/>
        </p:nvSpPr>
        <p:spPr>
          <a:xfrm>
            <a:off x="8523553" y="1744444"/>
            <a:ext cx="2565526"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Resilience Requirements</a:t>
            </a:r>
            <a:endParaRPr lang="en-US" sz="1461" dirty="0"/>
          </a:p>
        </p:txBody>
      </p:sp>
      <p:sp>
        <p:nvSpPr>
          <p:cNvPr id="51" name="Text 11"/>
          <p:cNvSpPr/>
          <p:nvPr/>
        </p:nvSpPr>
        <p:spPr>
          <a:xfrm>
            <a:off x="8342000" y="2375530"/>
            <a:ext cx="2569470"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Multi-AZ:</a:t>
            </a:r>
            <a:r>
              <a:rPr lang="en-US" sz="1169" dirty="0">
                <a:solidFill>
                  <a:srgbClr val="4B5563"/>
                </a:solidFill>
                <a:latin typeface="ui-sans-serif" pitchFamily="34" charset="0"/>
                <a:ea typeface="ui-sans-serif" pitchFamily="34" charset="-122"/>
                <a:cs typeface="ui-sans-serif" pitchFamily="34" charset="-120"/>
              </a:rPr>
              <a:t> Highest resilience</a:t>
            </a:r>
            <a:endParaRPr lang="en-US" sz="1169" dirty="0"/>
          </a:p>
        </p:txBody>
      </p:sp>
      <p:sp>
        <p:nvSpPr>
          <p:cNvPr id="52" name="Text 12"/>
          <p:cNvSpPr/>
          <p:nvPr/>
        </p:nvSpPr>
        <p:spPr>
          <a:xfrm>
            <a:off x="8342000" y="2672512"/>
            <a:ext cx="2812566"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Single-AZ:</a:t>
            </a:r>
            <a:r>
              <a:rPr lang="en-US" sz="1169" dirty="0">
                <a:solidFill>
                  <a:srgbClr val="4B5563"/>
                </a:solidFill>
                <a:latin typeface="ui-sans-serif" pitchFamily="34" charset="0"/>
                <a:ea typeface="ui-sans-serif" pitchFamily="34" charset="-122"/>
                <a:cs typeface="ui-sans-serif" pitchFamily="34" charset="-120"/>
              </a:rPr>
              <a:t> Standard resilience</a:t>
            </a:r>
            <a:endParaRPr lang="en-US" sz="1169" dirty="0"/>
          </a:p>
        </p:txBody>
      </p:sp>
      <p:sp>
        <p:nvSpPr>
          <p:cNvPr id="53" name="Text 13"/>
          <p:cNvSpPr/>
          <p:nvPr/>
        </p:nvSpPr>
        <p:spPr>
          <a:xfrm>
            <a:off x="8342000" y="2969493"/>
            <a:ext cx="2747079"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Cost-Effective:</a:t>
            </a:r>
            <a:r>
              <a:rPr lang="en-US" sz="1169" dirty="0">
                <a:solidFill>
                  <a:srgbClr val="4B5563"/>
                </a:solidFill>
                <a:latin typeface="ui-sans-serif" pitchFamily="34" charset="0"/>
                <a:ea typeface="ui-sans-serif" pitchFamily="34" charset="-122"/>
                <a:cs typeface="ui-sans-serif" pitchFamily="34" charset="-120"/>
              </a:rPr>
              <a:t> Single AZ, lower cost</a:t>
            </a:r>
            <a:endParaRPr lang="en-US" sz="1169" dirty="0"/>
          </a:p>
        </p:txBody>
      </p:sp>
      <p:sp>
        <p:nvSpPr>
          <p:cNvPr id="54" name="Text 14"/>
          <p:cNvSpPr/>
          <p:nvPr/>
        </p:nvSpPr>
        <p:spPr>
          <a:xfrm>
            <a:off x="593963" y="3738456"/>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Recommended Storage Classes</a:t>
            </a:r>
            <a:endParaRPr lang="en-US" sz="1461" dirty="0"/>
          </a:p>
        </p:txBody>
      </p:sp>
      <p:sp>
        <p:nvSpPr>
          <p:cNvPr id="55" name="Text 15"/>
          <p:cNvSpPr/>
          <p:nvPr/>
        </p:nvSpPr>
        <p:spPr>
          <a:xfrm>
            <a:off x="705331" y="4109683"/>
            <a:ext cx="2048128"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Access Pattern</a:t>
            </a:r>
            <a:endParaRPr lang="en-US" sz="1169" dirty="0"/>
          </a:p>
        </p:txBody>
      </p:sp>
      <p:sp>
        <p:nvSpPr>
          <p:cNvPr id="56" name="Text 16"/>
          <p:cNvSpPr/>
          <p:nvPr/>
        </p:nvSpPr>
        <p:spPr>
          <a:xfrm>
            <a:off x="2412105" y="4109683"/>
            <a:ext cx="5230385"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Recommended Classes</a:t>
            </a:r>
            <a:endParaRPr lang="en-US" sz="1169" dirty="0"/>
          </a:p>
        </p:txBody>
      </p:sp>
      <p:sp>
        <p:nvSpPr>
          <p:cNvPr id="57" name="Text 17"/>
          <p:cNvSpPr/>
          <p:nvPr/>
        </p:nvSpPr>
        <p:spPr>
          <a:xfrm>
            <a:off x="7642491" y="4109683"/>
            <a:ext cx="375417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Benefits</a:t>
            </a:r>
            <a:endParaRPr lang="en-US" sz="1169" dirty="0"/>
          </a:p>
        </p:txBody>
      </p:sp>
      <p:sp>
        <p:nvSpPr>
          <p:cNvPr id="58" name="Text 18"/>
          <p:cNvSpPr/>
          <p:nvPr/>
        </p:nvSpPr>
        <p:spPr>
          <a:xfrm>
            <a:off x="890944" y="4666524"/>
            <a:ext cx="178084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High Frequency</a:t>
            </a:r>
            <a:endParaRPr lang="en-US" sz="1169" dirty="0"/>
          </a:p>
        </p:txBody>
      </p:sp>
      <p:sp>
        <p:nvSpPr>
          <p:cNvPr id="59" name="Text 19"/>
          <p:cNvSpPr/>
          <p:nvPr/>
        </p:nvSpPr>
        <p:spPr>
          <a:xfrm>
            <a:off x="2486350" y="4675804"/>
            <a:ext cx="1135259" cy="222736"/>
          </a:xfrm>
          <a:prstGeom prst="rect">
            <a:avLst/>
          </a:prstGeom>
          <a:noFill/>
          <a:ln/>
        </p:spPr>
        <p:txBody>
          <a:bodyPr vert="horz" wrap="square" lIns="0" tIns="0" rIns="0" bIns="0" rtlCol="0" anchor="t"/>
          <a:lstStyle/>
          <a:p>
            <a:pPr>
              <a:lnSpc>
                <a:spcPts val="1461"/>
              </a:lnSpc>
            </a:pPr>
            <a:r>
              <a:rPr lang="en-US" sz="1023" dirty="0">
                <a:solidFill>
                  <a:srgbClr val="9A3412"/>
                </a:solidFill>
                <a:highlight>
                  <a:srgbClr val="FFEDD5"/>
                </a:highlight>
                <a:latin typeface="ui-sans-serif" pitchFamily="34" charset="0"/>
                <a:ea typeface="ui-sans-serif" pitchFamily="34" charset="-122"/>
                <a:cs typeface="ui-sans-serif" pitchFamily="34" charset="-120"/>
              </a:rPr>
              <a:t>S3 Standard</a:t>
            </a:r>
            <a:endParaRPr lang="en-US" sz="1023" dirty="0"/>
          </a:p>
        </p:txBody>
      </p:sp>
      <p:sp>
        <p:nvSpPr>
          <p:cNvPr id="60" name="Text 20"/>
          <p:cNvSpPr/>
          <p:nvPr/>
        </p:nvSpPr>
        <p:spPr>
          <a:xfrm>
            <a:off x="3553919" y="4675804"/>
            <a:ext cx="1848362" cy="222736"/>
          </a:xfrm>
          <a:prstGeom prst="rect">
            <a:avLst/>
          </a:prstGeom>
          <a:noFill/>
          <a:ln/>
        </p:spPr>
        <p:txBody>
          <a:bodyPr vert="horz" wrap="square" lIns="0" tIns="0" rIns="0" bIns="0" rtlCol="0" anchor="t"/>
          <a:lstStyle/>
          <a:p>
            <a:pPr>
              <a:lnSpc>
                <a:spcPts val="1461"/>
              </a:lnSpc>
            </a:pPr>
            <a:r>
              <a:rPr lang="en-US" sz="1023" dirty="0">
                <a:solidFill>
                  <a:srgbClr val="9A3412"/>
                </a:solidFill>
                <a:highlight>
                  <a:srgbClr val="FFEDD5"/>
                </a:highlight>
                <a:latin typeface="ui-sans-serif" pitchFamily="34" charset="0"/>
                <a:ea typeface="ui-sans-serif" pitchFamily="34" charset="-122"/>
                <a:cs typeface="ui-sans-serif" pitchFamily="34" charset="-120"/>
              </a:rPr>
              <a:t>S3 Express One Zone</a:t>
            </a:r>
            <a:endParaRPr lang="en-US" sz="1023" dirty="0"/>
          </a:p>
        </p:txBody>
      </p:sp>
      <p:sp>
        <p:nvSpPr>
          <p:cNvPr id="61" name="Text 21"/>
          <p:cNvSpPr/>
          <p:nvPr/>
        </p:nvSpPr>
        <p:spPr>
          <a:xfrm>
            <a:off x="7642491" y="4480910"/>
            <a:ext cx="3754177" cy="59396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99.99% availability, single-digit millisecond latency</a:t>
            </a:r>
            <a:endParaRPr lang="en-US" sz="1169" dirty="0"/>
          </a:p>
        </p:txBody>
      </p:sp>
      <p:sp>
        <p:nvSpPr>
          <p:cNvPr id="62" name="Text 22"/>
          <p:cNvSpPr/>
          <p:nvPr/>
        </p:nvSpPr>
        <p:spPr>
          <a:xfrm>
            <a:off x="965190" y="5149119"/>
            <a:ext cx="148403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Infrequent Access</a:t>
            </a:r>
            <a:endParaRPr lang="en-US" sz="1169" dirty="0"/>
          </a:p>
        </p:txBody>
      </p:sp>
      <p:sp>
        <p:nvSpPr>
          <p:cNvPr id="63" name="Text 23"/>
          <p:cNvSpPr/>
          <p:nvPr/>
        </p:nvSpPr>
        <p:spPr>
          <a:xfrm>
            <a:off x="2486351" y="5269768"/>
            <a:ext cx="1344248" cy="222736"/>
          </a:xfrm>
          <a:prstGeom prst="rect">
            <a:avLst/>
          </a:prstGeom>
          <a:noFill/>
          <a:ln/>
        </p:spPr>
        <p:txBody>
          <a:bodyPr vert="horz" wrap="square" lIns="0" tIns="0" rIns="0" bIns="0" rtlCol="0" anchor="t"/>
          <a:lstStyle/>
          <a:p>
            <a:pPr>
              <a:lnSpc>
                <a:spcPts val="1461"/>
              </a:lnSpc>
            </a:pPr>
            <a:r>
              <a:rPr lang="en-US" sz="1023" dirty="0">
                <a:solidFill>
                  <a:srgbClr val="1E40AF"/>
                </a:solidFill>
                <a:highlight>
                  <a:srgbClr val="DBEAFE"/>
                </a:highlight>
                <a:latin typeface="ui-sans-serif" pitchFamily="34" charset="0"/>
                <a:ea typeface="ui-sans-serif" pitchFamily="34" charset="-122"/>
                <a:cs typeface="ui-sans-serif" pitchFamily="34" charset="-120"/>
              </a:rPr>
              <a:t>S3 Standard-IA</a:t>
            </a:r>
            <a:endParaRPr lang="en-US" sz="1023" dirty="0"/>
          </a:p>
        </p:txBody>
      </p:sp>
      <p:sp>
        <p:nvSpPr>
          <p:cNvPr id="64" name="Text 24"/>
          <p:cNvSpPr/>
          <p:nvPr/>
        </p:nvSpPr>
        <p:spPr>
          <a:xfrm>
            <a:off x="3728076" y="5269768"/>
            <a:ext cx="1398887" cy="222736"/>
          </a:xfrm>
          <a:prstGeom prst="rect">
            <a:avLst/>
          </a:prstGeom>
          <a:noFill/>
          <a:ln/>
        </p:spPr>
        <p:txBody>
          <a:bodyPr vert="horz" wrap="square" lIns="0" tIns="0" rIns="0" bIns="0" rtlCol="0" anchor="t"/>
          <a:lstStyle/>
          <a:p>
            <a:pPr>
              <a:lnSpc>
                <a:spcPts val="1461"/>
              </a:lnSpc>
            </a:pPr>
            <a:r>
              <a:rPr lang="en-US" sz="1023" dirty="0">
                <a:solidFill>
                  <a:srgbClr val="1E40AF"/>
                </a:solidFill>
                <a:highlight>
                  <a:srgbClr val="DBEAFE"/>
                </a:highlight>
                <a:latin typeface="ui-sans-serif" pitchFamily="34" charset="0"/>
                <a:ea typeface="ui-sans-serif" pitchFamily="34" charset="-122"/>
                <a:cs typeface="ui-sans-serif" pitchFamily="34" charset="-120"/>
              </a:rPr>
              <a:t>S3 One Zone-IA</a:t>
            </a:r>
            <a:endParaRPr lang="en-US" sz="1023" dirty="0"/>
          </a:p>
        </p:txBody>
      </p:sp>
      <p:sp>
        <p:nvSpPr>
          <p:cNvPr id="65" name="Text 25"/>
          <p:cNvSpPr/>
          <p:nvPr/>
        </p:nvSpPr>
        <p:spPr>
          <a:xfrm>
            <a:off x="7684916" y="5626413"/>
            <a:ext cx="3185330" cy="59396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Lower storage costs, 30-day minimum duration</a:t>
            </a:r>
            <a:endParaRPr lang="en-US" sz="1169" dirty="0"/>
          </a:p>
        </p:txBody>
      </p:sp>
      <p:sp>
        <p:nvSpPr>
          <p:cNvPr id="66" name="Text 26"/>
          <p:cNvSpPr/>
          <p:nvPr/>
        </p:nvSpPr>
        <p:spPr>
          <a:xfrm>
            <a:off x="928067" y="5854450"/>
            <a:ext cx="178084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Rare Access</a:t>
            </a:r>
            <a:endParaRPr lang="en-US" sz="1169" dirty="0"/>
          </a:p>
        </p:txBody>
      </p:sp>
      <p:sp>
        <p:nvSpPr>
          <p:cNvPr id="67" name="Text 27"/>
          <p:cNvSpPr/>
          <p:nvPr/>
        </p:nvSpPr>
        <p:spPr>
          <a:xfrm>
            <a:off x="2486350" y="5752363"/>
            <a:ext cx="2309322" cy="222736"/>
          </a:xfrm>
          <a:prstGeom prst="rect">
            <a:avLst/>
          </a:prstGeom>
          <a:noFill/>
          <a:ln/>
        </p:spPr>
        <p:txBody>
          <a:bodyPr vert="horz" wrap="square" lIns="0" tIns="0" rIns="0" bIns="0" rtlCol="0" anchor="t"/>
          <a:lstStyle/>
          <a:p>
            <a:pPr>
              <a:lnSpc>
                <a:spcPts val="1461"/>
              </a:lnSpc>
            </a:pPr>
            <a:r>
              <a:rPr lang="en-US" sz="1023" dirty="0">
                <a:solidFill>
                  <a:srgbClr val="166534"/>
                </a:solidFill>
                <a:highlight>
                  <a:srgbClr val="DCFCE7"/>
                </a:highlight>
                <a:latin typeface="ui-sans-serif" pitchFamily="34" charset="0"/>
                <a:ea typeface="ui-sans-serif" pitchFamily="34" charset="-122"/>
                <a:cs typeface="ui-sans-serif" pitchFamily="34" charset="-120"/>
              </a:rPr>
              <a:t>S3 Glacier Instant Retrieval</a:t>
            </a:r>
            <a:endParaRPr lang="en-US" sz="1023" dirty="0"/>
          </a:p>
        </p:txBody>
      </p:sp>
      <p:sp>
        <p:nvSpPr>
          <p:cNvPr id="68" name="Text 28"/>
          <p:cNvSpPr/>
          <p:nvPr/>
        </p:nvSpPr>
        <p:spPr>
          <a:xfrm>
            <a:off x="4532304" y="5743082"/>
            <a:ext cx="1454514" cy="232017"/>
          </a:xfrm>
          <a:prstGeom prst="rect">
            <a:avLst/>
          </a:prstGeom>
          <a:noFill/>
          <a:ln/>
        </p:spPr>
        <p:txBody>
          <a:bodyPr vert="horz" wrap="square" lIns="0" tIns="0" rIns="0" bIns="0" rtlCol="0" anchor="t"/>
          <a:lstStyle/>
          <a:p>
            <a:pPr>
              <a:lnSpc>
                <a:spcPts val="1461"/>
              </a:lnSpc>
            </a:pPr>
            <a:r>
              <a:rPr lang="en-US" sz="1023" dirty="0">
                <a:solidFill>
                  <a:srgbClr val="166534"/>
                </a:solidFill>
                <a:highlight>
                  <a:srgbClr val="DCFCE7"/>
                </a:highlight>
                <a:latin typeface="ui-sans-serif" pitchFamily="34" charset="0"/>
                <a:ea typeface="ui-sans-serif" pitchFamily="34" charset="-122"/>
                <a:cs typeface="ui-sans-serif" pitchFamily="34" charset="-120"/>
              </a:rPr>
              <a:t>S3 Glacier Flexible Retrieval</a:t>
            </a:r>
            <a:endParaRPr lang="en-US" sz="1023" dirty="0"/>
          </a:p>
        </p:txBody>
      </p:sp>
      <p:sp>
        <p:nvSpPr>
          <p:cNvPr id="69" name="Text 29"/>
          <p:cNvSpPr/>
          <p:nvPr/>
        </p:nvSpPr>
        <p:spPr>
          <a:xfrm>
            <a:off x="6297828" y="5769605"/>
            <a:ext cx="1233294" cy="445472"/>
          </a:xfrm>
          <a:prstGeom prst="rect">
            <a:avLst/>
          </a:prstGeom>
          <a:noFill/>
          <a:ln/>
        </p:spPr>
        <p:txBody>
          <a:bodyPr vert="horz" wrap="square" lIns="0" tIns="0" rIns="0" bIns="0" rtlCol="0" anchor="t"/>
          <a:lstStyle/>
          <a:p>
            <a:pPr>
              <a:lnSpc>
                <a:spcPts val="1461"/>
              </a:lnSpc>
            </a:pPr>
            <a:r>
              <a:rPr lang="en-US" sz="1023" dirty="0">
                <a:solidFill>
                  <a:srgbClr val="166534"/>
                </a:solidFill>
                <a:highlight>
                  <a:srgbClr val="DCFCE7"/>
                </a:highlight>
                <a:latin typeface="ui-sans-serif" pitchFamily="34" charset="0"/>
                <a:ea typeface="ui-sans-serif" pitchFamily="34" charset="-122"/>
                <a:cs typeface="ui-sans-serif" pitchFamily="34" charset="-120"/>
              </a:rPr>
              <a:t>S3 Glacier Deep Archive</a:t>
            </a:r>
            <a:endParaRPr lang="en-US" sz="1023" dirty="0"/>
          </a:p>
        </p:txBody>
      </p:sp>
      <p:sp>
        <p:nvSpPr>
          <p:cNvPr id="70" name="Text 30"/>
          <p:cNvSpPr/>
          <p:nvPr/>
        </p:nvSpPr>
        <p:spPr>
          <a:xfrm>
            <a:off x="7610670" y="5096091"/>
            <a:ext cx="3754177" cy="59396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Lowest costs, flexible retrieval times (minutes to hours)</a:t>
            </a:r>
            <a:endParaRPr lang="en-US" sz="1169"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8"/>
            <a:ext cx="11879263" cy="6304320"/>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090435"/>
          </a:xfrm>
          <a:prstGeom prst="rect">
            <a:avLst/>
          </a:prstGeom>
        </p:spPr>
      </p:pic>
      <p:pic>
        <p:nvPicPr>
          <p:cNvPr id="4" name="Image 2" descr="preencoded.png"/>
          <p:cNvPicPr>
            <a:picLocks noChangeAspect="1"/>
          </p:cNvPicPr>
          <p:nvPr/>
        </p:nvPicPr>
        <p:blipFill>
          <a:blip r:embed="rId5"/>
          <a:stretch>
            <a:fillRect/>
          </a:stretch>
        </p:blipFill>
        <p:spPr>
          <a:xfrm>
            <a:off x="593963" y="1192907"/>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195220"/>
            <a:ext cx="5234300" cy="1559153"/>
          </a:xfrm>
          <a:prstGeom prst="rect">
            <a:avLst/>
          </a:prstGeom>
        </p:spPr>
      </p:pic>
      <p:pic>
        <p:nvPicPr>
          <p:cNvPr id="6" name="Image 4" descr="preencoded.png"/>
          <p:cNvPicPr>
            <a:picLocks noChangeAspect="1"/>
          </p:cNvPicPr>
          <p:nvPr/>
        </p:nvPicPr>
        <p:blipFill>
          <a:blip r:embed="rId7"/>
          <a:stretch>
            <a:fillRect/>
          </a:stretch>
        </p:blipFill>
        <p:spPr>
          <a:xfrm>
            <a:off x="779577" y="2417956"/>
            <a:ext cx="185613" cy="185613"/>
          </a:xfrm>
          <a:prstGeom prst="rect">
            <a:avLst/>
          </a:prstGeom>
        </p:spPr>
      </p:pic>
      <p:pic>
        <p:nvPicPr>
          <p:cNvPr id="7" name="Image 5" descr="preencoded.png"/>
          <p:cNvPicPr>
            <a:picLocks noChangeAspect="1"/>
          </p:cNvPicPr>
          <p:nvPr/>
        </p:nvPicPr>
        <p:blipFill>
          <a:blip r:embed="rId8"/>
          <a:stretch>
            <a:fillRect/>
          </a:stretch>
        </p:blipFill>
        <p:spPr>
          <a:xfrm>
            <a:off x="779576" y="2789183"/>
            <a:ext cx="148491" cy="148491"/>
          </a:xfrm>
          <a:prstGeom prst="rect">
            <a:avLst/>
          </a:prstGeom>
        </p:spPr>
      </p:pic>
      <p:pic>
        <p:nvPicPr>
          <p:cNvPr id="8" name="Image 6" descr="preencoded.png"/>
          <p:cNvPicPr>
            <a:picLocks noChangeAspect="1"/>
          </p:cNvPicPr>
          <p:nvPr/>
        </p:nvPicPr>
        <p:blipFill>
          <a:blip r:embed="rId8"/>
          <a:stretch>
            <a:fillRect/>
          </a:stretch>
        </p:blipFill>
        <p:spPr>
          <a:xfrm>
            <a:off x="779576" y="3086165"/>
            <a:ext cx="148491" cy="148491"/>
          </a:xfrm>
          <a:prstGeom prst="rect">
            <a:avLst/>
          </a:prstGeom>
        </p:spPr>
      </p:pic>
      <p:pic>
        <p:nvPicPr>
          <p:cNvPr id="9" name="Image 7" descr="preencoded.png"/>
          <p:cNvPicPr>
            <a:picLocks noChangeAspect="1"/>
          </p:cNvPicPr>
          <p:nvPr/>
        </p:nvPicPr>
        <p:blipFill>
          <a:blip r:embed="rId8"/>
          <a:stretch>
            <a:fillRect/>
          </a:stretch>
        </p:blipFill>
        <p:spPr>
          <a:xfrm>
            <a:off x="779576" y="3383146"/>
            <a:ext cx="148491" cy="148491"/>
          </a:xfrm>
          <a:prstGeom prst="rect">
            <a:avLst/>
          </a:prstGeom>
        </p:spPr>
      </p:pic>
      <p:pic>
        <p:nvPicPr>
          <p:cNvPr id="10" name="Image 8" descr="preencoded.png"/>
          <p:cNvPicPr>
            <a:picLocks noChangeAspect="1"/>
          </p:cNvPicPr>
          <p:nvPr/>
        </p:nvPicPr>
        <p:blipFill>
          <a:blip r:embed="rId6"/>
          <a:stretch>
            <a:fillRect/>
          </a:stretch>
        </p:blipFill>
        <p:spPr>
          <a:xfrm>
            <a:off x="6050999" y="2195220"/>
            <a:ext cx="5234300" cy="1559153"/>
          </a:xfrm>
          <a:prstGeom prst="rect">
            <a:avLst/>
          </a:prstGeom>
        </p:spPr>
      </p:pic>
      <p:pic>
        <p:nvPicPr>
          <p:cNvPr id="11" name="Image 9" descr="preencoded.png"/>
          <p:cNvPicPr>
            <a:picLocks noChangeAspect="1"/>
          </p:cNvPicPr>
          <p:nvPr/>
        </p:nvPicPr>
        <p:blipFill>
          <a:blip r:embed="rId9"/>
          <a:stretch>
            <a:fillRect/>
          </a:stretch>
        </p:blipFill>
        <p:spPr>
          <a:xfrm>
            <a:off x="6236613" y="2417956"/>
            <a:ext cx="232017" cy="185613"/>
          </a:xfrm>
          <a:prstGeom prst="rect">
            <a:avLst/>
          </a:prstGeom>
        </p:spPr>
      </p:pic>
      <p:pic>
        <p:nvPicPr>
          <p:cNvPr id="12" name="Image 10" descr="preencoded.png"/>
          <p:cNvPicPr>
            <a:picLocks noChangeAspect="1"/>
          </p:cNvPicPr>
          <p:nvPr/>
        </p:nvPicPr>
        <p:blipFill>
          <a:blip r:embed="rId10"/>
          <a:stretch>
            <a:fillRect/>
          </a:stretch>
        </p:blipFill>
        <p:spPr>
          <a:xfrm>
            <a:off x="6236612" y="2789183"/>
            <a:ext cx="148491" cy="148491"/>
          </a:xfrm>
          <a:prstGeom prst="rect">
            <a:avLst/>
          </a:prstGeom>
        </p:spPr>
      </p:pic>
      <p:pic>
        <p:nvPicPr>
          <p:cNvPr id="13" name="Image 11" descr="preencoded.png"/>
          <p:cNvPicPr>
            <a:picLocks noChangeAspect="1"/>
          </p:cNvPicPr>
          <p:nvPr/>
        </p:nvPicPr>
        <p:blipFill>
          <a:blip r:embed="rId11"/>
          <a:stretch>
            <a:fillRect/>
          </a:stretch>
        </p:blipFill>
        <p:spPr>
          <a:xfrm>
            <a:off x="6236613" y="3086165"/>
            <a:ext cx="129929" cy="148491"/>
          </a:xfrm>
          <a:prstGeom prst="rect">
            <a:avLst/>
          </a:prstGeom>
        </p:spPr>
      </p:pic>
      <p:pic>
        <p:nvPicPr>
          <p:cNvPr id="14" name="Image 12" descr="preencoded.png"/>
          <p:cNvPicPr>
            <a:picLocks noChangeAspect="1"/>
          </p:cNvPicPr>
          <p:nvPr/>
        </p:nvPicPr>
        <p:blipFill>
          <a:blip r:embed="rId12"/>
          <a:stretch>
            <a:fillRect/>
          </a:stretch>
        </p:blipFill>
        <p:spPr>
          <a:xfrm>
            <a:off x="6236612" y="3383146"/>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593963" y="4014232"/>
            <a:ext cx="185613" cy="185613"/>
          </a:xfrm>
          <a:prstGeom prst="rect">
            <a:avLst/>
          </a:prstGeom>
        </p:spPr>
      </p:pic>
      <p:pic>
        <p:nvPicPr>
          <p:cNvPr id="16" name="Image 14" descr="preencoded.png"/>
          <p:cNvPicPr>
            <a:picLocks noChangeAspect="1"/>
          </p:cNvPicPr>
          <p:nvPr/>
        </p:nvPicPr>
        <p:blipFill>
          <a:blip r:embed="rId14"/>
          <a:stretch>
            <a:fillRect/>
          </a:stretch>
        </p:blipFill>
        <p:spPr>
          <a:xfrm>
            <a:off x="593963" y="4348337"/>
            <a:ext cx="10691336" cy="1670521"/>
          </a:xfrm>
          <a:prstGeom prst="rect">
            <a:avLst/>
          </a:prstGeom>
        </p:spPr>
      </p:pic>
      <p:sp>
        <p:nvSpPr>
          <p:cNvPr id="21"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Lifecycle Management</a:t>
            </a:r>
            <a:endParaRPr lang="en-US" sz="2631" dirty="0"/>
          </a:p>
        </p:txBody>
      </p:sp>
      <p:sp>
        <p:nvSpPr>
          <p:cNvPr id="22"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Lifecycle Rules automate object management to optimize costs and enforce retention policies throughout an object's lifespan.</a:t>
            </a:r>
            <a:endParaRPr lang="en-US" sz="1461" dirty="0"/>
          </a:p>
        </p:txBody>
      </p:sp>
      <p:sp>
        <p:nvSpPr>
          <p:cNvPr id="23" name="Text 2"/>
          <p:cNvSpPr/>
          <p:nvPr/>
        </p:nvSpPr>
        <p:spPr>
          <a:xfrm>
            <a:off x="1076558" y="2380833"/>
            <a:ext cx="48630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Key Components</a:t>
            </a:r>
            <a:endParaRPr lang="en-US" sz="1461" dirty="0"/>
          </a:p>
        </p:txBody>
      </p:sp>
      <p:sp>
        <p:nvSpPr>
          <p:cNvPr id="24" name="Text 3"/>
          <p:cNvSpPr/>
          <p:nvPr/>
        </p:nvSpPr>
        <p:spPr>
          <a:xfrm>
            <a:off x="1002313" y="2752061"/>
            <a:ext cx="4212497"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ID:</a:t>
            </a:r>
            <a:r>
              <a:rPr lang="en-US" sz="1169" dirty="0">
                <a:solidFill>
                  <a:srgbClr val="4B5563"/>
                </a:solidFill>
                <a:latin typeface="ui-sans-serif" pitchFamily="34" charset="0"/>
                <a:ea typeface="ui-sans-serif" pitchFamily="34" charset="-122"/>
                <a:cs typeface="ui-sans-serif" pitchFamily="34" charset="-120"/>
              </a:rPr>
              <a:t> Unique rule identifier (max 255 characters)</a:t>
            </a:r>
            <a:endParaRPr lang="en-US" sz="1169" dirty="0"/>
          </a:p>
        </p:txBody>
      </p:sp>
      <p:sp>
        <p:nvSpPr>
          <p:cNvPr id="25" name="Text 4"/>
          <p:cNvSpPr/>
          <p:nvPr/>
        </p:nvSpPr>
        <p:spPr>
          <a:xfrm>
            <a:off x="1002312" y="3049042"/>
            <a:ext cx="2569645"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Status:</a:t>
            </a:r>
            <a:r>
              <a:rPr lang="en-US" sz="1169" dirty="0">
                <a:solidFill>
                  <a:srgbClr val="4B5563"/>
                </a:solidFill>
                <a:latin typeface="ui-sans-serif" pitchFamily="34" charset="0"/>
                <a:ea typeface="ui-sans-serif" pitchFamily="34" charset="-122"/>
                <a:cs typeface="ui-sans-serif" pitchFamily="34" charset="-120"/>
              </a:rPr>
              <a:t> Enabled or Disabled</a:t>
            </a:r>
            <a:endParaRPr lang="en-US" sz="1169" dirty="0"/>
          </a:p>
        </p:txBody>
      </p:sp>
      <p:sp>
        <p:nvSpPr>
          <p:cNvPr id="26" name="Text 5"/>
          <p:cNvSpPr/>
          <p:nvPr/>
        </p:nvSpPr>
        <p:spPr>
          <a:xfrm>
            <a:off x="1002312" y="3346024"/>
            <a:ext cx="2729563"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Filter:</a:t>
            </a:r>
            <a:r>
              <a:rPr lang="en-US" sz="1169" dirty="0">
                <a:solidFill>
                  <a:srgbClr val="4B5563"/>
                </a:solidFill>
                <a:latin typeface="ui-sans-serif" pitchFamily="34" charset="0"/>
                <a:ea typeface="ui-sans-serif" pitchFamily="34" charset="-122"/>
                <a:cs typeface="ui-sans-serif" pitchFamily="34" charset="-120"/>
              </a:rPr>
              <a:t> Prefix, tags, object size</a:t>
            </a:r>
            <a:endParaRPr lang="en-US" sz="1169" dirty="0"/>
          </a:p>
        </p:txBody>
      </p:sp>
      <p:sp>
        <p:nvSpPr>
          <p:cNvPr id="27" name="Text 6"/>
          <p:cNvSpPr/>
          <p:nvPr/>
        </p:nvSpPr>
        <p:spPr>
          <a:xfrm>
            <a:off x="6579998" y="2380833"/>
            <a:ext cx="48630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Lifecycle Actions</a:t>
            </a:r>
            <a:endParaRPr lang="en-US" sz="1461" dirty="0"/>
          </a:p>
        </p:txBody>
      </p:sp>
      <p:sp>
        <p:nvSpPr>
          <p:cNvPr id="28" name="Text 7"/>
          <p:cNvSpPr/>
          <p:nvPr/>
        </p:nvSpPr>
        <p:spPr>
          <a:xfrm>
            <a:off x="6459348" y="2752061"/>
            <a:ext cx="4566092"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Transition:</a:t>
            </a:r>
            <a:r>
              <a:rPr lang="en-US" sz="1169" dirty="0">
                <a:solidFill>
                  <a:srgbClr val="4B5563"/>
                </a:solidFill>
                <a:latin typeface="ui-sans-serif" pitchFamily="34" charset="0"/>
                <a:ea typeface="ui-sans-serif" pitchFamily="34" charset="-122"/>
                <a:cs typeface="ui-sans-serif" pitchFamily="34" charset="-120"/>
              </a:rPr>
              <a:t> Move objects between storage classes</a:t>
            </a:r>
            <a:endParaRPr lang="en-US" sz="1169" dirty="0"/>
          </a:p>
        </p:txBody>
      </p:sp>
      <p:sp>
        <p:nvSpPr>
          <p:cNvPr id="29" name="Text 8"/>
          <p:cNvSpPr/>
          <p:nvPr/>
        </p:nvSpPr>
        <p:spPr>
          <a:xfrm>
            <a:off x="6440788" y="3049042"/>
            <a:ext cx="4398169"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Expiration:</a:t>
            </a:r>
            <a:r>
              <a:rPr lang="en-US" sz="1169" dirty="0">
                <a:solidFill>
                  <a:srgbClr val="4B5563"/>
                </a:solidFill>
                <a:latin typeface="ui-sans-serif" pitchFamily="34" charset="0"/>
                <a:ea typeface="ui-sans-serif" pitchFamily="34" charset="-122"/>
                <a:cs typeface="ui-sans-serif" pitchFamily="34" charset="-120"/>
              </a:rPr>
              <a:t> Delete objects after specified period</a:t>
            </a:r>
            <a:endParaRPr lang="en-US" sz="1169" dirty="0"/>
          </a:p>
        </p:txBody>
      </p:sp>
      <p:sp>
        <p:nvSpPr>
          <p:cNvPr id="30" name="Text 9"/>
          <p:cNvSpPr/>
          <p:nvPr/>
        </p:nvSpPr>
        <p:spPr>
          <a:xfrm>
            <a:off x="6459349" y="3346024"/>
            <a:ext cx="4162383" cy="222736"/>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Abort:</a:t>
            </a:r>
            <a:r>
              <a:rPr lang="en-US" sz="1169" dirty="0">
                <a:solidFill>
                  <a:srgbClr val="4B5563"/>
                </a:solidFill>
                <a:latin typeface="ui-sans-serif" pitchFamily="34" charset="0"/>
                <a:ea typeface="ui-sans-serif" pitchFamily="34" charset="-122"/>
                <a:cs typeface="ui-sans-serif" pitchFamily="34" charset="-120"/>
              </a:rPr>
              <a:t> Clean up incomplete multipart uploads</a:t>
            </a:r>
            <a:endParaRPr lang="en-US" sz="1169" dirty="0"/>
          </a:p>
        </p:txBody>
      </p:sp>
      <p:sp>
        <p:nvSpPr>
          <p:cNvPr id="31" name="Text 10"/>
          <p:cNvSpPr/>
          <p:nvPr/>
        </p:nvSpPr>
        <p:spPr>
          <a:xfrm>
            <a:off x="890945" y="3977109"/>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Example: Log File Lifecycle</a:t>
            </a:r>
            <a:endParaRPr lang="en-US" sz="146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380834"/>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380834"/>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3271778"/>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3271778"/>
            <a:ext cx="5345668" cy="593963"/>
          </a:xfrm>
          <a:prstGeom prst="rect">
            <a:avLst/>
          </a:prstGeom>
        </p:spPr>
      </p:pic>
      <p:pic>
        <p:nvPicPr>
          <p:cNvPr id="11" name="Image 9" descr="preencoded.png"/>
          <p:cNvPicPr>
            <a:picLocks noChangeAspect="1"/>
          </p:cNvPicPr>
          <p:nvPr/>
        </p:nvPicPr>
        <p:blipFill>
          <a:blip r:embed="rId6"/>
          <a:stretch>
            <a:fillRect/>
          </a:stretch>
        </p:blipFill>
        <p:spPr>
          <a:xfrm>
            <a:off x="10988317" y="79226"/>
            <a:ext cx="890945" cy="890945"/>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4" name="Text 1"/>
          <p:cNvSpPr/>
          <p:nvPr/>
        </p:nvSpPr>
        <p:spPr>
          <a:xfrm>
            <a:off x="445472" y="1341398"/>
            <a:ext cx="10988318" cy="668209"/>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S3 storage class is designed for the lowest-cost long-term data archiving, where retrieval times of up to 12 hours are acceptable?</a:t>
            </a:r>
            <a:endParaRPr lang="en-US" sz="2192" dirty="0"/>
          </a:p>
        </p:txBody>
      </p:sp>
      <p:sp>
        <p:nvSpPr>
          <p:cNvPr id="15" name="Text 2"/>
          <p:cNvSpPr/>
          <p:nvPr/>
        </p:nvSpPr>
        <p:spPr>
          <a:xfrm>
            <a:off x="593963" y="2529324"/>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1" y="2547886"/>
            <a:ext cx="304452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Instant Retrieval</a:t>
            </a:r>
            <a:endParaRPr lang="en-US" sz="1461" dirty="0"/>
          </a:p>
        </p:txBody>
      </p:sp>
      <p:sp>
        <p:nvSpPr>
          <p:cNvPr id="17" name="Text 4"/>
          <p:cNvSpPr/>
          <p:nvPr/>
        </p:nvSpPr>
        <p:spPr>
          <a:xfrm>
            <a:off x="6236613" y="2529324"/>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547886"/>
            <a:ext cx="312648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Flexible Retrieval</a:t>
            </a:r>
            <a:endParaRPr lang="en-US" sz="1461" dirty="0"/>
          </a:p>
        </p:txBody>
      </p:sp>
      <p:sp>
        <p:nvSpPr>
          <p:cNvPr id="19" name="Text 6"/>
          <p:cNvSpPr/>
          <p:nvPr/>
        </p:nvSpPr>
        <p:spPr>
          <a:xfrm>
            <a:off x="593963" y="3420269"/>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438830"/>
            <a:ext cx="26998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Deep Archive</a:t>
            </a:r>
            <a:endParaRPr lang="en-US" sz="1461" dirty="0"/>
          </a:p>
        </p:txBody>
      </p:sp>
      <p:sp>
        <p:nvSpPr>
          <p:cNvPr id="21" name="Text 8"/>
          <p:cNvSpPr/>
          <p:nvPr/>
        </p:nvSpPr>
        <p:spPr>
          <a:xfrm>
            <a:off x="6236613" y="3420269"/>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438830"/>
            <a:ext cx="17437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One Zone-IA</a:t>
            </a:r>
            <a:endParaRPr lang="en-US" sz="1461" dirty="0"/>
          </a:p>
        </p:txBody>
      </p:sp>
      <p:sp>
        <p:nvSpPr>
          <p:cNvPr id="23" name="Text 10"/>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852281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195220"/>
            <a:ext cx="10988318" cy="705331"/>
          </a:xfrm>
          <a:prstGeom prst="rect">
            <a:avLst/>
          </a:prstGeom>
        </p:spPr>
      </p:pic>
      <p:pic>
        <p:nvPicPr>
          <p:cNvPr id="5" name="Image 3" descr="preencoded.png"/>
          <p:cNvPicPr>
            <a:picLocks noChangeAspect="1"/>
          </p:cNvPicPr>
          <p:nvPr/>
        </p:nvPicPr>
        <p:blipFill>
          <a:blip r:embed="rId6"/>
          <a:stretch>
            <a:fillRect/>
          </a:stretch>
        </p:blipFill>
        <p:spPr>
          <a:xfrm>
            <a:off x="445472" y="4696362"/>
            <a:ext cx="222736" cy="296982"/>
          </a:xfrm>
          <a:prstGeom prst="rect">
            <a:avLst/>
          </a:prstGeom>
        </p:spPr>
      </p:pic>
      <p:pic>
        <p:nvPicPr>
          <p:cNvPr id="6" name="Image 4" descr="preencoded.png"/>
          <p:cNvPicPr>
            <a:picLocks noChangeAspect="1"/>
          </p:cNvPicPr>
          <p:nvPr/>
        </p:nvPicPr>
        <p:blipFill>
          <a:blip r:embed="rId7"/>
          <a:stretch>
            <a:fillRect/>
          </a:stretch>
        </p:blipFill>
        <p:spPr>
          <a:xfrm>
            <a:off x="4157742" y="4696362"/>
            <a:ext cx="139210" cy="296982"/>
          </a:xfrm>
          <a:prstGeom prst="rect">
            <a:avLst/>
          </a:prstGeom>
        </p:spPr>
      </p:pic>
      <p:pic>
        <p:nvPicPr>
          <p:cNvPr id="7" name="Image 5" descr="preencoded.png"/>
          <p:cNvPicPr>
            <a:picLocks noChangeAspect="1"/>
          </p:cNvPicPr>
          <p:nvPr/>
        </p:nvPicPr>
        <p:blipFill>
          <a:blip r:embed="rId8"/>
          <a:stretch>
            <a:fillRect/>
          </a:stretch>
        </p:blipFill>
        <p:spPr>
          <a:xfrm>
            <a:off x="7870011" y="4696362"/>
            <a:ext cx="222736" cy="296982"/>
          </a:xfrm>
          <a:prstGeom prst="rect">
            <a:avLst/>
          </a:prstGeom>
        </p:spPr>
      </p:pic>
      <p:pic>
        <p:nvPicPr>
          <p:cNvPr id="10" name="Image 8" descr="preencoded.png"/>
          <p:cNvPicPr>
            <a:picLocks noChangeAspect="1"/>
          </p:cNvPicPr>
          <p:nvPr/>
        </p:nvPicPr>
        <p:blipFill>
          <a:blip r:embed="rId9"/>
          <a:stretch>
            <a:fillRect/>
          </a:stretch>
        </p:blipFill>
        <p:spPr>
          <a:xfrm>
            <a:off x="10988317" y="79226"/>
            <a:ext cx="890945" cy="890945"/>
          </a:xfrm>
          <a:prstGeom prst="rect">
            <a:avLst/>
          </a:prstGeom>
        </p:spPr>
      </p:pic>
      <p:sp>
        <p:nvSpPr>
          <p:cNvPr id="13" name="Text 1"/>
          <p:cNvSpPr/>
          <p:nvPr/>
        </p:nvSpPr>
        <p:spPr>
          <a:xfrm>
            <a:off x="445472" y="1267153"/>
            <a:ext cx="10988318"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S3 storage class is designed for the lowest-cost long-term data archiving, where retrieval times of up to 12 hours are acceptable?</a:t>
            </a:r>
            <a:endParaRPr lang="en-US" sz="1754" dirty="0"/>
          </a:p>
        </p:txBody>
      </p:sp>
      <p:sp>
        <p:nvSpPr>
          <p:cNvPr id="14" name="Text 2"/>
          <p:cNvSpPr/>
          <p:nvPr/>
        </p:nvSpPr>
        <p:spPr>
          <a:xfrm>
            <a:off x="631086" y="2380834"/>
            <a:ext cx="245358" cy="334104"/>
          </a:xfrm>
          <a:prstGeom prst="rect">
            <a:avLst/>
          </a:prstGeom>
          <a:noFill/>
          <a:ln/>
        </p:spPr>
        <p:txBody>
          <a:bodyPr vert="horz" wrap="square" lIns="0" tIns="0" rIns="0" bIns="0" rtlCol="0" anchor="t"/>
          <a:lstStyle/>
          <a:p>
            <a:pPr>
              <a:lnSpc>
                <a:spcPts val="2631"/>
              </a:lnSpc>
            </a:pPr>
            <a:r>
              <a:rPr lang="en-US" sz="2192" b="1" dirty="0">
                <a:solidFill>
                  <a:srgbClr val="16A34A"/>
                </a:solidFill>
                <a:latin typeface="ui-sans-serif" pitchFamily="34" charset="0"/>
                <a:ea typeface="ui-sans-serif" pitchFamily="34" charset="-122"/>
                <a:cs typeface="ui-sans-serif" pitchFamily="34" charset="-120"/>
              </a:rPr>
              <a:t>C</a:t>
            </a:r>
            <a:endParaRPr lang="en-US" sz="2192" dirty="0"/>
          </a:p>
        </p:txBody>
      </p:sp>
      <p:sp>
        <p:nvSpPr>
          <p:cNvPr id="15" name="Text 3"/>
          <p:cNvSpPr/>
          <p:nvPr/>
        </p:nvSpPr>
        <p:spPr>
          <a:xfrm>
            <a:off x="984041" y="2399395"/>
            <a:ext cx="3239767"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S3 Glacier Deep Archive</a:t>
            </a:r>
            <a:endParaRPr lang="en-US" sz="1754" dirty="0"/>
          </a:p>
        </p:txBody>
      </p:sp>
      <p:sp>
        <p:nvSpPr>
          <p:cNvPr id="16" name="Text 4"/>
          <p:cNvSpPr/>
          <p:nvPr/>
        </p:nvSpPr>
        <p:spPr>
          <a:xfrm>
            <a:off x="445472" y="3123287"/>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7" name="Text 5"/>
          <p:cNvSpPr/>
          <p:nvPr/>
        </p:nvSpPr>
        <p:spPr>
          <a:xfrm>
            <a:off x="445472" y="3494514"/>
            <a:ext cx="10988318" cy="904866"/>
          </a:xfrm>
          <a:prstGeom prst="rect">
            <a:avLst/>
          </a:prstGeom>
          <a:noFill/>
          <a:ln/>
        </p:spPr>
        <p:txBody>
          <a:bodyPr vert="horz" wrap="square" lIns="0" tIns="0" rIns="0" bIns="0" rtlCol="0" anchor="t"/>
          <a:lstStyle/>
          <a:p>
            <a:pPr>
              <a:lnSpc>
                <a:spcPts val="2375"/>
              </a:lnSpc>
            </a:pPr>
            <a:r>
              <a:rPr lang="en-US" sz="1461" dirty="0">
                <a:solidFill>
                  <a:srgbClr val="4B5563"/>
                </a:solidFill>
                <a:latin typeface="ui-sans-serif" pitchFamily="34" charset="0"/>
                <a:ea typeface="ui-sans-serif" pitchFamily="34" charset="-122"/>
                <a:cs typeface="ui-sans-serif" pitchFamily="34" charset="-120"/>
              </a:rPr>
              <a:t>S3 Glacier Deep Archive is the lowest-cost storage class, specifically designed for long-term archiving of data that is rarely accessed (e.g., once or twice a year). It offers retrieval times of up to 12 hours for standard retrievals, making it suitable for regulatory compliance and long-term backups.</a:t>
            </a:r>
            <a:endParaRPr lang="en-US" sz="1461" dirty="0"/>
          </a:p>
        </p:txBody>
      </p:sp>
      <p:sp>
        <p:nvSpPr>
          <p:cNvPr id="18" name="Text 6"/>
          <p:cNvSpPr/>
          <p:nvPr/>
        </p:nvSpPr>
        <p:spPr>
          <a:xfrm>
            <a:off x="779576" y="4714923"/>
            <a:ext cx="28082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Up to 12-hour retrieval time</a:t>
            </a:r>
            <a:endParaRPr lang="en-US" sz="1315" dirty="0"/>
          </a:p>
        </p:txBody>
      </p:sp>
      <p:sp>
        <p:nvSpPr>
          <p:cNvPr id="19" name="Text 7"/>
          <p:cNvSpPr/>
          <p:nvPr/>
        </p:nvSpPr>
        <p:spPr>
          <a:xfrm>
            <a:off x="4408320" y="4714923"/>
            <a:ext cx="20060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Lowest storage cost</a:t>
            </a:r>
            <a:endParaRPr lang="en-US" sz="1315" dirty="0"/>
          </a:p>
        </p:txBody>
      </p:sp>
      <p:sp>
        <p:nvSpPr>
          <p:cNvPr id="20" name="Text 8"/>
          <p:cNvSpPr/>
          <p:nvPr/>
        </p:nvSpPr>
        <p:spPr>
          <a:xfrm>
            <a:off x="8204116" y="4714923"/>
            <a:ext cx="230270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Regulatory compliance</a:t>
            </a:r>
            <a:endParaRPr lang="en-US" sz="1315" dirty="0"/>
          </a:p>
        </p:txBody>
      </p:sp>
      <p:sp>
        <p:nvSpPr>
          <p:cNvPr id="22" name="Text 10"/>
          <p:cNvSpPr/>
          <p:nvPr/>
        </p:nvSpPr>
        <p:spPr>
          <a:xfrm>
            <a:off x="10170169" y="6037419"/>
            <a:ext cx="1338157"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186937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593963" y="651979"/>
            <a:ext cx="928067" cy="37123"/>
          </a:xfrm>
          <a:prstGeom prst="rect">
            <a:avLst/>
          </a:prstGeom>
        </p:spPr>
      </p:pic>
      <p:pic>
        <p:nvPicPr>
          <p:cNvPr id="5" name="Image 3" descr="preencoded.png"/>
          <p:cNvPicPr>
            <a:picLocks noChangeAspect="1"/>
          </p:cNvPicPr>
          <p:nvPr/>
        </p:nvPicPr>
        <p:blipFill>
          <a:blip r:embed="rId4"/>
          <a:stretch>
            <a:fillRect/>
          </a:stretch>
        </p:blipFill>
        <p:spPr>
          <a:xfrm>
            <a:off x="593963" y="911838"/>
            <a:ext cx="6117704" cy="1299294"/>
          </a:xfrm>
          <a:prstGeom prst="rect">
            <a:avLst/>
          </a:prstGeom>
        </p:spPr>
      </p:pic>
      <p:pic>
        <p:nvPicPr>
          <p:cNvPr id="6" name="Image 4" descr="preencoded.png"/>
          <p:cNvPicPr>
            <a:picLocks noChangeAspect="1"/>
          </p:cNvPicPr>
          <p:nvPr/>
        </p:nvPicPr>
        <p:blipFill>
          <a:blip r:embed="rId5"/>
          <a:stretch>
            <a:fillRect/>
          </a:stretch>
        </p:blipFill>
        <p:spPr>
          <a:xfrm>
            <a:off x="742453" y="1060328"/>
            <a:ext cx="296982" cy="296982"/>
          </a:xfrm>
          <a:prstGeom prst="rect">
            <a:avLst/>
          </a:prstGeom>
        </p:spPr>
      </p:pic>
      <p:pic>
        <p:nvPicPr>
          <p:cNvPr id="7" name="Image 5" descr="preencoded.png"/>
          <p:cNvPicPr>
            <a:picLocks noChangeAspect="1"/>
          </p:cNvPicPr>
          <p:nvPr/>
        </p:nvPicPr>
        <p:blipFill>
          <a:blip r:embed="rId4"/>
          <a:stretch>
            <a:fillRect/>
          </a:stretch>
        </p:blipFill>
        <p:spPr>
          <a:xfrm>
            <a:off x="593963" y="2359623"/>
            <a:ext cx="6117704" cy="1076558"/>
          </a:xfrm>
          <a:prstGeom prst="rect">
            <a:avLst/>
          </a:prstGeom>
        </p:spPr>
      </p:pic>
      <p:pic>
        <p:nvPicPr>
          <p:cNvPr id="8" name="Image 6" descr="preencoded.png"/>
          <p:cNvPicPr>
            <a:picLocks noChangeAspect="1"/>
          </p:cNvPicPr>
          <p:nvPr/>
        </p:nvPicPr>
        <p:blipFill>
          <a:blip r:embed="rId6"/>
          <a:stretch>
            <a:fillRect/>
          </a:stretch>
        </p:blipFill>
        <p:spPr>
          <a:xfrm>
            <a:off x="742454" y="2508113"/>
            <a:ext cx="222736" cy="296982"/>
          </a:xfrm>
          <a:prstGeom prst="rect">
            <a:avLst/>
          </a:prstGeom>
        </p:spPr>
      </p:pic>
      <p:pic>
        <p:nvPicPr>
          <p:cNvPr id="9" name="Image 7" descr="preencoded.png"/>
          <p:cNvPicPr>
            <a:picLocks noChangeAspect="1"/>
          </p:cNvPicPr>
          <p:nvPr/>
        </p:nvPicPr>
        <p:blipFill>
          <a:blip r:embed="rId4"/>
          <a:stretch>
            <a:fillRect/>
          </a:stretch>
        </p:blipFill>
        <p:spPr>
          <a:xfrm>
            <a:off x="593963" y="3584672"/>
            <a:ext cx="6117704" cy="1299294"/>
          </a:xfrm>
          <a:prstGeom prst="rect">
            <a:avLst/>
          </a:prstGeom>
        </p:spPr>
      </p:pic>
      <p:pic>
        <p:nvPicPr>
          <p:cNvPr id="10" name="Image 8" descr="preencoded.png"/>
          <p:cNvPicPr>
            <a:picLocks noChangeAspect="1"/>
          </p:cNvPicPr>
          <p:nvPr/>
        </p:nvPicPr>
        <p:blipFill>
          <a:blip r:embed="rId7"/>
          <a:stretch>
            <a:fillRect/>
          </a:stretch>
        </p:blipFill>
        <p:spPr>
          <a:xfrm>
            <a:off x="742453" y="3733162"/>
            <a:ext cx="296982" cy="296982"/>
          </a:xfrm>
          <a:prstGeom prst="rect">
            <a:avLst/>
          </a:prstGeom>
        </p:spPr>
      </p:pic>
      <p:pic>
        <p:nvPicPr>
          <p:cNvPr id="11" name="Image 9" descr="preencoded.png"/>
          <p:cNvPicPr>
            <a:picLocks noChangeAspect="1"/>
          </p:cNvPicPr>
          <p:nvPr/>
        </p:nvPicPr>
        <p:blipFill>
          <a:blip r:embed="rId4"/>
          <a:stretch>
            <a:fillRect/>
          </a:stretch>
        </p:blipFill>
        <p:spPr>
          <a:xfrm>
            <a:off x="593963" y="5032457"/>
            <a:ext cx="6117704" cy="1299294"/>
          </a:xfrm>
          <a:prstGeom prst="rect">
            <a:avLst/>
          </a:prstGeom>
        </p:spPr>
      </p:pic>
      <p:pic>
        <p:nvPicPr>
          <p:cNvPr id="12" name="Image 10" descr="preencoded.png"/>
          <p:cNvPicPr>
            <a:picLocks noChangeAspect="1"/>
          </p:cNvPicPr>
          <p:nvPr/>
        </p:nvPicPr>
        <p:blipFill>
          <a:blip r:embed="rId8"/>
          <a:stretch>
            <a:fillRect/>
          </a:stretch>
        </p:blipFill>
        <p:spPr>
          <a:xfrm>
            <a:off x="742453" y="5180948"/>
            <a:ext cx="296982" cy="296982"/>
          </a:xfrm>
          <a:prstGeom prst="rect">
            <a:avLst/>
          </a:prstGeom>
        </p:spPr>
      </p:pic>
      <p:sp>
        <p:nvSpPr>
          <p:cNvPr id="17" name="Text 0"/>
          <p:cNvSpPr/>
          <p:nvPr/>
        </p:nvSpPr>
        <p:spPr>
          <a:xfrm>
            <a:off x="593963" y="215598"/>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S3 Concepts</a:t>
            </a:r>
            <a:endParaRPr lang="en-US" sz="2631" dirty="0"/>
          </a:p>
        </p:txBody>
      </p:sp>
      <p:sp>
        <p:nvSpPr>
          <p:cNvPr id="18" name="Text 1"/>
          <p:cNvSpPr/>
          <p:nvPr/>
        </p:nvSpPr>
        <p:spPr>
          <a:xfrm>
            <a:off x="1187927" y="1060328"/>
            <a:ext cx="537525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Buckets</a:t>
            </a:r>
            <a:endParaRPr lang="en-US" sz="1754" dirty="0"/>
          </a:p>
        </p:txBody>
      </p:sp>
      <p:sp>
        <p:nvSpPr>
          <p:cNvPr id="19" name="Text 2"/>
          <p:cNvSpPr/>
          <p:nvPr/>
        </p:nvSpPr>
        <p:spPr>
          <a:xfrm>
            <a:off x="1187927" y="1394433"/>
            <a:ext cx="537525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Fundamental containers for data stored in S3. Each bucket can hold an unlimited amount of unstructured data and is associated with a specific AWS region.</a:t>
            </a:r>
            <a:endParaRPr lang="en-US" sz="1169" dirty="0"/>
          </a:p>
        </p:txBody>
      </p:sp>
      <p:sp>
        <p:nvSpPr>
          <p:cNvPr id="20" name="Text 3"/>
          <p:cNvSpPr/>
          <p:nvPr/>
        </p:nvSpPr>
        <p:spPr>
          <a:xfrm>
            <a:off x="1113681" y="2508113"/>
            <a:ext cx="544949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Objects</a:t>
            </a:r>
            <a:endParaRPr lang="en-US" sz="1754" dirty="0"/>
          </a:p>
        </p:txBody>
      </p:sp>
      <p:sp>
        <p:nvSpPr>
          <p:cNvPr id="21" name="Text 4"/>
          <p:cNvSpPr/>
          <p:nvPr/>
        </p:nvSpPr>
        <p:spPr>
          <a:xfrm>
            <a:off x="1113681" y="2842218"/>
            <a:ext cx="54494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Individual pieces of data stored within a bucket. An object consists of the data itself, along with metadata (e.g., creation date, size, content type).</a:t>
            </a:r>
            <a:endParaRPr lang="en-US" sz="1169" dirty="0"/>
          </a:p>
        </p:txBody>
      </p:sp>
      <p:sp>
        <p:nvSpPr>
          <p:cNvPr id="22" name="Text 5"/>
          <p:cNvSpPr/>
          <p:nvPr/>
        </p:nvSpPr>
        <p:spPr>
          <a:xfrm>
            <a:off x="1187927" y="3733162"/>
            <a:ext cx="537525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Keys</a:t>
            </a:r>
            <a:endParaRPr lang="en-US" sz="1754" dirty="0"/>
          </a:p>
        </p:txBody>
      </p:sp>
      <p:sp>
        <p:nvSpPr>
          <p:cNvPr id="23" name="Text 6"/>
          <p:cNvSpPr/>
          <p:nvPr/>
        </p:nvSpPr>
        <p:spPr>
          <a:xfrm>
            <a:off x="1187927" y="4067267"/>
            <a:ext cx="537525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Each object within a bucket has a unique identifier called a key. The combination of a bucket name and an object key uniquely identifies an object in S3.</a:t>
            </a:r>
            <a:endParaRPr lang="en-US" sz="1169" dirty="0"/>
          </a:p>
        </p:txBody>
      </p:sp>
      <p:sp>
        <p:nvSpPr>
          <p:cNvPr id="24" name="Text 7"/>
          <p:cNvSpPr/>
          <p:nvPr/>
        </p:nvSpPr>
        <p:spPr>
          <a:xfrm>
            <a:off x="1187927" y="5180948"/>
            <a:ext cx="537525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Regions</a:t>
            </a:r>
            <a:endParaRPr lang="en-US" sz="1754" dirty="0"/>
          </a:p>
        </p:txBody>
      </p:sp>
      <p:sp>
        <p:nvSpPr>
          <p:cNvPr id="25" name="Text 8"/>
          <p:cNvSpPr/>
          <p:nvPr/>
        </p:nvSpPr>
        <p:spPr>
          <a:xfrm>
            <a:off x="1187927" y="5515052"/>
            <a:ext cx="537525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Buckets are created in specific AWS geographical regions. Data within a bucket is stored redundantly across multiple Availability Zones within that chosen region.</a:t>
            </a:r>
            <a:endParaRPr lang="en-US" sz="1169"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380834"/>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380834"/>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3271778"/>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3271778"/>
            <a:ext cx="5345668" cy="593963"/>
          </a:xfrm>
          <a:prstGeom prst="rect">
            <a:avLst/>
          </a:prstGeom>
        </p:spPr>
      </p:pic>
      <p:pic>
        <p:nvPicPr>
          <p:cNvPr id="8" name="Image 6" descr="preencoded.png"/>
          <p:cNvPicPr>
            <a:picLocks noChangeAspect="1"/>
          </p:cNvPicPr>
          <p:nvPr/>
        </p:nvPicPr>
        <p:blipFill>
          <a:blip r:embed="rId6"/>
          <a:stretch>
            <a:fillRect/>
          </a:stretch>
        </p:blipFill>
        <p:spPr>
          <a:xfrm>
            <a:off x="445472" y="5963174"/>
            <a:ext cx="352666" cy="334104"/>
          </a:xfrm>
          <a:prstGeom prst="rect">
            <a:avLst/>
          </a:prstGeom>
        </p:spPr>
      </p:pic>
      <p:pic>
        <p:nvPicPr>
          <p:cNvPr id="9" name="Image 7" descr="preencoded.png"/>
          <p:cNvPicPr>
            <a:picLocks noChangeAspect="1"/>
          </p:cNvPicPr>
          <p:nvPr/>
        </p:nvPicPr>
        <p:blipFill>
          <a:blip r:embed="rId7"/>
          <a:stretch>
            <a:fillRect/>
          </a:stretch>
        </p:blipFill>
        <p:spPr>
          <a:xfrm>
            <a:off x="909506" y="5981735"/>
            <a:ext cx="194894" cy="296982"/>
          </a:xfrm>
          <a:prstGeom prst="rect">
            <a:avLst/>
          </a:prstGeom>
        </p:spPr>
      </p:pic>
      <p:pic>
        <p:nvPicPr>
          <p:cNvPr id="11" name="Image 9" descr="preencoded.png"/>
          <p:cNvPicPr>
            <a:picLocks noChangeAspect="1"/>
          </p:cNvPicPr>
          <p:nvPr/>
        </p:nvPicPr>
        <p:blipFill>
          <a:blip r:embed="rId8"/>
          <a:stretch>
            <a:fillRect/>
          </a:stretch>
        </p:blipFill>
        <p:spPr>
          <a:xfrm>
            <a:off x="10988317" y="79226"/>
            <a:ext cx="890945" cy="890945"/>
          </a:xfrm>
          <a:prstGeom prst="rect">
            <a:avLst/>
          </a:prstGeom>
        </p:spPr>
      </p:pic>
      <p:pic>
        <p:nvPicPr>
          <p:cNvPr id="12" name="Image 10" descr="preencoded.png"/>
          <p:cNvPicPr>
            <a:picLocks noChangeAspect="1"/>
          </p:cNvPicPr>
          <p:nvPr/>
        </p:nvPicPr>
        <p:blipFill>
          <a:blip r:embed="rId9"/>
          <a:stretch>
            <a:fillRect/>
          </a:stretch>
        </p:blipFill>
        <p:spPr>
          <a:xfrm>
            <a:off x="0" y="5573385"/>
            <a:ext cx="1187926" cy="1187926"/>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14" name="Text 1"/>
          <p:cNvSpPr/>
          <p:nvPr/>
        </p:nvSpPr>
        <p:spPr>
          <a:xfrm>
            <a:off x="445472" y="1341398"/>
            <a:ext cx="10988318" cy="668209"/>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S3 storage class is designed for less critical, reproducible data that can be stored in a single Availability Zone at a lower cost?</a:t>
            </a:r>
            <a:endParaRPr lang="en-US" sz="2192" dirty="0"/>
          </a:p>
        </p:txBody>
      </p:sp>
      <p:sp>
        <p:nvSpPr>
          <p:cNvPr id="15" name="Text 2"/>
          <p:cNvSpPr/>
          <p:nvPr/>
        </p:nvSpPr>
        <p:spPr>
          <a:xfrm>
            <a:off x="593963" y="2529324"/>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547886"/>
            <a:ext cx="136721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Standard</a:t>
            </a:r>
            <a:endParaRPr lang="en-US" sz="1461" dirty="0"/>
          </a:p>
        </p:txBody>
      </p:sp>
      <p:sp>
        <p:nvSpPr>
          <p:cNvPr id="17" name="Text 4"/>
          <p:cNvSpPr/>
          <p:nvPr/>
        </p:nvSpPr>
        <p:spPr>
          <a:xfrm>
            <a:off x="6236613" y="2529324"/>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547886"/>
            <a:ext cx="16656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Standard-IA</a:t>
            </a:r>
            <a:endParaRPr lang="en-US" sz="1461" dirty="0"/>
          </a:p>
        </p:txBody>
      </p:sp>
      <p:sp>
        <p:nvSpPr>
          <p:cNvPr id="19" name="Text 6"/>
          <p:cNvSpPr/>
          <p:nvPr/>
        </p:nvSpPr>
        <p:spPr>
          <a:xfrm>
            <a:off x="593963" y="3420269"/>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438830"/>
            <a:ext cx="17437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One Zone-IA</a:t>
            </a:r>
            <a:endParaRPr lang="en-US" sz="1461" dirty="0"/>
          </a:p>
        </p:txBody>
      </p:sp>
      <p:sp>
        <p:nvSpPr>
          <p:cNvPr id="21" name="Text 8"/>
          <p:cNvSpPr/>
          <p:nvPr/>
        </p:nvSpPr>
        <p:spPr>
          <a:xfrm>
            <a:off x="6236613" y="3420269"/>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438830"/>
            <a:ext cx="304452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Instant Retrieval</a:t>
            </a:r>
            <a:endParaRPr lang="en-US" sz="1461" dirty="0"/>
          </a:p>
        </p:txBody>
      </p:sp>
      <p:sp>
        <p:nvSpPr>
          <p:cNvPr id="23" name="Text 10"/>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4006054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106502"/>
            <a:ext cx="11879263" cy="6904821"/>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972484"/>
            <a:ext cx="10988318" cy="593963"/>
          </a:xfrm>
          <a:prstGeom prst="rect">
            <a:avLst/>
          </a:prstGeom>
        </p:spPr>
      </p:pic>
      <p:pic>
        <p:nvPicPr>
          <p:cNvPr id="5" name="Image 3" descr="preencoded.png"/>
          <p:cNvPicPr>
            <a:picLocks noChangeAspect="1"/>
          </p:cNvPicPr>
          <p:nvPr/>
        </p:nvPicPr>
        <p:blipFill>
          <a:blip r:embed="rId6"/>
          <a:stretch>
            <a:fillRect/>
          </a:stretch>
        </p:blipFill>
        <p:spPr>
          <a:xfrm>
            <a:off x="445472" y="2937674"/>
            <a:ext cx="10988318" cy="1631079"/>
          </a:xfrm>
          <a:prstGeom prst="rect">
            <a:avLst/>
          </a:prstGeom>
        </p:spPr>
      </p:pic>
      <p:pic>
        <p:nvPicPr>
          <p:cNvPr id="6" name="Image 4" descr="preencoded.png"/>
          <p:cNvPicPr>
            <a:picLocks noChangeAspect="1"/>
          </p:cNvPicPr>
          <p:nvPr/>
        </p:nvPicPr>
        <p:blipFill>
          <a:blip r:embed="rId7"/>
          <a:stretch>
            <a:fillRect/>
          </a:stretch>
        </p:blipFill>
        <p:spPr>
          <a:xfrm>
            <a:off x="445472" y="4865734"/>
            <a:ext cx="5382791" cy="1076558"/>
          </a:xfrm>
          <a:prstGeom prst="rect">
            <a:avLst/>
          </a:prstGeom>
        </p:spPr>
      </p:pic>
      <p:pic>
        <p:nvPicPr>
          <p:cNvPr id="7" name="Image 5" descr="preencoded.png"/>
          <p:cNvPicPr>
            <a:picLocks noChangeAspect="1"/>
          </p:cNvPicPr>
          <p:nvPr/>
        </p:nvPicPr>
        <p:blipFill>
          <a:blip r:embed="rId8"/>
          <a:stretch>
            <a:fillRect/>
          </a:stretch>
        </p:blipFill>
        <p:spPr>
          <a:xfrm>
            <a:off x="593963" y="5069909"/>
            <a:ext cx="148491" cy="148491"/>
          </a:xfrm>
          <a:prstGeom prst="rect">
            <a:avLst/>
          </a:prstGeom>
        </p:spPr>
      </p:pic>
      <p:pic>
        <p:nvPicPr>
          <p:cNvPr id="8" name="Image 6" descr="preencoded.png"/>
          <p:cNvPicPr>
            <a:picLocks noChangeAspect="1"/>
          </p:cNvPicPr>
          <p:nvPr/>
        </p:nvPicPr>
        <p:blipFill>
          <a:blip r:embed="rId7"/>
          <a:stretch>
            <a:fillRect/>
          </a:stretch>
        </p:blipFill>
        <p:spPr>
          <a:xfrm>
            <a:off x="6050999" y="4865734"/>
            <a:ext cx="5382791" cy="1076558"/>
          </a:xfrm>
          <a:prstGeom prst="rect">
            <a:avLst/>
          </a:prstGeom>
        </p:spPr>
      </p:pic>
      <p:pic>
        <p:nvPicPr>
          <p:cNvPr id="9" name="Image 7" descr="preencoded.png"/>
          <p:cNvPicPr>
            <a:picLocks noChangeAspect="1"/>
          </p:cNvPicPr>
          <p:nvPr/>
        </p:nvPicPr>
        <p:blipFill>
          <a:blip r:embed="rId9"/>
          <a:stretch>
            <a:fillRect/>
          </a:stretch>
        </p:blipFill>
        <p:spPr>
          <a:xfrm>
            <a:off x="6199490" y="5069909"/>
            <a:ext cx="148491" cy="148491"/>
          </a:xfrm>
          <a:prstGeom prst="rect">
            <a:avLst/>
          </a:prstGeom>
        </p:spPr>
      </p:pic>
      <p:pic>
        <p:nvPicPr>
          <p:cNvPr id="10" name="Image 8" descr="preencoded.png"/>
          <p:cNvPicPr>
            <a:picLocks noChangeAspect="1"/>
          </p:cNvPicPr>
          <p:nvPr/>
        </p:nvPicPr>
        <p:blipFill>
          <a:blip r:embed="rId10"/>
          <a:stretch>
            <a:fillRect/>
          </a:stretch>
        </p:blipFill>
        <p:spPr>
          <a:xfrm>
            <a:off x="445472" y="6185910"/>
            <a:ext cx="352666" cy="334104"/>
          </a:xfrm>
          <a:prstGeom prst="rect">
            <a:avLst/>
          </a:prstGeom>
        </p:spPr>
      </p:pic>
      <p:pic>
        <p:nvPicPr>
          <p:cNvPr id="11" name="Image 9" descr="preencoded.png"/>
          <p:cNvPicPr>
            <a:picLocks noChangeAspect="1"/>
          </p:cNvPicPr>
          <p:nvPr/>
        </p:nvPicPr>
        <p:blipFill>
          <a:blip r:embed="rId11"/>
          <a:stretch>
            <a:fillRect/>
          </a:stretch>
        </p:blipFill>
        <p:spPr>
          <a:xfrm>
            <a:off x="909506" y="6204471"/>
            <a:ext cx="194894" cy="296982"/>
          </a:xfrm>
          <a:prstGeom prst="rect">
            <a:avLst/>
          </a:prstGeom>
        </p:spPr>
      </p:pic>
      <p:pic>
        <p:nvPicPr>
          <p:cNvPr id="13" name="Image 11" descr="preencoded.png"/>
          <p:cNvPicPr>
            <a:picLocks noChangeAspect="1"/>
          </p:cNvPicPr>
          <p:nvPr/>
        </p:nvPicPr>
        <p:blipFill>
          <a:blip r:embed="rId12"/>
          <a:stretch>
            <a:fillRect/>
          </a:stretch>
        </p:blipFill>
        <p:spPr>
          <a:xfrm>
            <a:off x="10988317" y="79226"/>
            <a:ext cx="890945" cy="890945"/>
          </a:xfrm>
          <a:prstGeom prst="rect">
            <a:avLst/>
          </a:prstGeom>
        </p:spPr>
      </p:pic>
      <p:pic>
        <p:nvPicPr>
          <p:cNvPr id="14" name="Image 12" descr="preencoded.png"/>
          <p:cNvPicPr>
            <a:picLocks noChangeAspect="1"/>
          </p:cNvPicPr>
          <p:nvPr/>
        </p:nvPicPr>
        <p:blipFill>
          <a:blip r:embed="rId13"/>
          <a:stretch>
            <a:fillRect/>
          </a:stretch>
        </p:blipFill>
        <p:spPr>
          <a:xfrm>
            <a:off x="0" y="5796122"/>
            <a:ext cx="1187926" cy="1187926"/>
          </a:xfrm>
          <a:prstGeom prst="rect">
            <a:avLst/>
          </a:prstGeom>
        </p:spPr>
      </p:pic>
      <p:sp>
        <p:nvSpPr>
          <p:cNvPr id="17" name="Text 2"/>
          <p:cNvSpPr/>
          <p:nvPr/>
        </p:nvSpPr>
        <p:spPr>
          <a:xfrm>
            <a:off x="593963" y="2120974"/>
            <a:ext cx="196286"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a:t>
            </a:r>
            <a:endParaRPr lang="en-US" sz="1754" dirty="0"/>
          </a:p>
        </p:txBody>
      </p:sp>
      <p:sp>
        <p:nvSpPr>
          <p:cNvPr id="18" name="Text 3"/>
          <p:cNvSpPr/>
          <p:nvPr/>
        </p:nvSpPr>
        <p:spPr>
          <a:xfrm>
            <a:off x="906025" y="2139536"/>
            <a:ext cx="1743781"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S3 One Zone-IA</a:t>
            </a:r>
            <a:endParaRPr lang="en-US" sz="1461" dirty="0"/>
          </a:p>
        </p:txBody>
      </p:sp>
      <p:sp>
        <p:nvSpPr>
          <p:cNvPr id="19" name="Text 4"/>
          <p:cNvSpPr/>
          <p:nvPr/>
        </p:nvSpPr>
        <p:spPr>
          <a:xfrm>
            <a:off x="668209" y="3160410"/>
            <a:ext cx="1054284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20" name="Text 5"/>
          <p:cNvSpPr/>
          <p:nvPr/>
        </p:nvSpPr>
        <p:spPr>
          <a:xfrm>
            <a:off x="668209" y="3531638"/>
            <a:ext cx="10542845" cy="814379"/>
          </a:xfrm>
          <a:prstGeom prst="rect">
            <a:avLst/>
          </a:prstGeom>
          <a:noFill/>
          <a:ln/>
        </p:spPr>
        <p:txBody>
          <a:bodyPr vert="horz" wrap="square" lIns="0" tIns="0" rIns="0" bIns="0" rtlCol="0" anchor="t"/>
          <a:lstStyle/>
          <a:p>
            <a:pPr>
              <a:lnSpc>
                <a:spcPts val="2138"/>
              </a:lnSpc>
            </a:pPr>
            <a:r>
              <a:rPr lang="en-US" sz="1315" dirty="0">
                <a:solidFill>
                  <a:srgbClr val="374151"/>
                </a:solidFill>
                <a:latin typeface="ui-sans-serif" pitchFamily="34" charset="0"/>
                <a:ea typeface="ui-sans-serif" pitchFamily="34" charset="-122"/>
                <a:cs typeface="ui-sans-serif" pitchFamily="34" charset="-120"/>
              </a:rPr>
              <a:t>S3 One Zone-IA stores data in a single Availability Zone, offering a lower cost compared to S3 Standard-IA. It is suitable for data that can be easily reproduced or for which a loss of an Availability Zone would not be catastrophic. However, if the Availability Zone is destroyed, data stored in S3 One Zone-IA will be lost.</a:t>
            </a:r>
            <a:endParaRPr lang="en-US" sz="1315" dirty="0"/>
          </a:p>
        </p:txBody>
      </p:sp>
      <p:sp>
        <p:nvSpPr>
          <p:cNvPr id="21" name="Text 6"/>
          <p:cNvSpPr/>
          <p:nvPr/>
        </p:nvSpPr>
        <p:spPr>
          <a:xfrm>
            <a:off x="816700" y="5014225"/>
            <a:ext cx="1337287"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Advantages</a:t>
            </a:r>
            <a:endParaRPr lang="en-US" sz="1315" dirty="0"/>
          </a:p>
        </p:txBody>
      </p:sp>
      <p:sp>
        <p:nvSpPr>
          <p:cNvPr id="22" name="Text 7"/>
          <p:cNvSpPr/>
          <p:nvPr/>
        </p:nvSpPr>
        <p:spPr>
          <a:xfrm>
            <a:off x="631086" y="5348329"/>
            <a:ext cx="605842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Lower cost than S3 Standard-IA</a:t>
            </a:r>
            <a:endParaRPr lang="en-US" sz="1169" dirty="0"/>
          </a:p>
        </p:txBody>
      </p:sp>
      <p:sp>
        <p:nvSpPr>
          <p:cNvPr id="23" name="Text 8"/>
          <p:cNvSpPr/>
          <p:nvPr/>
        </p:nvSpPr>
        <p:spPr>
          <a:xfrm>
            <a:off x="631085" y="5571065"/>
            <a:ext cx="504868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Simple storage management</a:t>
            </a:r>
            <a:endParaRPr lang="en-US" sz="1169" dirty="0"/>
          </a:p>
        </p:txBody>
      </p:sp>
      <p:sp>
        <p:nvSpPr>
          <p:cNvPr id="24" name="Text 9"/>
          <p:cNvSpPr/>
          <p:nvPr/>
        </p:nvSpPr>
        <p:spPr>
          <a:xfrm>
            <a:off x="6422226" y="5014225"/>
            <a:ext cx="169349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Considerations</a:t>
            </a:r>
            <a:endParaRPr lang="en-US" sz="1315" dirty="0"/>
          </a:p>
        </p:txBody>
      </p:sp>
      <p:sp>
        <p:nvSpPr>
          <p:cNvPr id="25" name="Text 10"/>
          <p:cNvSpPr/>
          <p:nvPr/>
        </p:nvSpPr>
        <p:spPr>
          <a:xfrm>
            <a:off x="6236612" y="5348329"/>
            <a:ext cx="504868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Single AZ storage</a:t>
            </a:r>
            <a:endParaRPr lang="en-US" sz="1169" dirty="0"/>
          </a:p>
        </p:txBody>
      </p:sp>
      <p:sp>
        <p:nvSpPr>
          <p:cNvPr id="26" name="Text 11"/>
          <p:cNvSpPr/>
          <p:nvPr/>
        </p:nvSpPr>
        <p:spPr>
          <a:xfrm>
            <a:off x="6236613" y="5571065"/>
            <a:ext cx="605842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Data loss if AZ is destroyed</a:t>
            </a:r>
            <a:endParaRPr lang="en-US" sz="1169" dirty="0"/>
          </a:p>
        </p:txBody>
      </p:sp>
      <p:sp>
        <p:nvSpPr>
          <p:cNvPr id="27" name="Text 12"/>
          <p:cNvSpPr/>
          <p:nvPr/>
        </p:nvSpPr>
        <p:spPr>
          <a:xfrm>
            <a:off x="10053000" y="6260156"/>
            <a:ext cx="1478760"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2494790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380834"/>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380834"/>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3271778"/>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3271778"/>
            <a:ext cx="5345668" cy="593963"/>
          </a:xfrm>
          <a:prstGeom prst="rect">
            <a:avLst/>
          </a:prstGeom>
        </p:spPr>
      </p:pic>
      <p:pic>
        <p:nvPicPr>
          <p:cNvPr id="8" name="Image 6" descr="preencoded.png"/>
          <p:cNvPicPr>
            <a:picLocks noChangeAspect="1"/>
          </p:cNvPicPr>
          <p:nvPr/>
        </p:nvPicPr>
        <p:blipFill>
          <a:blip r:embed="rId6"/>
          <a:stretch>
            <a:fillRect/>
          </a:stretch>
        </p:blipFill>
        <p:spPr>
          <a:xfrm>
            <a:off x="445472" y="5963174"/>
            <a:ext cx="352666" cy="334104"/>
          </a:xfrm>
          <a:prstGeom prst="rect">
            <a:avLst/>
          </a:prstGeom>
        </p:spPr>
      </p:pic>
      <p:pic>
        <p:nvPicPr>
          <p:cNvPr id="9" name="Image 7" descr="preencoded.png"/>
          <p:cNvPicPr>
            <a:picLocks noChangeAspect="1"/>
          </p:cNvPicPr>
          <p:nvPr/>
        </p:nvPicPr>
        <p:blipFill>
          <a:blip r:embed="rId7"/>
          <a:stretch>
            <a:fillRect/>
          </a:stretch>
        </p:blipFill>
        <p:spPr>
          <a:xfrm>
            <a:off x="909506" y="5981735"/>
            <a:ext cx="194894" cy="296982"/>
          </a:xfrm>
          <a:prstGeom prst="rect">
            <a:avLst/>
          </a:prstGeom>
        </p:spPr>
      </p:pic>
      <p:pic>
        <p:nvPicPr>
          <p:cNvPr id="11" name="Image 9" descr="preencoded.png"/>
          <p:cNvPicPr>
            <a:picLocks noChangeAspect="1"/>
          </p:cNvPicPr>
          <p:nvPr/>
        </p:nvPicPr>
        <p:blipFill>
          <a:blip r:embed="rId8"/>
          <a:stretch>
            <a:fillRect/>
          </a:stretch>
        </p:blipFill>
        <p:spPr>
          <a:xfrm>
            <a:off x="10988317" y="79226"/>
            <a:ext cx="890945" cy="890945"/>
          </a:xfrm>
          <a:prstGeom prst="rect">
            <a:avLst/>
          </a:prstGeom>
        </p:spPr>
      </p:pic>
      <p:pic>
        <p:nvPicPr>
          <p:cNvPr id="12" name="Image 10" descr="preencoded.png"/>
          <p:cNvPicPr>
            <a:picLocks noChangeAspect="1"/>
          </p:cNvPicPr>
          <p:nvPr/>
        </p:nvPicPr>
        <p:blipFill>
          <a:blip r:embed="rId9"/>
          <a:stretch>
            <a:fillRect/>
          </a:stretch>
        </p:blipFill>
        <p:spPr>
          <a:xfrm>
            <a:off x="0" y="5573385"/>
            <a:ext cx="1187926" cy="1187926"/>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3</a:t>
            </a:r>
            <a:endParaRPr lang="en-US" sz="2631" dirty="0"/>
          </a:p>
        </p:txBody>
      </p:sp>
      <p:sp>
        <p:nvSpPr>
          <p:cNvPr id="14" name="Text 1"/>
          <p:cNvSpPr/>
          <p:nvPr/>
        </p:nvSpPr>
        <p:spPr>
          <a:xfrm>
            <a:off x="445472" y="1341398"/>
            <a:ext cx="10988318" cy="668209"/>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S3 storage class provides the low cost of archival storage while still offering millisecond retrieval speeds?</a:t>
            </a:r>
            <a:endParaRPr lang="en-US" sz="2192" dirty="0"/>
          </a:p>
        </p:txBody>
      </p:sp>
      <p:sp>
        <p:nvSpPr>
          <p:cNvPr id="15" name="Text 2"/>
          <p:cNvSpPr/>
          <p:nvPr/>
        </p:nvSpPr>
        <p:spPr>
          <a:xfrm>
            <a:off x="593963" y="2529324"/>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547886"/>
            <a:ext cx="312648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Flexible Retrieval</a:t>
            </a:r>
            <a:endParaRPr lang="en-US" sz="1461" dirty="0"/>
          </a:p>
        </p:txBody>
      </p:sp>
      <p:sp>
        <p:nvSpPr>
          <p:cNvPr id="17" name="Text 4"/>
          <p:cNvSpPr/>
          <p:nvPr/>
        </p:nvSpPr>
        <p:spPr>
          <a:xfrm>
            <a:off x="6236613" y="2529324"/>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547886"/>
            <a:ext cx="26998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Deep Archive</a:t>
            </a:r>
            <a:endParaRPr lang="en-US" sz="1461" dirty="0"/>
          </a:p>
        </p:txBody>
      </p:sp>
      <p:sp>
        <p:nvSpPr>
          <p:cNvPr id="19" name="Text 6"/>
          <p:cNvSpPr/>
          <p:nvPr/>
        </p:nvSpPr>
        <p:spPr>
          <a:xfrm>
            <a:off x="593963" y="3420269"/>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438830"/>
            <a:ext cx="304452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Glacier Instant Retrieval</a:t>
            </a:r>
            <a:endParaRPr lang="en-US" sz="1461" dirty="0"/>
          </a:p>
        </p:txBody>
      </p:sp>
      <p:sp>
        <p:nvSpPr>
          <p:cNvPr id="21" name="Text 8"/>
          <p:cNvSpPr/>
          <p:nvPr/>
        </p:nvSpPr>
        <p:spPr>
          <a:xfrm>
            <a:off x="6236613" y="3420269"/>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2" y="3438830"/>
            <a:ext cx="16656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S3 Standard-IA</a:t>
            </a:r>
            <a:endParaRPr lang="en-US" sz="1461" dirty="0"/>
          </a:p>
        </p:txBody>
      </p:sp>
      <p:sp>
        <p:nvSpPr>
          <p:cNvPr id="23" name="Text 10"/>
          <p:cNvSpPr/>
          <p:nvPr/>
        </p:nvSpPr>
        <p:spPr>
          <a:xfrm>
            <a:off x="9958454" y="6037419"/>
            <a:ext cx="1592216"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3697754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341398"/>
            <a:ext cx="10988318" cy="705331"/>
          </a:xfrm>
          <a:prstGeom prst="rect">
            <a:avLst/>
          </a:prstGeom>
        </p:spPr>
      </p:pic>
      <p:pic>
        <p:nvPicPr>
          <p:cNvPr id="5" name="Image 3" descr="preencoded.png"/>
          <p:cNvPicPr>
            <a:picLocks noChangeAspect="1"/>
          </p:cNvPicPr>
          <p:nvPr/>
        </p:nvPicPr>
        <p:blipFill>
          <a:blip r:embed="rId6"/>
          <a:stretch>
            <a:fillRect/>
          </a:stretch>
        </p:blipFill>
        <p:spPr>
          <a:xfrm>
            <a:off x="631086" y="1527012"/>
            <a:ext cx="278420" cy="334104"/>
          </a:xfrm>
          <a:prstGeom prst="rect">
            <a:avLst/>
          </a:prstGeom>
        </p:spPr>
      </p:pic>
      <p:pic>
        <p:nvPicPr>
          <p:cNvPr id="6" name="Image 4" descr="preencoded.png"/>
          <p:cNvPicPr>
            <a:picLocks noChangeAspect="1"/>
          </p:cNvPicPr>
          <p:nvPr/>
        </p:nvPicPr>
        <p:blipFill>
          <a:blip r:embed="rId7"/>
          <a:stretch>
            <a:fillRect/>
          </a:stretch>
        </p:blipFill>
        <p:spPr>
          <a:xfrm>
            <a:off x="445472" y="3916786"/>
            <a:ext cx="5382791" cy="853822"/>
          </a:xfrm>
          <a:prstGeom prst="rect">
            <a:avLst/>
          </a:prstGeom>
        </p:spPr>
      </p:pic>
      <p:pic>
        <p:nvPicPr>
          <p:cNvPr id="7" name="Image 5" descr="preencoded.png"/>
          <p:cNvPicPr>
            <a:picLocks noChangeAspect="1"/>
          </p:cNvPicPr>
          <p:nvPr/>
        </p:nvPicPr>
        <p:blipFill>
          <a:blip r:embed="rId8"/>
          <a:stretch>
            <a:fillRect/>
          </a:stretch>
        </p:blipFill>
        <p:spPr>
          <a:xfrm>
            <a:off x="593963" y="4065275"/>
            <a:ext cx="139210" cy="259859"/>
          </a:xfrm>
          <a:prstGeom prst="rect">
            <a:avLst/>
          </a:prstGeom>
        </p:spPr>
      </p:pic>
      <p:pic>
        <p:nvPicPr>
          <p:cNvPr id="8" name="Image 6" descr="preencoded.png"/>
          <p:cNvPicPr>
            <a:picLocks noChangeAspect="1"/>
          </p:cNvPicPr>
          <p:nvPr/>
        </p:nvPicPr>
        <p:blipFill>
          <a:blip r:embed="rId7"/>
          <a:stretch>
            <a:fillRect/>
          </a:stretch>
        </p:blipFill>
        <p:spPr>
          <a:xfrm>
            <a:off x="6050999" y="3916786"/>
            <a:ext cx="5382791" cy="853822"/>
          </a:xfrm>
          <a:prstGeom prst="rect">
            <a:avLst/>
          </a:prstGeom>
        </p:spPr>
      </p:pic>
      <p:pic>
        <p:nvPicPr>
          <p:cNvPr id="9" name="Image 7" descr="preencoded.png"/>
          <p:cNvPicPr>
            <a:picLocks noChangeAspect="1"/>
          </p:cNvPicPr>
          <p:nvPr/>
        </p:nvPicPr>
        <p:blipFill>
          <a:blip r:embed="rId9"/>
          <a:stretch>
            <a:fillRect/>
          </a:stretch>
        </p:blipFill>
        <p:spPr>
          <a:xfrm>
            <a:off x="6199490" y="4065275"/>
            <a:ext cx="120649" cy="259859"/>
          </a:xfrm>
          <a:prstGeom prst="rect">
            <a:avLst/>
          </a:prstGeom>
        </p:spPr>
      </p:pic>
      <p:pic>
        <p:nvPicPr>
          <p:cNvPr id="10" name="Image 8" descr="preencoded.png"/>
          <p:cNvPicPr>
            <a:picLocks noChangeAspect="1"/>
          </p:cNvPicPr>
          <p:nvPr/>
        </p:nvPicPr>
        <p:blipFill>
          <a:blip r:embed="rId10"/>
          <a:stretch>
            <a:fillRect/>
          </a:stretch>
        </p:blipFill>
        <p:spPr>
          <a:xfrm>
            <a:off x="445472" y="5067589"/>
            <a:ext cx="10988318" cy="816699"/>
          </a:xfrm>
          <a:prstGeom prst="rect">
            <a:avLst/>
          </a:prstGeom>
        </p:spPr>
      </p:pic>
      <p:pic>
        <p:nvPicPr>
          <p:cNvPr id="11" name="Image 9" descr="preencoded.png"/>
          <p:cNvPicPr>
            <a:picLocks noChangeAspect="1"/>
          </p:cNvPicPr>
          <p:nvPr/>
        </p:nvPicPr>
        <p:blipFill>
          <a:blip r:embed="rId11"/>
          <a:stretch>
            <a:fillRect/>
          </a:stretch>
        </p:blipFill>
        <p:spPr>
          <a:xfrm>
            <a:off x="593963" y="5216080"/>
            <a:ext cx="167052" cy="296982"/>
          </a:xfrm>
          <a:prstGeom prst="rect">
            <a:avLst/>
          </a:prstGeom>
        </p:spPr>
      </p:pic>
      <p:pic>
        <p:nvPicPr>
          <p:cNvPr id="15" name="Image 13" descr="preencoded.png"/>
          <p:cNvPicPr>
            <a:picLocks noChangeAspect="1"/>
          </p:cNvPicPr>
          <p:nvPr/>
        </p:nvPicPr>
        <p:blipFill>
          <a:blip r:embed="rId12"/>
          <a:stretch>
            <a:fillRect/>
          </a:stretch>
        </p:blipFill>
        <p:spPr>
          <a:xfrm>
            <a:off x="10988317" y="79226"/>
            <a:ext cx="890945" cy="890945"/>
          </a:xfrm>
          <a:prstGeom prst="rect">
            <a:avLst/>
          </a:prstGeom>
        </p:spPr>
      </p:pic>
      <p:sp>
        <p:nvSpPr>
          <p:cNvPr id="18" name="Text 1"/>
          <p:cNvSpPr/>
          <p:nvPr/>
        </p:nvSpPr>
        <p:spPr>
          <a:xfrm>
            <a:off x="1057997" y="1545573"/>
            <a:ext cx="706404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Correct Answer: </a:t>
            </a:r>
            <a:r>
              <a:rPr lang="en-US" sz="1754" b="1" dirty="0">
                <a:solidFill>
                  <a:srgbClr val="FF9900"/>
                </a:solidFill>
                <a:latin typeface="ui-sans-serif" pitchFamily="34" charset="0"/>
                <a:ea typeface="ui-sans-serif" pitchFamily="34" charset="-122"/>
                <a:cs typeface="ui-sans-serif" pitchFamily="34" charset="-120"/>
              </a:rPr>
              <a:t>C. S3 Glacier Instant Retrieval</a:t>
            </a:r>
            <a:endParaRPr lang="en-US" sz="1754" dirty="0"/>
          </a:p>
        </p:txBody>
      </p:sp>
      <p:sp>
        <p:nvSpPr>
          <p:cNvPr id="19" name="Text 2"/>
          <p:cNvSpPr/>
          <p:nvPr/>
        </p:nvSpPr>
        <p:spPr>
          <a:xfrm>
            <a:off x="445472" y="2343711"/>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0" name="Text 3"/>
          <p:cNvSpPr/>
          <p:nvPr/>
        </p:nvSpPr>
        <p:spPr>
          <a:xfrm>
            <a:off x="445472" y="2714938"/>
            <a:ext cx="10988318" cy="904866"/>
          </a:xfrm>
          <a:prstGeom prst="rect">
            <a:avLst/>
          </a:prstGeom>
          <a:noFill/>
          <a:ln/>
        </p:spPr>
        <p:txBody>
          <a:bodyPr vert="horz" wrap="square" lIns="0" tIns="0" rIns="0" bIns="0" rtlCol="0" anchor="t"/>
          <a:lstStyle/>
          <a:p>
            <a:pPr>
              <a:lnSpc>
                <a:spcPts val="2375"/>
              </a:lnSpc>
            </a:pPr>
            <a:r>
              <a:rPr lang="en-US" sz="1461" dirty="0">
                <a:solidFill>
                  <a:srgbClr val="4B5563"/>
                </a:solidFill>
                <a:latin typeface="ui-sans-serif" pitchFamily="34" charset="0"/>
                <a:ea typeface="ui-sans-serif" pitchFamily="34" charset="-122"/>
                <a:cs typeface="ui-sans-serif" pitchFamily="34" charset="-120"/>
              </a:rPr>
              <a:t>S3 Glacier Instant Retrieval is an archive storage class that provides millisecond retrieval for archive data. It is ideal for situations where you need immediate access to archived data, differentiating it from other Glacier storage classes which have longer retrieval times.</a:t>
            </a:r>
            <a:endParaRPr lang="en-US" sz="1461" dirty="0"/>
          </a:p>
        </p:txBody>
      </p:sp>
      <p:sp>
        <p:nvSpPr>
          <p:cNvPr id="21" name="Text 4"/>
          <p:cNvSpPr/>
          <p:nvPr/>
        </p:nvSpPr>
        <p:spPr>
          <a:xfrm>
            <a:off x="844541" y="4065275"/>
            <a:ext cx="236657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Millisecond Retrieval</a:t>
            </a:r>
            <a:endParaRPr lang="en-US" sz="1315" dirty="0"/>
          </a:p>
        </p:txBody>
      </p:sp>
      <p:sp>
        <p:nvSpPr>
          <p:cNvPr id="22" name="Text 5"/>
          <p:cNvSpPr/>
          <p:nvPr/>
        </p:nvSpPr>
        <p:spPr>
          <a:xfrm>
            <a:off x="593963" y="4399381"/>
            <a:ext cx="610297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Provides instant access to archived data when needed.</a:t>
            </a:r>
            <a:endParaRPr lang="en-US" sz="1169" dirty="0"/>
          </a:p>
        </p:txBody>
      </p:sp>
      <p:sp>
        <p:nvSpPr>
          <p:cNvPr id="23" name="Text 6"/>
          <p:cNvSpPr/>
          <p:nvPr/>
        </p:nvSpPr>
        <p:spPr>
          <a:xfrm>
            <a:off x="6431507" y="4065275"/>
            <a:ext cx="156855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Cost-Effective</a:t>
            </a:r>
            <a:endParaRPr lang="en-US" sz="1315" dirty="0"/>
          </a:p>
        </p:txBody>
      </p:sp>
      <p:sp>
        <p:nvSpPr>
          <p:cNvPr id="24" name="Text 7"/>
          <p:cNvSpPr/>
          <p:nvPr/>
        </p:nvSpPr>
        <p:spPr>
          <a:xfrm>
            <a:off x="6199490" y="4399381"/>
            <a:ext cx="610297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Lower cost compared to other storage classes with fast retrieval.</a:t>
            </a:r>
            <a:endParaRPr lang="en-US" sz="1169" dirty="0"/>
          </a:p>
        </p:txBody>
      </p:sp>
      <p:sp>
        <p:nvSpPr>
          <p:cNvPr id="25" name="Text 8"/>
          <p:cNvSpPr/>
          <p:nvPr/>
        </p:nvSpPr>
        <p:spPr>
          <a:xfrm>
            <a:off x="872383" y="5234641"/>
            <a:ext cx="1644594"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26" name="Text 9"/>
          <p:cNvSpPr/>
          <p:nvPr/>
        </p:nvSpPr>
        <p:spPr>
          <a:xfrm>
            <a:off x="928067" y="5513062"/>
            <a:ext cx="1242867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S3 Glacier Instant Retrieval is designed for data that requires immediate access but still benefits from archive storage pricing.</a:t>
            </a:r>
            <a:endParaRPr lang="en-US" sz="1169" dirty="0"/>
          </a:p>
        </p:txBody>
      </p:sp>
      <p:sp>
        <p:nvSpPr>
          <p:cNvPr id="27" name="Text 10"/>
          <p:cNvSpPr/>
          <p:nvPr/>
        </p:nvSpPr>
        <p:spPr>
          <a:xfrm>
            <a:off x="9958454" y="6037419"/>
            <a:ext cx="1592216"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71346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046729"/>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046729"/>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2937674"/>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2937674"/>
            <a:ext cx="5345668" cy="593963"/>
          </a:xfrm>
          <a:prstGeom prst="rect">
            <a:avLst/>
          </a:prstGeom>
        </p:spPr>
      </p:pic>
      <p:pic>
        <p:nvPicPr>
          <p:cNvPr id="11" name="Image 9" descr="preencoded.png"/>
          <p:cNvPicPr>
            <a:picLocks noChangeAspect="1"/>
          </p:cNvPicPr>
          <p:nvPr/>
        </p:nvPicPr>
        <p:blipFill>
          <a:blip r:embed="rId6"/>
          <a:stretch>
            <a:fillRect/>
          </a:stretch>
        </p:blipFill>
        <p:spPr>
          <a:xfrm>
            <a:off x="10988317" y="79226"/>
            <a:ext cx="890945" cy="890945"/>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4</a:t>
            </a:r>
            <a:endParaRPr lang="en-US" sz="2631" dirty="0"/>
          </a:p>
        </p:txBody>
      </p:sp>
      <p:sp>
        <p:nvSpPr>
          <p:cNvPr id="14" name="Text 1"/>
          <p:cNvSpPr/>
          <p:nvPr/>
        </p:nvSpPr>
        <p:spPr>
          <a:xfrm>
            <a:off x="445472" y="1341398"/>
            <a:ext cx="13185981" cy="334104"/>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Which of the following actions on S3 typically incurs a data retrieval fee?</a:t>
            </a:r>
            <a:endParaRPr lang="en-US" sz="2192" dirty="0"/>
          </a:p>
        </p:txBody>
      </p:sp>
      <p:sp>
        <p:nvSpPr>
          <p:cNvPr id="15" name="Text 2"/>
          <p:cNvSpPr/>
          <p:nvPr/>
        </p:nvSpPr>
        <p:spPr>
          <a:xfrm>
            <a:off x="593963" y="2195220"/>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213781"/>
            <a:ext cx="342978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Uploading data to S3 Standard</a:t>
            </a:r>
            <a:endParaRPr lang="en-US" sz="1461" dirty="0"/>
          </a:p>
        </p:txBody>
      </p:sp>
      <p:sp>
        <p:nvSpPr>
          <p:cNvPr id="17" name="Text 4"/>
          <p:cNvSpPr/>
          <p:nvPr/>
        </p:nvSpPr>
        <p:spPr>
          <a:xfrm>
            <a:off x="6236613" y="2195220"/>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213781"/>
            <a:ext cx="330954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Deleting data from S3 Glacier</a:t>
            </a:r>
            <a:endParaRPr lang="en-US" sz="1461" dirty="0"/>
          </a:p>
        </p:txBody>
      </p:sp>
      <p:sp>
        <p:nvSpPr>
          <p:cNvPr id="19" name="Text 6"/>
          <p:cNvSpPr/>
          <p:nvPr/>
        </p:nvSpPr>
        <p:spPr>
          <a:xfrm>
            <a:off x="593963" y="3086165"/>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104726"/>
            <a:ext cx="403396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Retrieving data from S3 Standard-IA</a:t>
            </a:r>
            <a:endParaRPr lang="en-US" sz="1461" dirty="0"/>
          </a:p>
        </p:txBody>
      </p:sp>
      <p:sp>
        <p:nvSpPr>
          <p:cNvPr id="21" name="Text 8"/>
          <p:cNvSpPr/>
          <p:nvPr/>
        </p:nvSpPr>
        <p:spPr>
          <a:xfrm>
            <a:off x="6236613" y="3086165"/>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3" y="3104726"/>
            <a:ext cx="340455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Listing objects in an S3 bucket</a:t>
            </a:r>
            <a:endParaRPr lang="en-US" sz="1461" dirty="0"/>
          </a:p>
        </p:txBody>
      </p:sp>
      <p:sp>
        <p:nvSpPr>
          <p:cNvPr id="23" name="Text 10"/>
          <p:cNvSpPr/>
          <p:nvPr/>
        </p:nvSpPr>
        <p:spPr>
          <a:xfrm>
            <a:off x="9958454" y="6037419"/>
            <a:ext cx="1592216"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2301436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1007294"/>
            <a:ext cx="742454" cy="37123"/>
          </a:xfrm>
          <a:prstGeom prst="rect">
            <a:avLst/>
          </a:prstGeom>
        </p:spPr>
      </p:pic>
      <p:pic>
        <p:nvPicPr>
          <p:cNvPr id="5" name="Image 3" descr="preencoded.png"/>
          <p:cNvPicPr>
            <a:picLocks noChangeAspect="1"/>
          </p:cNvPicPr>
          <p:nvPr/>
        </p:nvPicPr>
        <p:blipFill>
          <a:blip r:embed="rId5"/>
          <a:stretch>
            <a:fillRect/>
          </a:stretch>
        </p:blipFill>
        <p:spPr>
          <a:xfrm>
            <a:off x="445472" y="1489889"/>
            <a:ext cx="10988318" cy="779577"/>
          </a:xfrm>
          <a:prstGeom prst="rect">
            <a:avLst/>
          </a:prstGeom>
        </p:spPr>
      </p:pic>
      <p:pic>
        <p:nvPicPr>
          <p:cNvPr id="6" name="Image 4" descr="preencoded.png"/>
          <p:cNvPicPr>
            <a:picLocks noChangeAspect="1"/>
          </p:cNvPicPr>
          <p:nvPr/>
        </p:nvPicPr>
        <p:blipFill>
          <a:blip r:embed="rId6"/>
          <a:stretch>
            <a:fillRect/>
          </a:stretch>
        </p:blipFill>
        <p:spPr>
          <a:xfrm>
            <a:off x="445472" y="3939986"/>
            <a:ext cx="10988318" cy="1522031"/>
          </a:xfrm>
          <a:prstGeom prst="rect">
            <a:avLst/>
          </a:prstGeom>
        </p:spPr>
      </p:pic>
      <p:pic>
        <p:nvPicPr>
          <p:cNvPr id="7" name="Image 5" descr="preencoded.png"/>
          <p:cNvPicPr>
            <a:picLocks noChangeAspect="1"/>
          </p:cNvPicPr>
          <p:nvPr/>
        </p:nvPicPr>
        <p:blipFill>
          <a:blip r:embed="rId7"/>
          <a:stretch>
            <a:fillRect/>
          </a:stretch>
        </p:blipFill>
        <p:spPr>
          <a:xfrm>
            <a:off x="668209" y="4571072"/>
            <a:ext cx="232017" cy="259859"/>
          </a:xfrm>
          <a:prstGeom prst="rect">
            <a:avLst/>
          </a:prstGeom>
        </p:spPr>
      </p:pic>
      <p:pic>
        <p:nvPicPr>
          <p:cNvPr id="8" name="Image 6" descr="preencoded.png"/>
          <p:cNvPicPr>
            <a:picLocks noChangeAspect="1"/>
          </p:cNvPicPr>
          <p:nvPr/>
        </p:nvPicPr>
        <p:blipFill>
          <a:blip r:embed="rId7"/>
          <a:stretch>
            <a:fillRect/>
          </a:stretch>
        </p:blipFill>
        <p:spPr>
          <a:xfrm>
            <a:off x="6013877" y="4571072"/>
            <a:ext cx="232017" cy="259859"/>
          </a:xfrm>
          <a:prstGeom prst="rect">
            <a:avLst/>
          </a:prstGeom>
        </p:spPr>
      </p:pic>
      <p:pic>
        <p:nvPicPr>
          <p:cNvPr id="9" name="Image 7" descr="preencoded.png"/>
          <p:cNvPicPr>
            <a:picLocks noChangeAspect="1"/>
          </p:cNvPicPr>
          <p:nvPr/>
        </p:nvPicPr>
        <p:blipFill>
          <a:blip r:embed="rId7"/>
          <a:stretch>
            <a:fillRect/>
          </a:stretch>
        </p:blipFill>
        <p:spPr>
          <a:xfrm>
            <a:off x="668209" y="4979422"/>
            <a:ext cx="232017" cy="259859"/>
          </a:xfrm>
          <a:prstGeom prst="rect">
            <a:avLst/>
          </a:prstGeom>
        </p:spPr>
      </p:pic>
      <p:pic>
        <p:nvPicPr>
          <p:cNvPr id="10" name="Image 8" descr="preencoded.png"/>
          <p:cNvPicPr>
            <a:picLocks noChangeAspect="1"/>
          </p:cNvPicPr>
          <p:nvPr/>
        </p:nvPicPr>
        <p:blipFill>
          <a:blip r:embed="rId7"/>
          <a:stretch>
            <a:fillRect/>
          </a:stretch>
        </p:blipFill>
        <p:spPr>
          <a:xfrm>
            <a:off x="6013877" y="4979422"/>
            <a:ext cx="232017" cy="259859"/>
          </a:xfrm>
          <a:prstGeom prst="rect">
            <a:avLst/>
          </a:prstGeom>
        </p:spPr>
      </p:pic>
      <p:pic>
        <p:nvPicPr>
          <p:cNvPr id="11" name="Image 9" descr="preencoded.png"/>
          <p:cNvPicPr>
            <a:picLocks noChangeAspect="1"/>
          </p:cNvPicPr>
          <p:nvPr/>
        </p:nvPicPr>
        <p:blipFill>
          <a:blip r:embed="rId8"/>
          <a:stretch>
            <a:fillRect/>
          </a:stretch>
        </p:blipFill>
        <p:spPr>
          <a:xfrm>
            <a:off x="445472" y="5963174"/>
            <a:ext cx="352666" cy="334104"/>
          </a:xfrm>
          <a:prstGeom prst="rect">
            <a:avLst/>
          </a:prstGeom>
        </p:spPr>
      </p:pic>
      <p:pic>
        <p:nvPicPr>
          <p:cNvPr id="12" name="Image 10" descr="preencoded.png"/>
          <p:cNvPicPr>
            <a:picLocks noChangeAspect="1"/>
          </p:cNvPicPr>
          <p:nvPr/>
        </p:nvPicPr>
        <p:blipFill>
          <a:blip r:embed="rId9"/>
          <a:stretch>
            <a:fillRect/>
          </a:stretch>
        </p:blipFill>
        <p:spPr>
          <a:xfrm>
            <a:off x="909506" y="5981735"/>
            <a:ext cx="139210" cy="296982"/>
          </a:xfrm>
          <a:prstGeom prst="rect">
            <a:avLst/>
          </a:prstGeom>
        </p:spPr>
      </p:pic>
      <p:pic>
        <p:nvPicPr>
          <p:cNvPr id="14" name="Image 12" descr="preencoded.png"/>
          <p:cNvPicPr>
            <a:picLocks noChangeAspect="1"/>
          </p:cNvPicPr>
          <p:nvPr/>
        </p:nvPicPr>
        <p:blipFill>
          <a:blip r:embed="rId10"/>
          <a:stretch>
            <a:fillRect/>
          </a:stretch>
        </p:blipFill>
        <p:spPr>
          <a:xfrm>
            <a:off x="10988317" y="79226"/>
            <a:ext cx="890945" cy="890945"/>
          </a:xfrm>
          <a:prstGeom prst="rect">
            <a:avLst/>
          </a:prstGeom>
        </p:spPr>
      </p:pic>
      <p:pic>
        <p:nvPicPr>
          <p:cNvPr id="15" name="Image 13" descr="preencoded.png"/>
          <p:cNvPicPr>
            <a:picLocks noChangeAspect="1"/>
          </p:cNvPicPr>
          <p:nvPr/>
        </p:nvPicPr>
        <p:blipFill>
          <a:blip r:embed="rId11"/>
          <a:stretch>
            <a:fillRect/>
          </a:stretch>
        </p:blipFill>
        <p:spPr>
          <a:xfrm>
            <a:off x="0" y="5573385"/>
            <a:ext cx="1187926" cy="1187926"/>
          </a:xfrm>
          <a:prstGeom prst="rect">
            <a:avLst/>
          </a:prstGeom>
        </p:spPr>
      </p:pic>
      <p:sp>
        <p:nvSpPr>
          <p:cNvPr id="17" name="Text 1"/>
          <p:cNvSpPr/>
          <p:nvPr/>
        </p:nvSpPr>
        <p:spPr>
          <a:xfrm>
            <a:off x="668209" y="1712625"/>
            <a:ext cx="245358" cy="334104"/>
          </a:xfrm>
          <a:prstGeom prst="rect">
            <a:avLst/>
          </a:prstGeom>
          <a:noFill/>
          <a:ln/>
        </p:spPr>
        <p:txBody>
          <a:bodyPr vert="horz" wrap="square" lIns="0" tIns="0" rIns="0" bIns="0" rtlCol="0" anchor="t"/>
          <a:lstStyle/>
          <a:p>
            <a:pPr>
              <a:lnSpc>
                <a:spcPts val="2631"/>
              </a:lnSpc>
            </a:pPr>
            <a:r>
              <a:rPr lang="en-US" sz="2192" b="1" dirty="0">
                <a:solidFill>
                  <a:srgbClr val="FF9900"/>
                </a:solidFill>
                <a:latin typeface="ui-sans-serif" pitchFamily="34" charset="0"/>
                <a:ea typeface="ui-sans-serif" pitchFamily="34" charset="-122"/>
                <a:cs typeface="ui-sans-serif" pitchFamily="34" charset="-120"/>
              </a:rPr>
              <a:t>C</a:t>
            </a:r>
            <a:endParaRPr lang="en-US" sz="2192" dirty="0"/>
          </a:p>
        </p:txBody>
      </p:sp>
      <p:sp>
        <p:nvSpPr>
          <p:cNvPr id="18" name="Text 2"/>
          <p:cNvSpPr/>
          <p:nvPr/>
        </p:nvSpPr>
        <p:spPr>
          <a:xfrm>
            <a:off x="1021164" y="1731186"/>
            <a:ext cx="4840858"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Retrieving data from S3 Standard-IA</a:t>
            </a:r>
            <a:endParaRPr lang="en-US" sz="1754" dirty="0"/>
          </a:p>
        </p:txBody>
      </p:sp>
      <p:sp>
        <p:nvSpPr>
          <p:cNvPr id="19" name="Text 3"/>
          <p:cNvSpPr/>
          <p:nvPr/>
        </p:nvSpPr>
        <p:spPr>
          <a:xfrm>
            <a:off x="445472" y="2492202"/>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0" name="Text 4"/>
          <p:cNvSpPr/>
          <p:nvPr/>
        </p:nvSpPr>
        <p:spPr>
          <a:xfrm>
            <a:off x="445472" y="2863428"/>
            <a:ext cx="10988318"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Storage classes designed for infrequent access charge a retrieval fee when data is accessed. S3 Standard-IA is one such class, along with S3 One Zone-IA, S3 Glacier Instant Retrieval, S3 Glacier Flexible Retrieval, and S3 Glacier Deep Archive.</a:t>
            </a:r>
            <a:endParaRPr lang="en-US" sz="1461" dirty="0"/>
          </a:p>
        </p:txBody>
      </p:sp>
      <p:sp>
        <p:nvSpPr>
          <p:cNvPr id="21" name="Text 5"/>
          <p:cNvSpPr/>
          <p:nvPr/>
        </p:nvSpPr>
        <p:spPr>
          <a:xfrm>
            <a:off x="668209" y="4162723"/>
            <a:ext cx="1054284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Other Storage Classes with Retrieval Fees:</a:t>
            </a:r>
            <a:endParaRPr lang="en-US" sz="1461" dirty="0"/>
          </a:p>
        </p:txBody>
      </p:sp>
      <p:sp>
        <p:nvSpPr>
          <p:cNvPr id="22" name="Text 6"/>
          <p:cNvSpPr/>
          <p:nvPr/>
        </p:nvSpPr>
        <p:spPr>
          <a:xfrm>
            <a:off x="1011594" y="4571072"/>
            <a:ext cx="156942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S3 One Zone-IA</a:t>
            </a:r>
            <a:endParaRPr lang="en-US" sz="1315" dirty="0"/>
          </a:p>
        </p:txBody>
      </p:sp>
      <p:sp>
        <p:nvSpPr>
          <p:cNvPr id="23" name="Text 7"/>
          <p:cNvSpPr/>
          <p:nvPr/>
        </p:nvSpPr>
        <p:spPr>
          <a:xfrm>
            <a:off x="6357261" y="4571072"/>
            <a:ext cx="274017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S3 Glacier Instant Retrieval</a:t>
            </a:r>
            <a:endParaRPr lang="en-US" sz="1315" dirty="0"/>
          </a:p>
        </p:txBody>
      </p:sp>
      <p:sp>
        <p:nvSpPr>
          <p:cNvPr id="24" name="Text 8"/>
          <p:cNvSpPr/>
          <p:nvPr/>
        </p:nvSpPr>
        <p:spPr>
          <a:xfrm>
            <a:off x="1011594" y="4979422"/>
            <a:ext cx="281378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S3 Glacier Flexible Retrieval</a:t>
            </a:r>
            <a:endParaRPr lang="en-US" sz="1315" dirty="0"/>
          </a:p>
        </p:txBody>
      </p:sp>
      <p:sp>
        <p:nvSpPr>
          <p:cNvPr id="25" name="Text 9"/>
          <p:cNvSpPr/>
          <p:nvPr/>
        </p:nvSpPr>
        <p:spPr>
          <a:xfrm>
            <a:off x="6357262" y="4979422"/>
            <a:ext cx="242991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S3 Glacier Deep Archive</a:t>
            </a:r>
            <a:endParaRPr lang="en-US" sz="1315" dirty="0"/>
          </a:p>
        </p:txBody>
      </p:sp>
      <p:sp>
        <p:nvSpPr>
          <p:cNvPr id="26" name="Text 10"/>
          <p:cNvSpPr/>
          <p:nvPr/>
        </p:nvSpPr>
        <p:spPr>
          <a:xfrm>
            <a:off x="9958454" y="6037419"/>
            <a:ext cx="1592216" cy="176333"/>
          </a:xfrm>
          <a:prstGeom prst="rect">
            <a:avLst/>
          </a:prstGeom>
          <a:noFill/>
          <a:ln/>
        </p:spPr>
        <p:txBody>
          <a:bodyPr vert="horz" wrap="square" lIns="0" tIns="0" rIns="0" bIns="0" rtlCol="0" anchor="t"/>
          <a:lstStyle/>
          <a:p>
            <a:pPr>
              <a:lnSpc>
                <a:spcPts val="1754"/>
              </a:lnSpc>
            </a:pPr>
            <a:endParaRPr lang="en-US" sz="1169" dirty="0"/>
          </a:p>
        </p:txBody>
      </p:sp>
    </p:spTree>
    <p:extLst>
      <p:ext uri="{BB962C8B-B14F-4D97-AF65-F5344CB8AC3E}">
        <p14:creationId xmlns:p14="http://schemas.microsoft.com/office/powerpoint/2010/main" val="1831691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2C461-84DF-05DD-1267-1F929862290B}"/>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6A011056-8AB9-80A6-C1A3-57802E434022}"/>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3157193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6"/>
            <a:ext cx="11879263" cy="296982"/>
          </a:xfrm>
          <a:prstGeom prst="rect">
            <a:avLst/>
          </a:prstGeom>
        </p:spPr>
      </p:pic>
      <p:pic>
        <p:nvPicPr>
          <p:cNvPr id="5" name="Image 3" descr="preencoded.png"/>
          <p:cNvPicPr>
            <a:picLocks noChangeAspect="1"/>
          </p:cNvPicPr>
          <p:nvPr/>
        </p:nvPicPr>
        <p:blipFill>
          <a:blip r:embed="rId5"/>
          <a:stretch>
            <a:fillRect/>
          </a:stretch>
        </p:blipFill>
        <p:spPr>
          <a:xfrm>
            <a:off x="5197177" y="1680143"/>
            <a:ext cx="593963" cy="593963"/>
          </a:xfrm>
          <a:prstGeom prst="rect">
            <a:avLst/>
          </a:prstGeom>
        </p:spPr>
      </p:pic>
      <p:pic>
        <p:nvPicPr>
          <p:cNvPr id="6" name="Image 4" descr="preencoded.png"/>
          <p:cNvPicPr>
            <a:picLocks noChangeAspect="1"/>
          </p:cNvPicPr>
          <p:nvPr/>
        </p:nvPicPr>
        <p:blipFill>
          <a:blip r:embed="rId6"/>
          <a:stretch>
            <a:fillRect/>
          </a:stretch>
        </p:blipFill>
        <p:spPr>
          <a:xfrm>
            <a:off x="5317826" y="1810073"/>
            <a:ext cx="352666" cy="334104"/>
          </a:xfrm>
          <a:prstGeom prst="rect">
            <a:avLst/>
          </a:prstGeom>
        </p:spPr>
      </p:pic>
      <p:pic>
        <p:nvPicPr>
          <p:cNvPr id="7" name="Image 5" descr="preencoded.png"/>
          <p:cNvPicPr>
            <a:picLocks noChangeAspect="1"/>
          </p:cNvPicPr>
          <p:nvPr/>
        </p:nvPicPr>
        <p:blipFill>
          <a:blip r:embed="rId7"/>
          <a:stretch>
            <a:fillRect/>
          </a:stretch>
        </p:blipFill>
        <p:spPr>
          <a:xfrm>
            <a:off x="5494159" y="1383161"/>
            <a:ext cx="890945" cy="890945"/>
          </a:xfrm>
          <a:prstGeom prst="rect">
            <a:avLst/>
          </a:prstGeom>
        </p:spPr>
      </p:pic>
      <p:pic>
        <p:nvPicPr>
          <p:cNvPr id="8" name="Image 6" descr="preencoded.png"/>
          <p:cNvPicPr>
            <a:picLocks noChangeAspect="1"/>
          </p:cNvPicPr>
          <p:nvPr/>
        </p:nvPicPr>
        <p:blipFill>
          <a:blip r:embed="rId8"/>
          <a:stretch>
            <a:fillRect/>
          </a:stretch>
        </p:blipFill>
        <p:spPr>
          <a:xfrm>
            <a:off x="5818982" y="1661582"/>
            <a:ext cx="241298" cy="334104"/>
          </a:xfrm>
          <a:prstGeom prst="rect">
            <a:avLst/>
          </a:prstGeom>
        </p:spPr>
      </p:pic>
      <p:pic>
        <p:nvPicPr>
          <p:cNvPr id="9" name="Image 7" descr="preencoded.png"/>
          <p:cNvPicPr>
            <a:picLocks noChangeAspect="1"/>
          </p:cNvPicPr>
          <p:nvPr/>
        </p:nvPicPr>
        <p:blipFill>
          <a:blip r:embed="rId9"/>
          <a:stretch>
            <a:fillRect/>
          </a:stretch>
        </p:blipFill>
        <p:spPr>
          <a:xfrm>
            <a:off x="5939631" y="1531652"/>
            <a:ext cx="742454" cy="742454"/>
          </a:xfrm>
          <a:prstGeom prst="rect">
            <a:avLst/>
          </a:prstGeom>
        </p:spPr>
      </p:pic>
      <p:pic>
        <p:nvPicPr>
          <p:cNvPr id="10" name="Image 8" descr="preencoded.png"/>
          <p:cNvPicPr>
            <a:picLocks noChangeAspect="1"/>
          </p:cNvPicPr>
          <p:nvPr/>
        </p:nvPicPr>
        <p:blipFill>
          <a:blip r:embed="rId10"/>
          <a:stretch>
            <a:fillRect/>
          </a:stretch>
        </p:blipFill>
        <p:spPr>
          <a:xfrm>
            <a:off x="6171648" y="1735827"/>
            <a:ext cx="278420" cy="334104"/>
          </a:xfrm>
          <a:prstGeom prst="rect">
            <a:avLst/>
          </a:prstGeom>
        </p:spPr>
      </p:pic>
      <p:pic>
        <p:nvPicPr>
          <p:cNvPr id="11" name="Image 9" descr="preencoded.png"/>
          <p:cNvPicPr>
            <a:picLocks noChangeAspect="1"/>
          </p:cNvPicPr>
          <p:nvPr/>
        </p:nvPicPr>
        <p:blipFill>
          <a:blip r:embed="rId11"/>
          <a:stretch>
            <a:fillRect/>
          </a:stretch>
        </p:blipFill>
        <p:spPr>
          <a:xfrm>
            <a:off x="2375852" y="3276420"/>
            <a:ext cx="7127558" cy="27842"/>
          </a:xfrm>
          <a:prstGeom prst="rect">
            <a:avLst/>
          </a:prstGeom>
        </p:spPr>
      </p:pic>
      <p:pic>
        <p:nvPicPr>
          <p:cNvPr id="12" name="Image 10" descr="preencoded.png"/>
          <p:cNvPicPr>
            <a:picLocks noChangeAspect="1"/>
          </p:cNvPicPr>
          <p:nvPr/>
        </p:nvPicPr>
        <p:blipFill>
          <a:blip r:embed="rId12"/>
          <a:stretch>
            <a:fillRect/>
          </a:stretch>
        </p:blipFill>
        <p:spPr>
          <a:xfrm>
            <a:off x="4547530" y="4417942"/>
            <a:ext cx="742454" cy="742454"/>
          </a:xfrm>
          <a:prstGeom prst="rect">
            <a:avLst/>
          </a:prstGeom>
        </p:spPr>
      </p:pic>
      <p:pic>
        <p:nvPicPr>
          <p:cNvPr id="13" name="Image 11" descr="preencoded.png"/>
          <p:cNvPicPr>
            <a:picLocks noChangeAspect="1"/>
          </p:cNvPicPr>
          <p:nvPr/>
        </p:nvPicPr>
        <p:blipFill>
          <a:blip r:embed="rId13"/>
          <a:stretch>
            <a:fillRect/>
          </a:stretch>
        </p:blipFill>
        <p:spPr>
          <a:xfrm>
            <a:off x="4849008" y="4547871"/>
            <a:ext cx="139210" cy="259859"/>
          </a:xfrm>
          <a:prstGeom prst="rect">
            <a:avLst/>
          </a:prstGeom>
        </p:spPr>
      </p:pic>
      <p:pic>
        <p:nvPicPr>
          <p:cNvPr id="14" name="Image 12" descr="preencoded.png"/>
          <p:cNvPicPr>
            <a:picLocks noChangeAspect="1"/>
          </p:cNvPicPr>
          <p:nvPr/>
        </p:nvPicPr>
        <p:blipFill>
          <a:blip r:embed="rId14"/>
          <a:stretch>
            <a:fillRect/>
          </a:stretch>
        </p:blipFill>
        <p:spPr>
          <a:xfrm>
            <a:off x="5568404" y="4417942"/>
            <a:ext cx="742454" cy="742454"/>
          </a:xfrm>
          <a:prstGeom prst="rect">
            <a:avLst/>
          </a:prstGeom>
        </p:spPr>
      </p:pic>
      <p:pic>
        <p:nvPicPr>
          <p:cNvPr id="15" name="Image 13" descr="preencoded.png"/>
          <p:cNvPicPr>
            <a:picLocks noChangeAspect="1"/>
          </p:cNvPicPr>
          <p:nvPr/>
        </p:nvPicPr>
        <p:blipFill>
          <a:blip r:embed="rId15"/>
          <a:stretch>
            <a:fillRect/>
          </a:stretch>
        </p:blipFill>
        <p:spPr>
          <a:xfrm>
            <a:off x="5823478" y="4547871"/>
            <a:ext cx="232017" cy="259859"/>
          </a:xfrm>
          <a:prstGeom prst="rect">
            <a:avLst/>
          </a:prstGeom>
        </p:spPr>
      </p:pic>
      <p:pic>
        <p:nvPicPr>
          <p:cNvPr id="16" name="Image 14" descr="preencoded.png"/>
          <p:cNvPicPr>
            <a:picLocks noChangeAspect="1"/>
          </p:cNvPicPr>
          <p:nvPr/>
        </p:nvPicPr>
        <p:blipFill>
          <a:blip r:embed="rId16"/>
          <a:stretch>
            <a:fillRect/>
          </a:stretch>
        </p:blipFill>
        <p:spPr>
          <a:xfrm>
            <a:off x="6589278" y="4417942"/>
            <a:ext cx="742454" cy="742454"/>
          </a:xfrm>
          <a:prstGeom prst="rect">
            <a:avLst/>
          </a:prstGeom>
        </p:spPr>
      </p:pic>
      <p:pic>
        <p:nvPicPr>
          <p:cNvPr id="17" name="Image 15" descr="preencoded.png"/>
          <p:cNvPicPr>
            <a:picLocks noChangeAspect="1"/>
          </p:cNvPicPr>
          <p:nvPr/>
        </p:nvPicPr>
        <p:blipFill>
          <a:blip r:embed="rId17"/>
          <a:stretch>
            <a:fillRect/>
          </a:stretch>
        </p:blipFill>
        <p:spPr>
          <a:xfrm>
            <a:off x="6867553" y="4547871"/>
            <a:ext cx="185613" cy="259859"/>
          </a:xfrm>
          <a:prstGeom prst="rect">
            <a:avLst/>
          </a:prstGeom>
        </p:spPr>
      </p:pic>
      <p:sp>
        <p:nvSpPr>
          <p:cNvPr id="19" name="Text 0"/>
          <p:cNvSpPr/>
          <p:nvPr/>
        </p:nvSpPr>
        <p:spPr>
          <a:xfrm>
            <a:off x="137717" y="2496843"/>
            <a:ext cx="11603684"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Arial" pitchFamily="34" charset="0"/>
                <a:ea typeface="Arial" pitchFamily="34" charset="-122"/>
                <a:cs typeface="Arial" pitchFamily="34" charset="-120"/>
              </a:rPr>
              <a:t>Amazon S3 Intelligent-Tiering Explained</a:t>
            </a:r>
            <a:endParaRPr lang="en-US" sz="3507" dirty="0"/>
          </a:p>
        </p:txBody>
      </p:sp>
      <p:sp>
        <p:nvSpPr>
          <p:cNvPr id="20" name="Text 1"/>
          <p:cNvSpPr/>
          <p:nvPr/>
        </p:nvSpPr>
        <p:spPr>
          <a:xfrm>
            <a:off x="1100528" y="3489874"/>
            <a:ext cx="9678061"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Arial" pitchFamily="34" charset="0"/>
                <a:ea typeface="Arial" pitchFamily="34" charset="-122"/>
                <a:cs typeface="Arial" pitchFamily="34" charset="-120"/>
              </a:rPr>
              <a:t>Automating storage cost optimization with intelligent tier-based storage class</a:t>
            </a:r>
            <a:endParaRPr lang="en-US" sz="1461" dirty="0"/>
          </a:p>
        </p:txBody>
      </p:sp>
      <p:sp>
        <p:nvSpPr>
          <p:cNvPr id="21" name="Text 2"/>
          <p:cNvSpPr/>
          <p:nvPr/>
        </p:nvSpPr>
        <p:spPr>
          <a:xfrm>
            <a:off x="4585189" y="4844853"/>
            <a:ext cx="666991" cy="185613"/>
          </a:xfrm>
          <a:prstGeom prst="rect">
            <a:avLst/>
          </a:prstGeom>
          <a:noFill/>
          <a:ln/>
        </p:spPr>
        <p:txBody>
          <a:bodyPr vert="horz" wrap="square" lIns="0" tIns="0" rIns="0" bIns="0" rtlCol="0" anchor="t"/>
          <a:lstStyle/>
          <a:p>
            <a:pPr algn="ctr">
              <a:lnSpc>
                <a:spcPts val="1461"/>
              </a:lnSpc>
            </a:pPr>
            <a:r>
              <a:rPr lang="en-US" sz="1023" b="1" dirty="0">
                <a:solidFill>
                  <a:srgbClr val="374151"/>
                </a:solidFill>
                <a:latin typeface="Arial" pitchFamily="34" charset="0"/>
                <a:ea typeface="Arial" pitchFamily="34" charset="-122"/>
                <a:cs typeface="Arial" pitchFamily="34" charset="-120"/>
              </a:rPr>
              <a:t>Frequent</a:t>
            </a:r>
            <a:endParaRPr lang="en-US" sz="1023" dirty="0"/>
          </a:p>
        </p:txBody>
      </p:sp>
      <p:sp>
        <p:nvSpPr>
          <p:cNvPr id="22" name="Text 3"/>
          <p:cNvSpPr/>
          <p:nvPr/>
        </p:nvSpPr>
        <p:spPr>
          <a:xfrm>
            <a:off x="5558384" y="4844853"/>
            <a:ext cx="762349" cy="185613"/>
          </a:xfrm>
          <a:prstGeom prst="rect">
            <a:avLst/>
          </a:prstGeom>
          <a:noFill/>
          <a:ln/>
        </p:spPr>
        <p:txBody>
          <a:bodyPr vert="horz" wrap="square" lIns="0" tIns="0" rIns="0" bIns="0" rtlCol="0" anchor="t"/>
          <a:lstStyle/>
          <a:p>
            <a:pPr algn="ctr">
              <a:lnSpc>
                <a:spcPts val="1461"/>
              </a:lnSpc>
            </a:pPr>
            <a:r>
              <a:rPr lang="en-US" sz="1023" b="1" dirty="0">
                <a:solidFill>
                  <a:srgbClr val="374151"/>
                </a:solidFill>
                <a:latin typeface="Arial" pitchFamily="34" charset="0"/>
                <a:ea typeface="Arial" pitchFamily="34" charset="-122"/>
                <a:cs typeface="Arial" pitchFamily="34" charset="-120"/>
              </a:rPr>
              <a:t>Infrequent</a:t>
            </a:r>
            <a:endParaRPr lang="en-US" sz="1023" dirty="0"/>
          </a:p>
        </p:txBody>
      </p:sp>
      <p:sp>
        <p:nvSpPr>
          <p:cNvPr id="23" name="Text 4"/>
          <p:cNvSpPr/>
          <p:nvPr/>
        </p:nvSpPr>
        <p:spPr>
          <a:xfrm>
            <a:off x="6674443" y="4844853"/>
            <a:ext cx="571980" cy="185613"/>
          </a:xfrm>
          <a:prstGeom prst="rect">
            <a:avLst/>
          </a:prstGeom>
          <a:noFill/>
          <a:ln/>
        </p:spPr>
        <p:txBody>
          <a:bodyPr vert="horz" wrap="square" lIns="0" tIns="0" rIns="0" bIns="0" rtlCol="0" anchor="t"/>
          <a:lstStyle/>
          <a:p>
            <a:pPr algn="ctr">
              <a:lnSpc>
                <a:spcPts val="1461"/>
              </a:lnSpc>
            </a:pPr>
            <a:r>
              <a:rPr lang="en-US" sz="1023" b="1" dirty="0">
                <a:solidFill>
                  <a:srgbClr val="374151"/>
                </a:solidFill>
                <a:latin typeface="Arial" pitchFamily="34" charset="0"/>
                <a:ea typeface="Arial" pitchFamily="34" charset="-122"/>
                <a:cs typeface="Arial" pitchFamily="34" charset="-120"/>
              </a:rPr>
              <a:t>Archive</a:t>
            </a:r>
            <a:endParaRPr lang="en-US" sz="1023"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2" y="3206813"/>
            <a:ext cx="5197177" cy="742454"/>
          </a:xfrm>
          <a:prstGeom prst="rect">
            <a:avLst/>
          </a:prstGeom>
        </p:spPr>
      </p:pic>
      <p:pic>
        <p:nvPicPr>
          <p:cNvPr id="6" name="Image 4" descr="preencoded.png"/>
          <p:cNvPicPr>
            <a:picLocks noChangeAspect="1"/>
          </p:cNvPicPr>
          <p:nvPr/>
        </p:nvPicPr>
        <p:blipFill>
          <a:blip r:embed="rId6"/>
          <a:stretch>
            <a:fillRect/>
          </a:stretch>
        </p:blipFill>
        <p:spPr>
          <a:xfrm>
            <a:off x="593963" y="3392427"/>
            <a:ext cx="232017" cy="259859"/>
          </a:xfrm>
          <a:prstGeom prst="rect">
            <a:avLst/>
          </a:prstGeom>
        </p:spPr>
      </p:pic>
      <p:pic>
        <p:nvPicPr>
          <p:cNvPr id="7" name="Image 5" descr="preencoded.png"/>
          <p:cNvPicPr>
            <a:picLocks noChangeAspect="1"/>
          </p:cNvPicPr>
          <p:nvPr/>
        </p:nvPicPr>
        <p:blipFill>
          <a:blip r:embed="rId7"/>
          <a:stretch>
            <a:fillRect/>
          </a:stretch>
        </p:blipFill>
        <p:spPr>
          <a:xfrm>
            <a:off x="445472" y="4097758"/>
            <a:ext cx="5197177" cy="742454"/>
          </a:xfrm>
          <a:prstGeom prst="rect">
            <a:avLst/>
          </a:prstGeom>
        </p:spPr>
      </p:pic>
      <p:pic>
        <p:nvPicPr>
          <p:cNvPr id="8" name="Image 6" descr="preencoded.png"/>
          <p:cNvPicPr>
            <a:picLocks noChangeAspect="1"/>
          </p:cNvPicPr>
          <p:nvPr/>
        </p:nvPicPr>
        <p:blipFill>
          <a:blip r:embed="rId8"/>
          <a:stretch>
            <a:fillRect/>
          </a:stretch>
        </p:blipFill>
        <p:spPr>
          <a:xfrm>
            <a:off x="593963" y="4283372"/>
            <a:ext cx="139210" cy="259859"/>
          </a:xfrm>
          <a:prstGeom prst="rect">
            <a:avLst/>
          </a:prstGeom>
        </p:spPr>
      </p:pic>
      <p:pic>
        <p:nvPicPr>
          <p:cNvPr id="9" name="Image 7" descr="preencoded.png"/>
          <p:cNvPicPr>
            <a:picLocks noChangeAspect="1"/>
          </p:cNvPicPr>
          <p:nvPr/>
        </p:nvPicPr>
        <p:blipFill>
          <a:blip r:embed="rId9"/>
          <a:stretch>
            <a:fillRect/>
          </a:stretch>
        </p:blipFill>
        <p:spPr>
          <a:xfrm>
            <a:off x="445472" y="4988703"/>
            <a:ext cx="5197177" cy="742454"/>
          </a:xfrm>
          <a:prstGeom prst="rect">
            <a:avLst/>
          </a:prstGeom>
        </p:spPr>
      </p:pic>
      <p:pic>
        <p:nvPicPr>
          <p:cNvPr id="10" name="Image 8" descr="preencoded.png"/>
          <p:cNvPicPr>
            <a:picLocks noChangeAspect="1"/>
          </p:cNvPicPr>
          <p:nvPr/>
        </p:nvPicPr>
        <p:blipFill>
          <a:blip r:embed="rId10"/>
          <a:stretch>
            <a:fillRect/>
          </a:stretch>
        </p:blipFill>
        <p:spPr>
          <a:xfrm>
            <a:off x="593964" y="5174316"/>
            <a:ext cx="213455" cy="259859"/>
          </a:xfrm>
          <a:prstGeom prst="rect">
            <a:avLst/>
          </a:prstGeom>
        </p:spPr>
      </p:pic>
      <p:pic>
        <p:nvPicPr>
          <p:cNvPr id="11" name="Image 9" descr="preencoded.png"/>
          <p:cNvPicPr>
            <a:picLocks noChangeAspect="1"/>
          </p:cNvPicPr>
          <p:nvPr/>
        </p:nvPicPr>
        <p:blipFill>
          <a:blip r:embed="rId11"/>
          <a:stretch>
            <a:fillRect/>
          </a:stretch>
        </p:blipFill>
        <p:spPr>
          <a:xfrm>
            <a:off x="7294609" y="2724218"/>
            <a:ext cx="2784202" cy="464034"/>
          </a:xfrm>
          <a:prstGeom prst="rect">
            <a:avLst/>
          </a:prstGeom>
        </p:spPr>
      </p:pic>
      <p:pic>
        <p:nvPicPr>
          <p:cNvPr id="12" name="Image 10" descr="preencoded.png"/>
          <p:cNvPicPr>
            <a:picLocks noChangeAspect="1"/>
          </p:cNvPicPr>
          <p:nvPr/>
        </p:nvPicPr>
        <p:blipFill>
          <a:blip r:embed="rId12"/>
          <a:stretch>
            <a:fillRect/>
          </a:stretch>
        </p:blipFill>
        <p:spPr>
          <a:xfrm>
            <a:off x="7294609" y="2074571"/>
            <a:ext cx="2784202" cy="464034"/>
          </a:xfrm>
          <a:prstGeom prst="rect">
            <a:avLst/>
          </a:prstGeom>
        </p:spPr>
      </p:pic>
      <p:pic>
        <p:nvPicPr>
          <p:cNvPr id="13" name="Image 11" descr="preencoded.png"/>
          <p:cNvPicPr>
            <a:picLocks noChangeAspect="1"/>
          </p:cNvPicPr>
          <p:nvPr/>
        </p:nvPicPr>
        <p:blipFill>
          <a:blip r:embed="rId13"/>
          <a:stretch>
            <a:fillRect/>
          </a:stretch>
        </p:blipFill>
        <p:spPr>
          <a:xfrm>
            <a:off x="7294609" y="1424924"/>
            <a:ext cx="2784202" cy="464034"/>
          </a:xfrm>
          <a:prstGeom prst="rect">
            <a:avLst/>
          </a:prstGeom>
        </p:spPr>
      </p:pic>
      <p:pic>
        <p:nvPicPr>
          <p:cNvPr id="14" name="Image 12" descr="preencoded.png"/>
          <p:cNvPicPr>
            <a:picLocks noChangeAspect="1"/>
          </p:cNvPicPr>
          <p:nvPr/>
        </p:nvPicPr>
        <p:blipFill>
          <a:blip r:embed="rId14"/>
          <a:stretch>
            <a:fillRect/>
          </a:stretch>
        </p:blipFill>
        <p:spPr>
          <a:xfrm>
            <a:off x="8603184" y="1926081"/>
            <a:ext cx="167052" cy="222736"/>
          </a:xfrm>
          <a:prstGeom prst="rect">
            <a:avLst/>
          </a:prstGeom>
        </p:spPr>
      </p:pic>
      <p:pic>
        <p:nvPicPr>
          <p:cNvPr id="15" name="Image 13" descr="preencoded.png"/>
          <p:cNvPicPr>
            <a:picLocks noChangeAspect="1"/>
          </p:cNvPicPr>
          <p:nvPr/>
        </p:nvPicPr>
        <p:blipFill>
          <a:blip r:embed="rId14"/>
          <a:stretch>
            <a:fillRect/>
          </a:stretch>
        </p:blipFill>
        <p:spPr>
          <a:xfrm>
            <a:off x="8603184" y="2575728"/>
            <a:ext cx="167052" cy="222736"/>
          </a:xfrm>
          <a:prstGeom prst="rect">
            <a:avLst/>
          </a:prstGeom>
        </p:spPr>
      </p:pic>
      <p:pic>
        <p:nvPicPr>
          <p:cNvPr id="16" name="Image 14" descr="preencoded.png"/>
          <p:cNvPicPr>
            <a:picLocks noChangeAspect="1"/>
          </p:cNvPicPr>
          <p:nvPr/>
        </p:nvPicPr>
        <p:blipFill>
          <a:blip r:embed="rId15"/>
          <a:stretch>
            <a:fillRect/>
          </a:stretch>
        </p:blipFill>
        <p:spPr>
          <a:xfrm>
            <a:off x="8603184" y="3225375"/>
            <a:ext cx="167052" cy="222736"/>
          </a:xfrm>
          <a:prstGeom prst="rect">
            <a:avLst/>
          </a:prstGeom>
        </p:spPr>
      </p:pic>
      <p:pic>
        <p:nvPicPr>
          <p:cNvPr id="17" name="Image 15" descr="preencoded.png"/>
          <p:cNvPicPr>
            <a:picLocks noChangeAspect="1"/>
          </p:cNvPicPr>
          <p:nvPr/>
        </p:nvPicPr>
        <p:blipFill>
          <a:blip r:embed="rId16"/>
          <a:stretch>
            <a:fillRect/>
          </a:stretch>
        </p:blipFill>
        <p:spPr>
          <a:xfrm>
            <a:off x="5939631" y="3559479"/>
            <a:ext cx="5494159" cy="1373540"/>
          </a:xfrm>
          <a:prstGeom prst="rect">
            <a:avLst/>
          </a:prstGeom>
        </p:spPr>
      </p:pic>
      <p:pic>
        <p:nvPicPr>
          <p:cNvPr id="18" name="Image 16" descr="preencoded.png"/>
          <p:cNvPicPr>
            <a:picLocks noChangeAspect="1"/>
          </p:cNvPicPr>
          <p:nvPr/>
        </p:nvPicPr>
        <p:blipFill>
          <a:blip r:embed="rId17"/>
          <a:stretch>
            <a:fillRect/>
          </a:stretch>
        </p:blipFill>
        <p:spPr>
          <a:xfrm>
            <a:off x="6125245" y="3791496"/>
            <a:ext cx="129929" cy="167052"/>
          </a:xfrm>
          <a:prstGeom prst="rect">
            <a:avLst/>
          </a:prstGeom>
        </p:spPr>
      </p:pic>
      <p:sp>
        <p:nvSpPr>
          <p:cNvPr id="19"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What is S3 Intelligent-Tiering?</a:t>
            </a:r>
            <a:endParaRPr lang="en-US" sz="2631" dirty="0"/>
          </a:p>
        </p:txBody>
      </p:sp>
      <p:sp>
        <p:nvSpPr>
          <p:cNvPr id="20" name="Text 1"/>
          <p:cNvSpPr/>
          <p:nvPr/>
        </p:nvSpPr>
        <p:spPr>
          <a:xfrm>
            <a:off x="445472" y="1332117"/>
            <a:ext cx="5197177" cy="1206488"/>
          </a:xfrm>
          <a:prstGeom prst="rect">
            <a:avLst/>
          </a:prstGeom>
          <a:noFill/>
          <a:ln/>
        </p:spPr>
        <p:txBody>
          <a:bodyPr vert="horz" wrap="square" lIns="0" tIns="0" rIns="0" bIns="0" rtlCol="0" anchor="t"/>
          <a:lstStyle/>
          <a:p>
            <a:pPr>
              <a:lnSpc>
                <a:spcPts val="2375"/>
              </a:lnSpc>
            </a:pPr>
            <a:r>
              <a:rPr lang="en-US" sz="1461" dirty="0">
                <a:solidFill>
                  <a:srgbClr val="374151"/>
                </a:solidFill>
                <a:latin typeface="Arial" pitchFamily="34" charset="0"/>
                <a:ea typeface="Arial" pitchFamily="34" charset="-122"/>
                <a:cs typeface="Arial" pitchFamily="34" charset="-120"/>
              </a:rPr>
              <a:t>A unique storage class within Amazon S3 designed to </a:t>
            </a:r>
            <a:r>
              <a:rPr lang="en-US" sz="1461" b="1" dirty="0">
                <a:solidFill>
                  <a:srgbClr val="2563EB"/>
                </a:solidFill>
                <a:latin typeface="Arial" pitchFamily="34" charset="0"/>
                <a:ea typeface="Arial" pitchFamily="34" charset="-122"/>
                <a:cs typeface="Arial" pitchFamily="34" charset="-120"/>
              </a:rPr>
              <a:t>automatically optimize storage costs</a:t>
            </a:r>
            <a:r>
              <a:rPr lang="en-US" sz="1461" dirty="0">
                <a:solidFill>
                  <a:srgbClr val="374151"/>
                </a:solidFill>
                <a:latin typeface="Arial" pitchFamily="34" charset="0"/>
                <a:ea typeface="Arial" pitchFamily="34" charset="-122"/>
                <a:cs typeface="Arial" pitchFamily="34" charset="-120"/>
              </a:rPr>
              <a:t> by moving data between different access tiers based on changing or unpredictable access patterns.</a:t>
            </a:r>
            <a:endParaRPr lang="en-US" sz="1461" dirty="0"/>
          </a:p>
        </p:txBody>
      </p:sp>
      <p:sp>
        <p:nvSpPr>
          <p:cNvPr id="21" name="Text 2"/>
          <p:cNvSpPr/>
          <p:nvPr/>
        </p:nvSpPr>
        <p:spPr>
          <a:xfrm>
            <a:off x="445472" y="2761341"/>
            <a:ext cx="519717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Arial" pitchFamily="34" charset="0"/>
                <a:ea typeface="Arial" pitchFamily="34" charset="-122"/>
                <a:cs typeface="Arial" pitchFamily="34" charset="-120"/>
              </a:rPr>
              <a:t>Key Characteristics</a:t>
            </a:r>
            <a:endParaRPr lang="en-US" sz="1754" dirty="0"/>
          </a:p>
        </p:txBody>
      </p:sp>
      <p:sp>
        <p:nvSpPr>
          <p:cNvPr id="22" name="Text 3"/>
          <p:cNvSpPr/>
          <p:nvPr/>
        </p:nvSpPr>
        <p:spPr>
          <a:xfrm>
            <a:off x="937348" y="3355304"/>
            <a:ext cx="455681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Intelligent automation that monitors access patterns and optimizes storage without manual intervention</a:t>
            </a:r>
            <a:endParaRPr lang="en-US" sz="1169" dirty="0"/>
          </a:p>
        </p:txBody>
      </p:sp>
      <p:sp>
        <p:nvSpPr>
          <p:cNvPr id="23" name="Text 4"/>
          <p:cNvSpPr/>
          <p:nvPr/>
        </p:nvSpPr>
        <p:spPr>
          <a:xfrm>
            <a:off x="844541" y="4246249"/>
            <a:ext cx="464961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Maintains optimal performance for frequently accessed data while reducing costs for less frequent access</a:t>
            </a:r>
            <a:endParaRPr lang="en-US" sz="1169" dirty="0"/>
          </a:p>
        </p:txBody>
      </p:sp>
      <p:sp>
        <p:nvSpPr>
          <p:cNvPr id="24" name="Text 5"/>
          <p:cNvSpPr/>
          <p:nvPr/>
        </p:nvSpPr>
        <p:spPr>
          <a:xfrm>
            <a:off x="918787" y="5137194"/>
            <a:ext cx="457537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No retrieval fees when objects move between tiers within the Intelligent-Tiering storage class</a:t>
            </a:r>
            <a:endParaRPr lang="en-US" sz="1169" dirty="0"/>
          </a:p>
        </p:txBody>
      </p:sp>
      <p:sp>
        <p:nvSpPr>
          <p:cNvPr id="25" name="Text 6"/>
          <p:cNvSpPr/>
          <p:nvPr/>
        </p:nvSpPr>
        <p:spPr>
          <a:xfrm>
            <a:off x="7935701" y="2724218"/>
            <a:ext cx="3341043" cy="464034"/>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Arial" pitchFamily="34" charset="0"/>
                <a:ea typeface="Arial" pitchFamily="34" charset="-122"/>
                <a:cs typeface="Arial" pitchFamily="34" charset="-120"/>
              </a:rPr>
              <a:t>Frequent Access Tier</a:t>
            </a:r>
            <a:endParaRPr lang="en-US" sz="1169" dirty="0"/>
          </a:p>
        </p:txBody>
      </p:sp>
      <p:sp>
        <p:nvSpPr>
          <p:cNvPr id="26" name="Text 7"/>
          <p:cNvSpPr/>
          <p:nvPr/>
        </p:nvSpPr>
        <p:spPr>
          <a:xfrm>
            <a:off x="7890312" y="2074571"/>
            <a:ext cx="3341043" cy="464034"/>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Arial" pitchFamily="34" charset="0"/>
                <a:ea typeface="Arial" pitchFamily="34" charset="-122"/>
                <a:cs typeface="Arial" pitchFamily="34" charset="-120"/>
              </a:rPr>
              <a:t>Infrequent Access Tier</a:t>
            </a:r>
            <a:endParaRPr lang="en-US" sz="1169" dirty="0"/>
          </a:p>
        </p:txBody>
      </p:sp>
      <p:sp>
        <p:nvSpPr>
          <p:cNvPr id="27" name="Text 8"/>
          <p:cNvSpPr/>
          <p:nvPr/>
        </p:nvSpPr>
        <p:spPr>
          <a:xfrm>
            <a:off x="7716880" y="1424924"/>
            <a:ext cx="3341043" cy="464034"/>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Arial" pitchFamily="34" charset="0"/>
                <a:ea typeface="Arial" pitchFamily="34" charset="-122"/>
                <a:cs typeface="Arial" pitchFamily="34" charset="-120"/>
              </a:rPr>
              <a:t>Archive Instant Access Tier</a:t>
            </a:r>
            <a:endParaRPr lang="en-US" sz="1169" dirty="0"/>
          </a:p>
        </p:txBody>
      </p:sp>
      <p:sp>
        <p:nvSpPr>
          <p:cNvPr id="28" name="Text 9"/>
          <p:cNvSpPr/>
          <p:nvPr/>
        </p:nvSpPr>
        <p:spPr>
          <a:xfrm>
            <a:off x="6329419" y="3745093"/>
            <a:ext cx="5122932"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Arial" pitchFamily="34" charset="0"/>
                <a:ea typeface="Arial" pitchFamily="34" charset="-122"/>
                <a:cs typeface="Arial" pitchFamily="34" charset="-120"/>
              </a:rPr>
              <a:t>Did you know?</a:t>
            </a:r>
            <a:endParaRPr lang="en-US" sz="1315" dirty="0"/>
          </a:p>
        </p:txBody>
      </p:sp>
      <p:sp>
        <p:nvSpPr>
          <p:cNvPr id="29" name="Text 10"/>
          <p:cNvSpPr/>
          <p:nvPr/>
        </p:nvSpPr>
        <p:spPr>
          <a:xfrm>
            <a:off x="6125244" y="4079197"/>
            <a:ext cx="5122932"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S3 Intelligent-Tiering can save up to 95% on storage costs compared to standard S3 storage for rarely accessed data, while still providing millisecond access times.</a:t>
            </a:r>
            <a:endParaRPr lang="en-US" sz="1169"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164680"/>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7164680"/>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2" y="2232343"/>
            <a:ext cx="2375853" cy="1670521"/>
          </a:xfrm>
          <a:prstGeom prst="rect">
            <a:avLst/>
          </a:prstGeom>
        </p:spPr>
      </p:pic>
      <p:pic>
        <p:nvPicPr>
          <p:cNvPr id="6" name="Image 4" descr="preencoded.png"/>
          <p:cNvPicPr>
            <a:picLocks noChangeAspect="1"/>
          </p:cNvPicPr>
          <p:nvPr/>
        </p:nvPicPr>
        <p:blipFill>
          <a:blip r:embed="rId6"/>
          <a:stretch>
            <a:fillRect/>
          </a:stretch>
        </p:blipFill>
        <p:spPr>
          <a:xfrm>
            <a:off x="1336417" y="2380834"/>
            <a:ext cx="593963" cy="593963"/>
          </a:xfrm>
          <a:prstGeom prst="rect">
            <a:avLst/>
          </a:prstGeom>
        </p:spPr>
      </p:pic>
      <p:pic>
        <p:nvPicPr>
          <p:cNvPr id="7" name="Image 5" descr="preencoded.png"/>
          <p:cNvPicPr>
            <a:picLocks noChangeAspect="1"/>
          </p:cNvPicPr>
          <p:nvPr/>
        </p:nvPicPr>
        <p:blipFill>
          <a:blip r:embed="rId7"/>
          <a:stretch>
            <a:fillRect/>
          </a:stretch>
        </p:blipFill>
        <p:spPr>
          <a:xfrm>
            <a:off x="1522030" y="2529324"/>
            <a:ext cx="222736" cy="296982"/>
          </a:xfrm>
          <a:prstGeom prst="rect">
            <a:avLst/>
          </a:prstGeom>
        </p:spPr>
      </p:pic>
      <p:pic>
        <p:nvPicPr>
          <p:cNvPr id="8" name="Image 6" descr="preencoded.png"/>
          <p:cNvPicPr>
            <a:picLocks noChangeAspect="1"/>
          </p:cNvPicPr>
          <p:nvPr/>
        </p:nvPicPr>
        <p:blipFill>
          <a:blip r:embed="rId8"/>
          <a:stretch>
            <a:fillRect/>
          </a:stretch>
        </p:blipFill>
        <p:spPr>
          <a:xfrm>
            <a:off x="3415288" y="3058323"/>
            <a:ext cx="742454" cy="18561"/>
          </a:xfrm>
          <a:prstGeom prst="rect">
            <a:avLst/>
          </a:prstGeom>
        </p:spPr>
      </p:pic>
      <p:pic>
        <p:nvPicPr>
          <p:cNvPr id="9" name="Image 7" descr="preencoded.png"/>
          <p:cNvPicPr>
            <a:picLocks noChangeAspect="1"/>
          </p:cNvPicPr>
          <p:nvPr/>
        </p:nvPicPr>
        <p:blipFill>
          <a:blip r:embed="rId9"/>
          <a:stretch>
            <a:fillRect/>
          </a:stretch>
        </p:blipFill>
        <p:spPr>
          <a:xfrm>
            <a:off x="4751705" y="2232343"/>
            <a:ext cx="2375853" cy="1670521"/>
          </a:xfrm>
          <a:prstGeom prst="rect">
            <a:avLst/>
          </a:prstGeom>
        </p:spPr>
      </p:pic>
      <p:pic>
        <p:nvPicPr>
          <p:cNvPr id="10" name="Image 8" descr="preencoded.png"/>
          <p:cNvPicPr>
            <a:picLocks noChangeAspect="1"/>
          </p:cNvPicPr>
          <p:nvPr/>
        </p:nvPicPr>
        <p:blipFill>
          <a:blip r:embed="rId10"/>
          <a:stretch>
            <a:fillRect/>
          </a:stretch>
        </p:blipFill>
        <p:spPr>
          <a:xfrm>
            <a:off x="5642650" y="2380834"/>
            <a:ext cx="593963" cy="593963"/>
          </a:xfrm>
          <a:prstGeom prst="rect">
            <a:avLst/>
          </a:prstGeom>
        </p:spPr>
      </p:pic>
      <p:pic>
        <p:nvPicPr>
          <p:cNvPr id="11" name="Image 9" descr="preencoded.png"/>
          <p:cNvPicPr>
            <a:picLocks noChangeAspect="1"/>
          </p:cNvPicPr>
          <p:nvPr/>
        </p:nvPicPr>
        <p:blipFill>
          <a:blip r:embed="rId11"/>
          <a:stretch>
            <a:fillRect/>
          </a:stretch>
        </p:blipFill>
        <p:spPr>
          <a:xfrm>
            <a:off x="5828263" y="2529324"/>
            <a:ext cx="222736" cy="296982"/>
          </a:xfrm>
          <a:prstGeom prst="rect">
            <a:avLst/>
          </a:prstGeom>
        </p:spPr>
      </p:pic>
      <p:pic>
        <p:nvPicPr>
          <p:cNvPr id="12" name="Image 10" descr="preencoded.png"/>
          <p:cNvPicPr>
            <a:picLocks noChangeAspect="1"/>
          </p:cNvPicPr>
          <p:nvPr/>
        </p:nvPicPr>
        <p:blipFill>
          <a:blip r:embed="rId8"/>
          <a:stretch>
            <a:fillRect/>
          </a:stretch>
        </p:blipFill>
        <p:spPr>
          <a:xfrm>
            <a:off x="7721520" y="3058323"/>
            <a:ext cx="742454" cy="18561"/>
          </a:xfrm>
          <a:prstGeom prst="rect">
            <a:avLst/>
          </a:prstGeom>
        </p:spPr>
      </p:pic>
      <p:pic>
        <p:nvPicPr>
          <p:cNvPr id="13" name="Image 11" descr="preencoded.png"/>
          <p:cNvPicPr>
            <a:picLocks noChangeAspect="1"/>
          </p:cNvPicPr>
          <p:nvPr/>
        </p:nvPicPr>
        <p:blipFill>
          <a:blip r:embed="rId12"/>
          <a:stretch>
            <a:fillRect/>
          </a:stretch>
        </p:blipFill>
        <p:spPr>
          <a:xfrm>
            <a:off x="9057937" y="2232343"/>
            <a:ext cx="2375853" cy="1670521"/>
          </a:xfrm>
          <a:prstGeom prst="rect">
            <a:avLst/>
          </a:prstGeom>
        </p:spPr>
      </p:pic>
      <p:pic>
        <p:nvPicPr>
          <p:cNvPr id="14" name="Image 12" descr="preencoded.png"/>
          <p:cNvPicPr>
            <a:picLocks noChangeAspect="1"/>
          </p:cNvPicPr>
          <p:nvPr/>
        </p:nvPicPr>
        <p:blipFill>
          <a:blip r:embed="rId13"/>
          <a:stretch>
            <a:fillRect/>
          </a:stretch>
        </p:blipFill>
        <p:spPr>
          <a:xfrm>
            <a:off x="9948882" y="2380834"/>
            <a:ext cx="593963" cy="593963"/>
          </a:xfrm>
          <a:prstGeom prst="rect">
            <a:avLst/>
          </a:prstGeom>
        </p:spPr>
      </p:pic>
      <p:pic>
        <p:nvPicPr>
          <p:cNvPr id="15" name="Image 13" descr="preencoded.png"/>
          <p:cNvPicPr>
            <a:picLocks noChangeAspect="1"/>
          </p:cNvPicPr>
          <p:nvPr/>
        </p:nvPicPr>
        <p:blipFill>
          <a:blip r:embed="rId14"/>
          <a:stretch>
            <a:fillRect/>
          </a:stretch>
        </p:blipFill>
        <p:spPr>
          <a:xfrm>
            <a:off x="10134496" y="2529324"/>
            <a:ext cx="222736" cy="296982"/>
          </a:xfrm>
          <a:prstGeom prst="rect">
            <a:avLst/>
          </a:prstGeom>
        </p:spPr>
      </p:pic>
      <p:pic>
        <p:nvPicPr>
          <p:cNvPr id="16" name="Image 14" descr="preencoded.png"/>
          <p:cNvPicPr>
            <a:picLocks noChangeAspect="1"/>
          </p:cNvPicPr>
          <p:nvPr/>
        </p:nvPicPr>
        <p:blipFill>
          <a:blip r:embed="rId15"/>
          <a:stretch>
            <a:fillRect/>
          </a:stretch>
        </p:blipFill>
        <p:spPr>
          <a:xfrm>
            <a:off x="445472" y="4199846"/>
            <a:ext cx="10988318" cy="1113681"/>
          </a:xfrm>
          <a:prstGeom prst="rect">
            <a:avLst/>
          </a:prstGeom>
        </p:spPr>
      </p:pic>
      <p:sp>
        <p:nvSpPr>
          <p:cNvPr id="2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How S3 Intelligent-Tiering Works</a:t>
            </a:r>
            <a:endParaRPr lang="en-US" sz="2631" dirty="0"/>
          </a:p>
        </p:txBody>
      </p:sp>
      <p:sp>
        <p:nvSpPr>
          <p:cNvPr id="24" name="Text 1"/>
          <p:cNvSpPr/>
          <p:nvPr/>
        </p:nvSpPr>
        <p:spPr>
          <a:xfrm>
            <a:off x="445472" y="1332118"/>
            <a:ext cx="10988318"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Arial" pitchFamily="34" charset="0"/>
                <a:ea typeface="Arial" pitchFamily="34" charset="-122"/>
                <a:cs typeface="Arial" pitchFamily="34" charset="-120"/>
              </a:rPr>
              <a:t>S3 Intelligent-Tiering </a:t>
            </a:r>
            <a:r>
              <a:rPr lang="en-US" sz="1461" b="1" dirty="0">
                <a:solidFill>
                  <a:srgbClr val="2563EB"/>
                </a:solidFill>
                <a:latin typeface="Arial" pitchFamily="34" charset="0"/>
                <a:ea typeface="Arial" pitchFamily="34" charset="-122"/>
                <a:cs typeface="Arial" pitchFamily="34" charset="-120"/>
              </a:rPr>
              <a:t>continuously monitors object access patterns</a:t>
            </a:r>
            <a:r>
              <a:rPr lang="en-US" sz="1461" dirty="0">
                <a:solidFill>
                  <a:srgbClr val="374151"/>
                </a:solidFill>
                <a:latin typeface="Arial" pitchFamily="34" charset="0"/>
                <a:ea typeface="Arial" pitchFamily="34" charset="-122"/>
                <a:cs typeface="Arial" pitchFamily="34" charset="-120"/>
              </a:rPr>
              <a:t> and </a:t>
            </a:r>
            <a:r>
              <a:rPr lang="en-US" sz="1461" b="1" dirty="0">
                <a:solidFill>
                  <a:srgbClr val="F97316"/>
                </a:solidFill>
                <a:latin typeface="Arial" pitchFamily="34" charset="0"/>
                <a:ea typeface="Arial" pitchFamily="34" charset="-122"/>
                <a:cs typeface="Arial" pitchFamily="34" charset="-120"/>
              </a:rPr>
              <a:t>automatically transitions data</a:t>
            </a:r>
            <a:r>
              <a:rPr lang="en-US" sz="1461" dirty="0">
                <a:solidFill>
                  <a:srgbClr val="374151"/>
                </a:solidFill>
                <a:latin typeface="Arial" pitchFamily="34" charset="0"/>
                <a:ea typeface="Arial" pitchFamily="34" charset="-122"/>
                <a:cs typeface="Arial" pitchFamily="34" charset="-120"/>
              </a:rPr>
              <a:t> between various access tiers based on changing access patterns, all without manual intervention or impact on performance.</a:t>
            </a:r>
            <a:endParaRPr lang="en-US" sz="1461" dirty="0"/>
          </a:p>
        </p:txBody>
      </p:sp>
      <p:sp>
        <p:nvSpPr>
          <p:cNvPr id="25" name="Text 2"/>
          <p:cNvSpPr/>
          <p:nvPr/>
        </p:nvSpPr>
        <p:spPr>
          <a:xfrm>
            <a:off x="386076" y="3086165"/>
            <a:ext cx="2494645" cy="222736"/>
          </a:xfrm>
          <a:prstGeom prst="rect">
            <a:avLst/>
          </a:prstGeom>
          <a:noFill/>
          <a:ln/>
        </p:spPr>
        <p:txBody>
          <a:bodyPr vert="horz" wrap="square" lIns="0" tIns="0" rIns="0" bIns="0" rtlCol="0" anchor="t"/>
          <a:lstStyle/>
          <a:p>
            <a:pPr algn="ctr">
              <a:lnSpc>
                <a:spcPts val="1754"/>
              </a:lnSpc>
            </a:pPr>
            <a:r>
              <a:rPr lang="en-US" sz="1169" b="1" dirty="0">
                <a:solidFill>
                  <a:srgbClr val="1F2937"/>
                </a:solidFill>
                <a:latin typeface="Arial" pitchFamily="34" charset="0"/>
                <a:ea typeface="Arial" pitchFamily="34" charset="-122"/>
                <a:cs typeface="Arial" pitchFamily="34" charset="-120"/>
              </a:rPr>
              <a:t>Monitor Access Patterns</a:t>
            </a:r>
            <a:endParaRPr lang="en-US" sz="1169" dirty="0"/>
          </a:p>
        </p:txBody>
      </p:sp>
      <p:sp>
        <p:nvSpPr>
          <p:cNvPr id="26" name="Text 3"/>
          <p:cNvSpPr/>
          <p:nvPr/>
        </p:nvSpPr>
        <p:spPr>
          <a:xfrm>
            <a:off x="593963" y="3383146"/>
            <a:ext cx="207887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Arial" pitchFamily="34" charset="0"/>
                <a:ea typeface="Arial" pitchFamily="34" charset="-122"/>
                <a:cs typeface="Arial" pitchFamily="34" charset="-120"/>
              </a:rPr>
              <a:t>Continuously tracks how frequently objects are accessed</a:t>
            </a:r>
            <a:endParaRPr lang="en-US" sz="1023" dirty="0"/>
          </a:p>
        </p:txBody>
      </p:sp>
      <p:sp>
        <p:nvSpPr>
          <p:cNvPr id="27" name="Text 4"/>
          <p:cNvSpPr/>
          <p:nvPr/>
        </p:nvSpPr>
        <p:spPr>
          <a:xfrm>
            <a:off x="4692309" y="3086165"/>
            <a:ext cx="2494645" cy="222736"/>
          </a:xfrm>
          <a:prstGeom prst="rect">
            <a:avLst/>
          </a:prstGeom>
          <a:noFill/>
          <a:ln/>
        </p:spPr>
        <p:txBody>
          <a:bodyPr vert="horz" wrap="square" lIns="0" tIns="0" rIns="0" bIns="0" rtlCol="0" anchor="t"/>
          <a:lstStyle/>
          <a:p>
            <a:pPr algn="ctr">
              <a:lnSpc>
                <a:spcPts val="1754"/>
              </a:lnSpc>
            </a:pPr>
            <a:r>
              <a:rPr lang="en-US" sz="1169" b="1" dirty="0">
                <a:solidFill>
                  <a:srgbClr val="1F2937"/>
                </a:solidFill>
                <a:latin typeface="Arial" pitchFamily="34" charset="0"/>
                <a:ea typeface="Arial" pitchFamily="34" charset="-122"/>
                <a:cs typeface="Arial" pitchFamily="34" charset="-120"/>
              </a:rPr>
              <a:t>Analyze Usage</a:t>
            </a:r>
            <a:endParaRPr lang="en-US" sz="1169" dirty="0"/>
          </a:p>
        </p:txBody>
      </p:sp>
      <p:sp>
        <p:nvSpPr>
          <p:cNvPr id="28" name="Text 5"/>
          <p:cNvSpPr/>
          <p:nvPr/>
        </p:nvSpPr>
        <p:spPr>
          <a:xfrm>
            <a:off x="4900196" y="3383146"/>
            <a:ext cx="207887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Arial" pitchFamily="34" charset="0"/>
                <a:ea typeface="Arial" pitchFamily="34" charset="-122"/>
                <a:cs typeface="Arial" pitchFamily="34" charset="-120"/>
              </a:rPr>
              <a:t>Evaluates access patterns to determine optimal tier</a:t>
            </a:r>
            <a:endParaRPr lang="en-US" sz="1023" dirty="0"/>
          </a:p>
        </p:txBody>
      </p:sp>
      <p:sp>
        <p:nvSpPr>
          <p:cNvPr id="29" name="Text 6"/>
          <p:cNvSpPr/>
          <p:nvPr/>
        </p:nvSpPr>
        <p:spPr>
          <a:xfrm>
            <a:off x="8998541" y="3086165"/>
            <a:ext cx="2494645" cy="222736"/>
          </a:xfrm>
          <a:prstGeom prst="rect">
            <a:avLst/>
          </a:prstGeom>
          <a:noFill/>
          <a:ln/>
        </p:spPr>
        <p:txBody>
          <a:bodyPr vert="horz" wrap="square" lIns="0" tIns="0" rIns="0" bIns="0" rtlCol="0" anchor="t"/>
          <a:lstStyle/>
          <a:p>
            <a:pPr algn="ctr">
              <a:lnSpc>
                <a:spcPts val="1754"/>
              </a:lnSpc>
            </a:pPr>
            <a:r>
              <a:rPr lang="en-US" sz="1169" b="1" dirty="0">
                <a:solidFill>
                  <a:srgbClr val="1F2937"/>
                </a:solidFill>
                <a:latin typeface="Arial" pitchFamily="34" charset="0"/>
                <a:ea typeface="Arial" pitchFamily="34" charset="-122"/>
                <a:cs typeface="Arial" pitchFamily="34" charset="-120"/>
              </a:rPr>
              <a:t>Automatically Transition</a:t>
            </a:r>
            <a:endParaRPr lang="en-US" sz="1169" dirty="0"/>
          </a:p>
        </p:txBody>
      </p:sp>
      <p:sp>
        <p:nvSpPr>
          <p:cNvPr id="30" name="Text 7"/>
          <p:cNvSpPr/>
          <p:nvPr/>
        </p:nvSpPr>
        <p:spPr>
          <a:xfrm>
            <a:off x="9206428" y="3383146"/>
            <a:ext cx="207887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Arial" pitchFamily="34" charset="0"/>
                <a:ea typeface="Arial" pitchFamily="34" charset="-122"/>
                <a:cs typeface="Arial" pitchFamily="34" charset="-120"/>
              </a:rPr>
              <a:t>Moves objects between tiers without manual intervention</a:t>
            </a:r>
            <a:endParaRPr lang="en-US" sz="1023" dirty="0"/>
          </a:p>
        </p:txBody>
      </p:sp>
      <p:sp>
        <p:nvSpPr>
          <p:cNvPr id="31" name="Text 8"/>
          <p:cNvSpPr/>
          <p:nvPr/>
        </p:nvSpPr>
        <p:spPr>
          <a:xfrm>
            <a:off x="937349" y="5610508"/>
            <a:ext cx="3448582"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Arial" pitchFamily="34" charset="0"/>
                <a:ea typeface="Arial" pitchFamily="34" charset="-122"/>
                <a:cs typeface="Arial" pitchFamily="34" charset="-120"/>
              </a:rPr>
              <a:t>Intelligent Automation</a:t>
            </a:r>
            <a:endParaRPr lang="en-US" sz="1169" dirty="0"/>
          </a:p>
        </p:txBody>
      </p:sp>
      <p:sp>
        <p:nvSpPr>
          <p:cNvPr id="32" name="Text 9"/>
          <p:cNvSpPr/>
          <p:nvPr/>
        </p:nvSpPr>
        <p:spPr>
          <a:xfrm>
            <a:off x="937348" y="5870367"/>
            <a:ext cx="2873819"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No manual intervention required - works continuously in the background</a:t>
            </a:r>
            <a:endParaRPr lang="en-US" sz="1023" dirty="0"/>
          </a:p>
        </p:txBody>
      </p:sp>
      <p:sp>
        <p:nvSpPr>
          <p:cNvPr id="33" name="Text 10"/>
          <p:cNvSpPr/>
          <p:nvPr/>
        </p:nvSpPr>
        <p:spPr>
          <a:xfrm>
            <a:off x="4655709" y="5610508"/>
            <a:ext cx="3422828"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Arial" pitchFamily="34" charset="0"/>
                <a:ea typeface="Arial" pitchFamily="34" charset="-122"/>
                <a:cs typeface="Arial" pitchFamily="34" charset="-120"/>
              </a:rPr>
              <a:t>Zero Performance Impact</a:t>
            </a:r>
            <a:endParaRPr lang="en-US" sz="1169" dirty="0"/>
          </a:p>
        </p:txBody>
      </p:sp>
      <p:sp>
        <p:nvSpPr>
          <p:cNvPr id="34" name="Text 11"/>
          <p:cNvSpPr/>
          <p:nvPr/>
        </p:nvSpPr>
        <p:spPr>
          <a:xfrm>
            <a:off x="4655709" y="5870367"/>
            <a:ext cx="342282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Maintains optimal performance for all access tiers</a:t>
            </a:r>
            <a:endParaRPr lang="en-US" sz="1023" dirty="0"/>
          </a:p>
        </p:txBody>
      </p:sp>
      <p:sp>
        <p:nvSpPr>
          <p:cNvPr id="35" name="Text 12"/>
          <p:cNvSpPr/>
          <p:nvPr/>
        </p:nvSpPr>
        <p:spPr>
          <a:xfrm>
            <a:off x="8392774" y="5610508"/>
            <a:ext cx="3470856"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Arial" pitchFamily="34" charset="0"/>
                <a:ea typeface="Arial" pitchFamily="34" charset="-122"/>
                <a:cs typeface="Arial" pitchFamily="34" charset="-120"/>
              </a:rPr>
              <a:t>No Retrieval Fees</a:t>
            </a:r>
            <a:endParaRPr lang="en-US" sz="1169" dirty="0"/>
          </a:p>
        </p:txBody>
      </p:sp>
      <p:sp>
        <p:nvSpPr>
          <p:cNvPr id="36" name="Text 13"/>
          <p:cNvSpPr/>
          <p:nvPr/>
        </p:nvSpPr>
        <p:spPr>
          <a:xfrm>
            <a:off x="8392774" y="5870367"/>
            <a:ext cx="289238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Objects moved between tiers within Intelligent-Tiering incur no retrieval fees</a:t>
            </a:r>
            <a:endParaRPr lang="en-US" sz="1023" dirty="0"/>
          </a:p>
        </p:txBody>
      </p:sp>
      <p:sp>
        <p:nvSpPr>
          <p:cNvPr id="37" name="Text 14"/>
          <p:cNvSpPr/>
          <p:nvPr/>
        </p:nvSpPr>
        <p:spPr>
          <a:xfrm>
            <a:off x="445472" y="6612821"/>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970171"/>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972484"/>
            <a:ext cx="2505782" cy="4157742"/>
          </a:xfrm>
          <a:prstGeom prst="rect">
            <a:avLst/>
          </a:prstGeom>
        </p:spPr>
      </p:pic>
      <p:pic>
        <p:nvPicPr>
          <p:cNvPr id="6" name="Image 4" descr="preencoded.png"/>
          <p:cNvPicPr>
            <a:picLocks noChangeAspect="1"/>
          </p:cNvPicPr>
          <p:nvPr/>
        </p:nvPicPr>
        <p:blipFill>
          <a:blip r:embed="rId7"/>
          <a:stretch>
            <a:fillRect/>
          </a:stretch>
        </p:blipFill>
        <p:spPr>
          <a:xfrm>
            <a:off x="779577" y="2223062"/>
            <a:ext cx="250578" cy="334104"/>
          </a:xfrm>
          <a:prstGeom prst="rect">
            <a:avLst/>
          </a:prstGeom>
        </p:spPr>
      </p:pic>
      <p:pic>
        <p:nvPicPr>
          <p:cNvPr id="7" name="Image 5" descr="preencoded.png"/>
          <p:cNvPicPr>
            <a:picLocks noChangeAspect="1"/>
          </p:cNvPicPr>
          <p:nvPr/>
        </p:nvPicPr>
        <p:blipFill>
          <a:blip r:embed="rId8"/>
          <a:stretch>
            <a:fillRect/>
          </a:stretch>
        </p:blipFill>
        <p:spPr>
          <a:xfrm>
            <a:off x="3322481" y="1972484"/>
            <a:ext cx="2505782" cy="4157742"/>
          </a:xfrm>
          <a:prstGeom prst="rect">
            <a:avLst/>
          </a:prstGeom>
        </p:spPr>
      </p:pic>
      <p:pic>
        <p:nvPicPr>
          <p:cNvPr id="8" name="Image 6" descr="preencoded.png"/>
          <p:cNvPicPr>
            <a:picLocks noChangeAspect="1"/>
          </p:cNvPicPr>
          <p:nvPr/>
        </p:nvPicPr>
        <p:blipFill>
          <a:blip r:embed="rId9"/>
          <a:stretch>
            <a:fillRect/>
          </a:stretch>
        </p:blipFill>
        <p:spPr>
          <a:xfrm>
            <a:off x="3508095" y="2223062"/>
            <a:ext cx="334104" cy="334104"/>
          </a:xfrm>
          <a:prstGeom prst="rect">
            <a:avLst/>
          </a:prstGeom>
        </p:spPr>
      </p:pic>
      <p:pic>
        <p:nvPicPr>
          <p:cNvPr id="9" name="Image 7" descr="preencoded.png"/>
          <p:cNvPicPr>
            <a:picLocks noChangeAspect="1"/>
          </p:cNvPicPr>
          <p:nvPr/>
        </p:nvPicPr>
        <p:blipFill>
          <a:blip r:embed="rId10"/>
          <a:stretch>
            <a:fillRect/>
          </a:stretch>
        </p:blipFill>
        <p:spPr>
          <a:xfrm>
            <a:off x="6050999" y="1972484"/>
            <a:ext cx="2505782" cy="4157742"/>
          </a:xfrm>
          <a:prstGeom prst="rect">
            <a:avLst/>
          </a:prstGeom>
        </p:spPr>
      </p:pic>
      <p:pic>
        <p:nvPicPr>
          <p:cNvPr id="10" name="Image 8" descr="preencoded.png"/>
          <p:cNvPicPr>
            <a:picLocks noChangeAspect="1"/>
          </p:cNvPicPr>
          <p:nvPr/>
        </p:nvPicPr>
        <p:blipFill>
          <a:blip r:embed="rId11"/>
          <a:stretch>
            <a:fillRect/>
          </a:stretch>
        </p:blipFill>
        <p:spPr>
          <a:xfrm>
            <a:off x="6236613" y="2223062"/>
            <a:ext cx="250578" cy="334104"/>
          </a:xfrm>
          <a:prstGeom prst="rect">
            <a:avLst/>
          </a:prstGeom>
        </p:spPr>
      </p:pic>
      <p:pic>
        <p:nvPicPr>
          <p:cNvPr id="11" name="Image 9" descr="preencoded.png"/>
          <p:cNvPicPr>
            <a:picLocks noChangeAspect="1"/>
          </p:cNvPicPr>
          <p:nvPr/>
        </p:nvPicPr>
        <p:blipFill>
          <a:blip r:embed="rId12"/>
          <a:stretch>
            <a:fillRect/>
          </a:stretch>
        </p:blipFill>
        <p:spPr>
          <a:xfrm>
            <a:off x="8779517" y="1972484"/>
            <a:ext cx="2505782" cy="4157742"/>
          </a:xfrm>
          <a:prstGeom prst="rect">
            <a:avLst/>
          </a:prstGeom>
        </p:spPr>
      </p:pic>
      <p:pic>
        <p:nvPicPr>
          <p:cNvPr id="12" name="Image 10" descr="preencoded.png"/>
          <p:cNvPicPr>
            <a:picLocks noChangeAspect="1"/>
          </p:cNvPicPr>
          <p:nvPr/>
        </p:nvPicPr>
        <p:blipFill>
          <a:blip r:embed="rId13"/>
          <a:stretch>
            <a:fillRect/>
          </a:stretch>
        </p:blipFill>
        <p:spPr>
          <a:xfrm>
            <a:off x="8965131" y="2223062"/>
            <a:ext cx="334104" cy="334104"/>
          </a:xfrm>
          <a:prstGeom prst="rect">
            <a:avLst/>
          </a:prstGeom>
        </p:spPr>
      </p:pic>
      <p:sp>
        <p:nvSpPr>
          <p:cNvPr id="14"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S3 Storage Classes</a:t>
            </a:r>
            <a:endParaRPr lang="en-US" sz="2631" dirty="0"/>
          </a:p>
        </p:txBody>
      </p:sp>
      <p:sp>
        <p:nvSpPr>
          <p:cNvPr id="15" name="Text 1"/>
          <p:cNvSpPr/>
          <p:nvPr/>
        </p:nvSpPr>
        <p:spPr>
          <a:xfrm>
            <a:off x="593963" y="1230030"/>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Amazon S3 offers diverse storage classes designed for different data access patterns, performance requirements, and cost considerations.</a:t>
            </a:r>
            <a:endParaRPr lang="en-US" sz="1461" dirty="0"/>
          </a:p>
        </p:txBody>
      </p:sp>
      <p:sp>
        <p:nvSpPr>
          <p:cNvPr id="16" name="Text 2"/>
          <p:cNvSpPr/>
          <p:nvPr/>
        </p:nvSpPr>
        <p:spPr>
          <a:xfrm>
            <a:off x="779576" y="2798464"/>
            <a:ext cx="25614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Frequent Access</a:t>
            </a:r>
            <a:endParaRPr lang="en-US" sz="1461" dirty="0"/>
          </a:p>
        </p:txBody>
      </p:sp>
      <p:sp>
        <p:nvSpPr>
          <p:cNvPr id="17" name="Text 3"/>
          <p:cNvSpPr/>
          <p:nvPr/>
        </p:nvSpPr>
        <p:spPr>
          <a:xfrm>
            <a:off x="779576" y="3132568"/>
            <a:ext cx="213455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regularly accessed data with high performance requirements.</a:t>
            </a:r>
            <a:endParaRPr lang="en-US" sz="1169" dirty="0"/>
          </a:p>
        </p:txBody>
      </p:sp>
      <p:sp>
        <p:nvSpPr>
          <p:cNvPr id="18" name="Text 4"/>
          <p:cNvSpPr/>
          <p:nvPr/>
        </p:nvSpPr>
        <p:spPr>
          <a:xfrm>
            <a:off x="798138" y="3912145"/>
            <a:ext cx="232016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Standard</a:t>
            </a:r>
            <a:endParaRPr lang="en-US" sz="1169" dirty="0"/>
          </a:p>
        </p:txBody>
      </p:sp>
      <p:sp>
        <p:nvSpPr>
          <p:cNvPr id="19" name="Text 5"/>
          <p:cNvSpPr/>
          <p:nvPr/>
        </p:nvSpPr>
        <p:spPr>
          <a:xfrm>
            <a:off x="798138" y="4134881"/>
            <a:ext cx="278420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Express One Zone</a:t>
            </a:r>
            <a:endParaRPr lang="en-US" sz="1169" dirty="0"/>
          </a:p>
        </p:txBody>
      </p:sp>
      <p:sp>
        <p:nvSpPr>
          <p:cNvPr id="20" name="Text 6"/>
          <p:cNvSpPr/>
          <p:nvPr/>
        </p:nvSpPr>
        <p:spPr>
          <a:xfrm>
            <a:off x="3508094" y="2798464"/>
            <a:ext cx="25614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Changing Access</a:t>
            </a:r>
            <a:endParaRPr lang="en-US" sz="1461" dirty="0"/>
          </a:p>
        </p:txBody>
      </p:sp>
      <p:sp>
        <p:nvSpPr>
          <p:cNvPr id="21" name="Text 7"/>
          <p:cNvSpPr/>
          <p:nvPr/>
        </p:nvSpPr>
        <p:spPr>
          <a:xfrm>
            <a:off x="3508094" y="3132568"/>
            <a:ext cx="213455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optimizes storage costs based on changing access patterns.</a:t>
            </a:r>
            <a:endParaRPr lang="en-US" sz="1169" dirty="0"/>
          </a:p>
        </p:txBody>
      </p:sp>
      <p:sp>
        <p:nvSpPr>
          <p:cNvPr id="22" name="Text 8"/>
          <p:cNvSpPr/>
          <p:nvPr/>
        </p:nvSpPr>
        <p:spPr>
          <a:xfrm>
            <a:off x="3526656" y="3912145"/>
            <a:ext cx="278420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Intelligent-Tiering</a:t>
            </a:r>
            <a:endParaRPr lang="en-US" sz="1169" dirty="0"/>
          </a:p>
        </p:txBody>
      </p:sp>
      <p:sp>
        <p:nvSpPr>
          <p:cNvPr id="23" name="Text 9"/>
          <p:cNvSpPr/>
          <p:nvPr/>
        </p:nvSpPr>
        <p:spPr>
          <a:xfrm>
            <a:off x="6236613" y="2798464"/>
            <a:ext cx="25614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Infrequent Access</a:t>
            </a:r>
            <a:endParaRPr lang="en-US" sz="1461" dirty="0"/>
          </a:p>
        </p:txBody>
      </p:sp>
      <p:sp>
        <p:nvSpPr>
          <p:cNvPr id="24" name="Text 10"/>
          <p:cNvSpPr/>
          <p:nvPr/>
        </p:nvSpPr>
        <p:spPr>
          <a:xfrm>
            <a:off x="6236613" y="3132568"/>
            <a:ext cx="213455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data accessed less frequently but requiring rapid retrieval.</a:t>
            </a:r>
            <a:endParaRPr lang="en-US" sz="1169" dirty="0"/>
          </a:p>
        </p:txBody>
      </p:sp>
      <p:sp>
        <p:nvSpPr>
          <p:cNvPr id="25" name="Text 11"/>
          <p:cNvSpPr/>
          <p:nvPr/>
        </p:nvSpPr>
        <p:spPr>
          <a:xfrm>
            <a:off x="6255174" y="3912145"/>
            <a:ext cx="278420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Standard-IA</a:t>
            </a:r>
            <a:endParaRPr lang="en-US" sz="1169" dirty="0"/>
          </a:p>
        </p:txBody>
      </p:sp>
      <p:sp>
        <p:nvSpPr>
          <p:cNvPr id="26" name="Text 12"/>
          <p:cNvSpPr/>
          <p:nvPr/>
        </p:nvSpPr>
        <p:spPr>
          <a:xfrm>
            <a:off x="6255174" y="4134881"/>
            <a:ext cx="278420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One Zone-IA</a:t>
            </a:r>
            <a:endParaRPr lang="en-US" sz="1169" dirty="0"/>
          </a:p>
        </p:txBody>
      </p:sp>
      <p:sp>
        <p:nvSpPr>
          <p:cNvPr id="27" name="Text 13"/>
          <p:cNvSpPr/>
          <p:nvPr/>
        </p:nvSpPr>
        <p:spPr>
          <a:xfrm>
            <a:off x="8965131" y="2798464"/>
            <a:ext cx="25614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Archive Storage</a:t>
            </a:r>
            <a:endParaRPr lang="en-US" sz="1461" dirty="0"/>
          </a:p>
        </p:txBody>
      </p:sp>
      <p:sp>
        <p:nvSpPr>
          <p:cNvPr id="28" name="Text 14"/>
          <p:cNvSpPr/>
          <p:nvPr/>
        </p:nvSpPr>
        <p:spPr>
          <a:xfrm>
            <a:off x="8965131" y="3132568"/>
            <a:ext cx="213455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long-term data retention and archiving with lowest storage costs.</a:t>
            </a:r>
            <a:endParaRPr lang="en-US" sz="1169" dirty="0"/>
          </a:p>
        </p:txBody>
      </p:sp>
      <p:sp>
        <p:nvSpPr>
          <p:cNvPr id="29" name="Text 15"/>
          <p:cNvSpPr/>
          <p:nvPr/>
        </p:nvSpPr>
        <p:spPr>
          <a:xfrm>
            <a:off x="8983692" y="3912145"/>
            <a:ext cx="2320168"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Glacier Instant Retrieval</a:t>
            </a:r>
            <a:endParaRPr lang="en-US" sz="1169" dirty="0"/>
          </a:p>
        </p:txBody>
      </p:sp>
      <p:sp>
        <p:nvSpPr>
          <p:cNvPr id="30" name="Text 16"/>
          <p:cNvSpPr/>
          <p:nvPr/>
        </p:nvSpPr>
        <p:spPr>
          <a:xfrm>
            <a:off x="8974412" y="4148771"/>
            <a:ext cx="2320168"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Glacier Flexible Retrieval</a:t>
            </a:r>
            <a:endParaRPr lang="en-US" sz="1169" dirty="0"/>
          </a:p>
        </p:txBody>
      </p:sp>
      <p:sp>
        <p:nvSpPr>
          <p:cNvPr id="31" name="Text 17"/>
          <p:cNvSpPr/>
          <p:nvPr/>
        </p:nvSpPr>
        <p:spPr>
          <a:xfrm>
            <a:off x="8983692" y="4395158"/>
            <a:ext cx="278420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Glacier Deep Archive</a:t>
            </a:r>
            <a:endParaRPr lang="en-US" sz="1169"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25470"/>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7025470"/>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2" y="1610538"/>
            <a:ext cx="10988318" cy="74245"/>
          </a:xfrm>
          <a:prstGeom prst="rect">
            <a:avLst/>
          </a:prstGeom>
        </p:spPr>
      </p:pic>
      <p:pic>
        <p:nvPicPr>
          <p:cNvPr id="6" name="Image 4" descr="preencoded.png"/>
          <p:cNvPicPr>
            <a:picLocks noChangeAspect="1"/>
          </p:cNvPicPr>
          <p:nvPr/>
        </p:nvPicPr>
        <p:blipFill>
          <a:blip r:embed="rId6"/>
          <a:stretch>
            <a:fillRect/>
          </a:stretch>
        </p:blipFill>
        <p:spPr>
          <a:xfrm>
            <a:off x="371227" y="1573415"/>
            <a:ext cx="148491" cy="148491"/>
          </a:xfrm>
          <a:prstGeom prst="rect">
            <a:avLst/>
          </a:prstGeom>
        </p:spPr>
      </p:pic>
      <p:pic>
        <p:nvPicPr>
          <p:cNvPr id="7" name="Image 5" descr="preencoded.png"/>
          <p:cNvPicPr>
            <a:picLocks noChangeAspect="1"/>
          </p:cNvPicPr>
          <p:nvPr/>
        </p:nvPicPr>
        <p:blipFill>
          <a:blip r:embed="rId7"/>
          <a:stretch>
            <a:fillRect/>
          </a:stretch>
        </p:blipFill>
        <p:spPr>
          <a:xfrm>
            <a:off x="3667606" y="1573415"/>
            <a:ext cx="148491" cy="148491"/>
          </a:xfrm>
          <a:prstGeom prst="rect">
            <a:avLst/>
          </a:prstGeom>
        </p:spPr>
      </p:pic>
      <p:pic>
        <p:nvPicPr>
          <p:cNvPr id="8" name="Image 6" descr="preencoded.png"/>
          <p:cNvPicPr>
            <a:picLocks noChangeAspect="1"/>
          </p:cNvPicPr>
          <p:nvPr/>
        </p:nvPicPr>
        <p:blipFill>
          <a:blip r:embed="rId8"/>
          <a:stretch>
            <a:fillRect/>
          </a:stretch>
        </p:blipFill>
        <p:spPr>
          <a:xfrm>
            <a:off x="10260654" y="1573415"/>
            <a:ext cx="148491" cy="148491"/>
          </a:xfrm>
          <a:prstGeom prst="rect">
            <a:avLst/>
          </a:prstGeom>
        </p:spPr>
      </p:pic>
      <p:pic>
        <p:nvPicPr>
          <p:cNvPr id="9" name="Image 7" descr="preencoded.png"/>
          <p:cNvPicPr>
            <a:picLocks noChangeAspect="1"/>
          </p:cNvPicPr>
          <p:nvPr/>
        </p:nvPicPr>
        <p:blipFill>
          <a:blip r:embed="rId9"/>
          <a:stretch>
            <a:fillRect/>
          </a:stretch>
        </p:blipFill>
        <p:spPr>
          <a:xfrm>
            <a:off x="445472" y="2260185"/>
            <a:ext cx="3514331" cy="2524343"/>
          </a:xfrm>
          <a:prstGeom prst="rect">
            <a:avLst/>
          </a:prstGeom>
        </p:spPr>
      </p:pic>
      <p:pic>
        <p:nvPicPr>
          <p:cNvPr id="10" name="Image 8" descr="preencoded.png"/>
          <p:cNvPicPr>
            <a:picLocks noChangeAspect="1"/>
          </p:cNvPicPr>
          <p:nvPr/>
        </p:nvPicPr>
        <p:blipFill>
          <a:blip r:embed="rId10"/>
          <a:stretch>
            <a:fillRect/>
          </a:stretch>
        </p:blipFill>
        <p:spPr>
          <a:xfrm>
            <a:off x="668208" y="2482921"/>
            <a:ext cx="556840" cy="556840"/>
          </a:xfrm>
          <a:prstGeom prst="rect">
            <a:avLst/>
          </a:prstGeom>
        </p:spPr>
      </p:pic>
      <p:pic>
        <p:nvPicPr>
          <p:cNvPr id="11" name="Image 9" descr="preencoded.png"/>
          <p:cNvPicPr>
            <a:picLocks noChangeAspect="1"/>
          </p:cNvPicPr>
          <p:nvPr/>
        </p:nvPicPr>
        <p:blipFill>
          <a:blip r:embed="rId11"/>
          <a:stretch>
            <a:fillRect/>
          </a:stretch>
        </p:blipFill>
        <p:spPr>
          <a:xfrm>
            <a:off x="863102" y="2612850"/>
            <a:ext cx="167052" cy="296982"/>
          </a:xfrm>
          <a:prstGeom prst="rect">
            <a:avLst/>
          </a:prstGeom>
        </p:spPr>
      </p:pic>
      <p:pic>
        <p:nvPicPr>
          <p:cNvPr id="12" name="Image 10" descr="preencoded.png"/>
          <p:cNvPicPr>
            <a:picLocks noChangeAspect="1"/>
          </p:cNvPicPr>
          <p:nvPr/>
        </p:nvPicPr>
        <p:blipFill>
          <a:blip r:embed="rId12"/>
          <a:stretch>
            <a:fillRect/>
          </a:stretch>
        </p:blipFill>
        <p:spPr>
          <a:xfrm>
            <a:off x="668208" y="3225375"/>
            <a:ext cx="148491" cy="148491"/>
          </a:xfrm>
          <a:prstGeom prst="rect">
            <a:avLst/>
          </a:prstGeom>
        </p:spPr>
      </p:pic>
      <p:pic>
        <p:nvPicPr>
          <p:cNvPr id="13" name="Image 11" descr="preencoded.png"/>
          <p:cNvPicPr>
            <a:picLocks noChangeAspect="1"/>
          </p:cNvPicPr>
          <p:nvPr/>
        </p:nvPicPr>
        <p:blipFill>
          <a:blip r:embed="rId12"/>
          <a:stretch>
            <a:fillRect/>
          </a:stretch>
        </p:blipFill>
        <p:spPr>
          <a:xfrm>
            <a:off x="668208" y="3522356"/>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668208" y="3819338"/>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668208" y="4116319"/>
            <a:ext cx="148491" cy="148491"/>
          </a:xfrm>
          <a:prstGeom prst="rect">
            <a:avLst/>
          </a:prstGeom>
        </p:spPr>
      </p:pic>
      <p:pic>
        <p:nvPicPr>
          <p:cNvPr id="16" name="Image 14" descr="preencoded.png"/>
          <p:cNvPicPr>
            <a:picLocks noChangeAspect="1"/>
          </p:cNvPicPr>
          <p:nvPr/>
        </p:nvPicPr>
        <p:blipFill>
          <a:blip r:embed="rId13"/>
          <a:stretch>
            <a:fillRect/>
          </a:stretch>
        </p:blipFill>
        <p:spPr>
          <a:xfrm>
            <a:off x="4182539" y="2260185"/>
            <a:ext cx="3514331" cy="2524343"/>
          </a:xfrm>
          <a:prstGeom prst="rect">
            <a:avLst/>
          </a:prstGeom>
        </p:spPr>
      </p:pic>
      <p:pic>
        <p:nvPicPr>
          <p:cNvPr id="17" name="Image 15" descr="preencoded.png"/>
          <p:cNvPicPr>
            <a:picLocks noChangeAspect="1"/>
          </p:cNvPicPr>
          <p:nvPr/>
        </p:nvPicPr>
        <p:blipFill>
          <a:blip r:embed="rId14"/>
          <a:stretch>
            <a:fillRect/>
          </a:stretch>
        </p:blipFill>
        <p:spPr>
          <a:xfrm>
            <a:off x="4405275" y="2501483"/>
            <a:ext cx="553796" cy="556840"/>
          </a:xfrm>
          <a:prstGeom prst="rect">
            <a:avLst/>
          </a:prstGeom>
        </p:spPr>
      </p:pic>
      <p:pic>
        <p:nvPicPr>
          <p:cNvPr id="18" name="Image 16" descr="preencoded.png"/>
          <p:cNvPicPr>
            <a:picLocks noChangeAspect="1"/>
          </p:cNvPicPr>
          <p:nvPr/>
        </p:nvPicPr>
        <p:blipFill>
          <a:blip r:embed="rId15"/>
          <a:stretch>
            <a:fillRect/>
          </a:stretch>
        </p:blipFill>
        <p:spPr>
          <a:xfrm>
            <a:off x="4542890" y="2631412"/>
            <a:ext cx="278420" cy="296982"/>
          </a:xfrm>
          <a:prstGeom prst="rect">
            <a:avLst/>
          </a:prstGeom>
        </p:spPr>
      </p:pic>
      <p:pic>
        <p:nvPicPr>
          <p:cNvPr id="19" name="Image 17" descr="preencoded.png"/>
          <p:cNvPicPr>
            <a:picLocks noChangeAspect="1"/>
          </p:cNvPicPr>
          <p:nvPr/>
        </p:nvPicPr>
        <p:blipFill>
          <a:blip r:embed="rId16"/>
          <a:stretch>
            <a:fillRect/>
          </a:stretch>
        </p:blipFill>
        <p:spPr>
          <a:xfrm>
            <a:off x="4405275" y="3262497"/>
            <a:ext cx="148491" cy="148491"/>
          </a:xfrm>
          <a:prstGeom prst="rect">
            <a:avLst/>
          </a:prstGeom>
        </p:spPr>
      </p:pic>
      <p:pic>
        <p:nvPicPr>
          <p:cNvPr id="20" name="Image 18" descr="preencoded.png"/>
          <p:cNvPicPr>
            <a:picLocks noChangeAspect="1"/>
          </p:cNvPicPr>
          <p:nvPr/>
        </p:nvPicPr>
        <p:blipFill>
          <a:blip r:embed="rId16"/>
          <a:stretch>
            <a:fillRect/>
          </a:stretch>
        </p:blipFill>
        <p:spPr>
          <a:xfrm>
            <a:off x="4405275" y="3559479"/>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4405275" y="4079197"/>
            <a:ext cx="148491" cy="148491"/>
          </a:xfrm>
          <a:prstGeom prst="rect">
            <a:avLst/>
          </a:prstGeom>
        </p:spPr>
      </p:pic>
      <p:pic>
        <p:nvPicPr>
          <p:cNvPr id="22" name="Image 20" descr="preencoded.png"/>
          <p:cNvPicPr>
            <a:picLocks noChangeAspect="1"/>
          </p:cNvPicPr>
          <p:nvPr/>
        </p:nvPicPr>
        <p:blipFill>
          <a:blip r:embed="rId16"/>
          <a:stretch>
            <a:fillRect/>
          </a:stretch>
        </p:blipFill>
        <p:spPr>
          <a:xfrm>
            <a:off x="4405275" y="4376178"/>
            <a:ext cx="148491" cy="148491"/>
          </a:xfrm>
          <a:prstGeom prst="rect">
            <a:avLst/>
          </a:prstGeom>
        </p:spPr>
      </p:pic>
      <p:pic>
        <p:nvPicPr>
          <p:cNvPr id="23" name="Image 21" descr="preencoded.png"/>
          <p:cNvPicPr>
            <a:picLocks noChangeAspect="1"/>
          </p:cNvPicPr>
          <p:nvPr/>
        </p:nvPicPr>
        <p:blipFill>
          <a:blip r:embed="rId17"/>
          <a:stretch>
            <a:fillRect/>
          </a:stretch>
        </p:blipFill>
        <p:spPr>
          <a:xfrm>
            <a:off x="7919604" y="2260185"/>
            <a:ext cx="3514331" cy="2524343"/>
          </a:xfrm>
          <a:prstGeom prst="rect">
            <a:avLst/>
          </a:prstGeom>
        </p:spPr>
      </p:pic>
      <p:pic>
        <p:nvPicPr>
          <p:cNvPr id="24" name="Image 22" descr="preencoded.png"/>
          <p:cNvPicPr>
            <a:picLocks noChangeAspect="1"/>
          </p:cNvPicPr>
          <p:nvPr/>
        </p:nvPicPr>
        <p:blipFill>
          <a:blip r:embed="rId18"/>
          <a:stretch>
            <a:fillRect/>
          </a:stretch>
        </p:blipFill>
        <p:spPr>
          <a:xfrm>
            <a:off x="8142341" y="2501483"/>
            <a:ext cx="470704" cy="556840"/>
          </a:xfrm>
          <a:prstGeom prst="rect">
            <a:avLst/>
          </a:prstGeom>
        </p:spPr>
      </p:pic>
      <p:pic>
        <p:nvPicPr>
          <p:cNvPr id="25" name="Image 23" descr="preencoded.png"/>
          <p:cNvPicPr>
            <a:picLocks noChangeAspect="1"/>
          </p:cNvPicPr>
          <p:nvPr/>
        </p:nvPicPr>
        <p:blipFill>
          <a:blip r:embed="rId19"/>
          <a:stretch>
            <a:fillRect/>
          </a:stretch>
        </p:blipFill>
        <p:spPr>
          <a:xfrm>
            <a:off x="8266325" y="2631412"/>
            <a:ext cx="222736" cy="296982"/>
          </a:xfrm>
          <a:prstGeom prst="rect">
            <a:avLst/>
          </a:prstGeom>
        </p:spPr>
      </p:pic>
      <p:pic>
        <p:nvPicPr>
          <p:cNvPr id="26" name="Image 24" descr="preencoded.png"/>
          <p:cNvPicPr>
            <a:picLocks noChangeAspect="1"/>
          </p:cNvPicPr>
          <p:nvPr/>
        </p:nvPicPr>
        <p:blipFill>
          <a:blip r:embed="rId20"/>
          <a:stretch>
            <a:fillRect/>
          </a:stretch>
        </p:blipFill>
        <p:spPr>
          <a:xfrm>
            <a:off x="8142341" y="3262497"/>
            <a:ext cx="148491" cy="148491"/>
          </a:xfrm>
          <a:prstGeom prst="rect">
            <a:avLst/>
          </a:prstGeom>
        </p:spPr>
      </p:pic>
      <p:pic>
        <p:nvPicPr>
          <p:cNvPr id="27" name="Image 25" descr="preencoded.png"/>
          <p:cNvPicPr>
            <a:picLocks noChangeAspect="1"/>
          </p:cNvPicPr>
          <p:nvPr/>
        </p:nvPicPr>
        <p:blipFill>
          <a:blip r:embed="rId20"/>
          <a:stretch>
            <a:fillRect/>
          </a:stretch>
        </p:blipFill>
        <p:spPr>
          <a:xfrm>
            <a:off x="8142341" y="3559479"/>
            <a:ext cx="148491" cy="148491"/>
          </a:xfrm>
          <a:prstGeom prst="rect">
            <a:avLst/>
          </a:prstGeom>
        </p:spPr>
      </p:pic>
      <p:pic>
        <p:nvPicPr>
          <p:cNvPr id="28" name="Image 26" descr="preencoded.png"/>
          <p:cNvPicPr>
            <a:picLocks noChangeAspect="1"/>
          </p:cNvPicPr>
          <p:nvPr/>
        </p:nvPicPr>
        <p:blipFill>
          <a:blip r:embed="rId20"/>
          <a:stretch>
            <a:fillRect/>
          </a:stretch>
        </p:blipFill>
        <p:spPr>
          <a:xfrm>
            <a:off x="8142341" y="4079197"/>
            <a:ext cx="148491" cy="148491"/>
          </a:xfrm>
          <a:prstGeom prst="rect">
            <a:avLst/>
          </a:prstGeom>
        </p:spPr>
      </p:pic>
      <p:pic>
        <p:nvPicPr>
          <p:cNvPr id="29" name="Image 27" descr="preencoded.png"/>
          <p:cNvPicPr>
            <a:picLocks noChangeAspect="1"/>
          </p:cNvPicPr>
          <p:nvPr/>
        </p:nvPicPr>
        <p:blipFill>
          <a:blip r:embed="rId20"/>
          <a:stretch>
            <a:fillRect/>
          </a:stretch>
        </p:blipFill>
        <p:spPr>
          <a:xfrm>
            <a:off x="8142341" y="4376178"/>
            <a:ext cx="148491" cy="148491"/>
          </a:xfrm>
          <a:prstGeom prst="rect">
            <a:avLst/>
          </a:prstGeom>
        </p:spPr>
      </p:pic>
      <p:pic>
        <p:nvPicPr>
          <p:cNvPr id="30" name="Image 28" descr="preencoded.png"/>
          <p:cNvPicPr>
            <a:picLocks noChangeAspect="1"/>
          </p:cNvPicPr>
          <p:nvPr/>
        </p:nvPicPr>
        <p:blipFill>
          <a:blip r:embed="rId21"/>
          <a:stretch>
            <a:fillRect/>
          </a:stretch>
        </p:blipFill>
        <p:spPr>
          <a:xfrm>
            <a:off x="1819012" y="5081510"/>
            <a:ext cx="6496472" cy="1392101"/>
          </a:xfrm>
          <a:prstGeom prst="rect">
            <a:avLst/>
          </a:prstGeom>
        </p:spPr>
      </p:pic>
      <p:sp>
        <p:nvSpPr>
          <p:cNvPr id="31"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Automatic Access Tiers</a:t>
            </a:r>
            <a:endParaRPr lang="en-US" sz="2631" dirty="0"/>
          </a:p>
        </p:txBody>
      </p:sp>
      <p:sp>
        <p:nvSpPr>
          <p:cNvPr id="32" name="Text 1"/>
          <p:cNvSpPr/>
          <p:nvPr/>
        </p:nvSpPr>
        <p:spPr>
          <a:xfrm>
            <a:off x="-269198" y="1332117"/>
            <a:ext cx="1429340" cy="222736"/>
          </a:xfrm>
          <a:prstGeom prst="rect">
            <a:avLst/>
          </a:prstGeom>
          <a:noFill/>
          <a:ln/>
        </p:spPr>
        <p:txBody>
          <a:bodyPr vert="horz" wrap="square" lIns="0" tIns="0" rIns="0" bIns="0" rtlCol="0" anchor="t"/>
          <a:lstStyle/>
          <a:p>
            <a:pPr algn="ctr">
              <a:lnSpc>
                <a:spcPts val="1754"/>
              </a:lnSpc>
            </a:pPr>
            <a:r>
              <a:rPr lang="en-US" sz="1169" b="1" dirty="0">
                <a:solidFill>
                  <a:srgbClr val="3B82F6"/>
                </a:solidFill>
                <a:latin typeface="Arial" pitchFamily="34" charset="0"/>
                <a:ea typeface="Arial" pitchFamily="34" charset="-122"/>
                <a:cs typeface="Arial" pitchFamily="34" charset="-120"/>
              </a:rPr>
              <a:t>Frequent Access</a:t>
            </a:r>
            <a:endParaRPr lang="en-US" sz="1169" dirty="0"/>
          </a:p>
        </p:txBody>
      </p:sp>
      <p:sp>
        <p:nvSpPr>
          <p:cNvPr id="33" name="Text 2"/>
          <p:cNvSpPr/>
          <p:nvPr/>
        </p:nvSpPr>
        <p:spPr>
          <a:xfrm>
            <a:off x="3414882" y="1332117"/>
            <a:ext cx="653939" cy="222736"/>
          </a:xfrm>
          <a:prstGeom prst="rect">
            <a:avLst/>
          </a:prstGeom>
          <a:noFill/>
          <a:ln/>
        </p:spPr>
        <p:txBody>
          <a:bodyPr vert="horz" wrap="square" lIns="0" tIns="0" rIns="0" bIns="0" rtlCol="0" anchor="t"/>
          <a:lstStyle/>
          <a:p>
            <a:pPr algn="ctr">
              <a:lnSpc>
                <a:spcPts val="1754"/>
              </a:lnSpc>
            </a:pPr>
            <a:r>
              <a:rPr lang="en-US" sz="1169" b="1" dirty="0">
                <a:solidFill>
                  <a:srgbClr val="EAB308"/>
                </a:solidFill>
                <a:latin typeface="Arial" pitchFamily="34" charset="0"/>
                <a:ea typeface="Arial" pitchFamily="34" charset="-122"/>
                <a:cs typeface="Arial" pitchFamily="34" charset="-120"/>
              </a:rPr>
              <a:t>30 days</a:t>
            </a:r>
            <a:endParaRPr lang="en-US" sz="1169" dirty="0"/>
          </a:p>
        </p:txBody>
      </p:sp>
      <p:sp>
        <p:nvSpPr>
          <p:cNvPr id="34" name="Text 3"/>
          <p:cNvSpPr/>
          <p:nvPr/>
        </p:nvSpPr>
        <p:spPr>
          <a:xfrm>
            <a:off x="10007931" y="1332117"/>
            <a:ext cx="653939" cy="222736"/>
          </a:xfrm>
          <a:prstGeom prst="rect">
            <a:avLst/>
          </a:prstGeom>
          <a:noFill/>
          <a:ln/>
        </p:spPr>
        <p:txBody>
          <a:bodyPr vert="horz" wrap="square" lIns="0" tIns="0" rIns="0" bIns="0" rtlCol="0" anchor="t"/>
          <a:lstStyle/>
          <a:p>
            <a:pPr algn="ctr">
              <a:lnSpc>
                <a:spcPts val="1754"/>
              </a:lnSpc>
            </a:pPr>
            <a:r>
              <a:rPr lang="en-US" sz="1169" b="1" dirty="0">
                <a:solidFill>
                  <a:srgbClr val="22C55E"/>
                </a:solidFill>
                <a:latin typeface="Arial" pitchFamily="34" charset="0"/>
                <a:ea typeface="Arial" pitchFamily="34" charset="-122"/>
                <a:cs typeface="Arial" pitchFamily="34" charset="-120"/>
              </a:rPr>
              <a:t>90 days</a:t>
            </a:r>
            <a:endParaRPr lang="en-US" sz="1169" dirty="0"/>
          </a:p>
        </p:txBody>
      </p:sp>
      <p:sp>
        <p:nvSpPr>
          <p:cNvPr id="35" name="Text 4"/>
          <p:cNvSpPr/>
          <p:nvPr/>
        </p:nvSpPr>
        <p:spPr>
          <a:xfrm>
            <a:off x="1364259" y="2612850"/>
            <a:ext cx="270363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Frequent Access Tier</a:t>
            </a:r>
            <a:endParaRPr lang="en-US" sz="1754" dirty="0"/>
          </a:p>
        </p:txBody>
      </p:sp>
      <p:sp>
        <p:nvSpPr>
          <p:cNvPr id="36" name="Text 5"/>
          <p:cNvSpPr/>
          <p:nvPr/>
        </p:nvSpPr>
        <p:spPr>
          <a:xfrm>
            <a:off x="890944" y="3188252"/>
            <a:ext cx="288217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Default tier for newly created objects</a:t>
            </a:r>
            <a:endParaRPr lang="en-US" sz="1169" dirty="0"/>
          </a:p>
        </p:txBody>
      </p:sp>
      <p:sp>
        <p:nvSpPr>
          <p:cNvPr id="37" name="Text 6"/>
          <p:cNvSpPr/>
          <p:nvPr/>
        </p:nvSpPr>
        <p:spPr>
          <a:xfrm>
            <a:off x="890945" y="3485234"/>
            <a:ext cx="314962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Automatically assigned to active objects</a:t>
            </a:r>
            <a:endParaRPr lang="en-US" sz="1169" dirty="0"/>
          </a:p>
        </p:txBody>
      </p:sp>
      <p:sp>
        <p:nvSpPr>
          <p:cNvPr id="38" name="Text 7"/>
          <p:cNvSpPr/>
          <p:nvPr/>
        </p:nvSpPr>
        <p:spPr>
          <a:xfrm>
            <a:off x="890945" y="3782215"/>
            <a:ext cx="236709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Provides optimal performance</a:t>
            </a:r>
            <a:endParaRPr lang="en-US" sz="1169" dirty="0"/>
          </a:p>
        </p:txBody>
      </p:sp>
      <p:sp>
        <p:nvSpPr>
          <p:cNvPr id="39" name="Text 8"/>
          <p:cNvSpPr/>
          <p:nvPr/>
        </p:nvSpPr>
        <p:spPr>
          <a:xfrm>
            <a:off x="890945" y="4079197"/>
            <a:ext cx="283257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Similar performance to S3 Standard</a:t>
            </a:r>
            <a:endParaRPr lang="en-US" sz="1169" dirty="0"/>
          </a:p>
        </p:txBody>
      </p:sp>
      <p:sp>
        <p:nvSpPr>
          <p:cNvPr id="40" name="Text 9"/>
          <p:cNvSpPr/>
          <p:nvPr/>
        </p:nvSpPr>
        <p:spPr>
          <a:xfrm>
            <a:off x="5098279" y="2482921"/>
            <a:ext cx="2375853"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Infrequent Access Tier</a:t>
            </a:r>
            <a:endParaRPr lang="en-US" sz="1754" dirty="0"/>
          </a:p>
        </p:txBody>
      </p:sp>
      <p:sp>
        <p:nvSpPr>
          <p:cNvPr id="41" name="Text 10"/>
          <p:cNvSpPr/>
          <p:nvPr/>
        </p:nvSpPr>
        <p:spPr>
          <a:xfrm>
            <a:off x="4628011" y="3225375"/>
            <a:ext cx="29119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For objects not accessed for 30 days</a:t>
            </a:r>
            <a:endParaRPr lang="en-US" sz="1169" dirty="0"/>
          </a:p>
        </p:txBody>
      </p:sp>
      <p:sp>
        <p:nvSpPr>
          <p:cNvPr id="42" name="Text 11"/>
          <p:cNvSpPr/>
          <p:nvPr/>
        </p:nvSpPr>
        <p:spPr>
          <a:xfrm>
            <a:off x="4628011" y="3522357"/>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Cost savings up to 40% vs. Frequent Access</a:t>
            </a:r>
            <a:endParaRPr lang="en-US" sz="1169" dirty="0"/>
          </a:p>
        </p:txBody>
      </p:sp>
      <p:sp>
        <p:nvSpPr>
          <p:cNvPr id="43" name="Text 12"/>
          <p:cNvSpPr/>
          <p:nvPr/>
        </p:nvSpPr>
        <p:spPr>
          <a:xfrm>
            <a:off x="4628011" y="4042074"/>
            <a:ext cx="293176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Lower cost than Frequent Access tier</a:t>
            </a:r>
            <a:endParaRPr lang="en-US" sz="1169" dirty="0"/>
          </a:p>
        </p:txBody>
      </p:sp>
      <p:sp>
        <p:nvSpPr>
          <p:cNvPr id="44" name="Text 13"/>
          <p:cNvSpPr/>
          <p:nvPr/>
        </p:nvSpPr>
        <p:spPr>
          <a:xfrm>
            <a:off x="4628011" y="4339056"/>
            <a:ext cx="283257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Similar performance to S3 Standard</a:t>
            </a:r>
            <a:endParaRPr lang="en-US" sz="1169" dirty="0"/>
          </a:p>
        </p:txBody>
      </p:sp>
      <p:sp>
        <p:nvSpPr>
          <p:cNvPr id="45" name="Text 14"/>
          <p:cNvSpPr/>
          <p:nvPr/>
        </p:nvSpPr>
        <p:spPr>
          <a:xfrm>
            <a:off x="8752255" y="2482921"/>
            <a:ext cx="2458944"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Archive Instant Access Tier</a:t>
            </a:r>
            <a:endParaRPr lang="en-US" sz="1754" dirty="0"/>
          </a:p>
        </p:txBody>
      </p:sp>
      <p:sp>
        <p:nvSpPr>
          <p:cNvPr id="46" name="Text 15"/>
          <p:cNvSpPr/>
          <p:nvPr/>
        </p:nvSpPr>
        <p:spPr>
          <a:xfrm>
            <a:off x="8365077" y="3225375"/>
            <a:ext cx="29119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For objects not accessed for 90 days</a:t>
            </a:r>
            <a:endParaRPr lang="en-US" sz="1169" dirty="0"/>
          </a:p>
        </p:txBody>
      </p:sp>
      <p:sp>
        <p:nvSpPr>
          <p:cNvPr id="47" name="Text 16"/>
          <p:cNvSpPr/>
          <p:nvPr/>
        </p:nvSpPr>
        <p:spPr>
          <a:xfrm>
            <a:off x="8365077" y="3522357"/>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Cost savings up to 68% vs. Frequent Access</a:t>
            </a:r>
            <a:endParaRPr lang="en-US" sz="1169" dirty="0"/>
          </a:p>
        </p:txBody>
      </p:sp>
      <p:sp>
        <p:nvSpPr>
          <p:cNvPr id="48" name="Text 17"/>
          <p:cNvSpPr/>
          <p:nvPr/>
        </p:nvSpPr>
        <p:spPr>
          <a:xfrm>
            <a:off x="8365077" y="4042074"/>
            <a:ext cx="19607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Millisecond access times</a:t>
            </a:r>
            <a:endParaRPr lang="en-US" sz="1169" dirty="0"/>
          </a:p>
        </p:txBody>
      </p:sp>
      <p:sp>
        <p:nvSpPr>
          <p:cNvPr id="49" name="Text 18"/>
          <p:cNvSpPr/>
          <p:nvPr/>
        </p:nvSpPr>
        <p:spPr>
          <a:xfrm>
            <a:off x="8365077" y="4339056"/>
            <a:ext cx="302103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Lower cost than Infrequent Access tier</a:t>
            </a:r>
            <a:endParaRPr lang="en-US" sz="1169" dirty="0"/>
          </a:p>
        </p:txBody>
      </p:sp>
      <p:sp>
        <p:nvSpPr>
          <p:cNvPr id="50" name="Text 19"/>
          <p:cNvSpPr/>
          <p:nvPr/>
        </p:nvSpPr>
        <p:spPr>
          <a:xfrm>
            <a:off x="445472" y="6473611"/>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9971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2" y="1332117"/>
            <a:ext cx="5345668" cy="4102058"/>
          </a:xfrm>
          <a:prstGeom prst="rect">
            <a:avLst/>
          </a:prstGeom>
        </p:spPr>
      </p:pic>
      <p:pic>
        <p:nvPicPr>
          <p:cNvPr id="6" name="Image 4" descr="preencoded.png"/>
          <p:cNvPicPr>
            <a:picLocks noChangeAspect="1"/>
          </p:cNvPicPr>
          <p:nvPr/>
        </p:nvPicPr>
        <p:blipFill>
          <a:blip r:embed="rId6"/>
          <a:stretch>
            <a:fillRect/>
          </a:stretch>
        </p:blipFill>
        <p:spPr>
          <a:xfrm>
            <a:off x="668208" y="1554854"/>
            <a:ext cx="445472" cy="445472"/>
          </a:xfrm>
          <a:prstGeom prst="rect">
            <a:avLst/>
          </a:prstGeom>
        </p:spPr>
      </p:pic>
      <p:pic>
        <p:nvPicPr>
          <p:cNvPr id="7" name="Image 5" descr="preencoded.png"/>
          <p:cNvPicPr>
            <a:picLocks noChangeAspect="1"/>
          </p:cNvPicPr>
          <p:nvPr/>
        </p:nvPicPr>
        <p:blipFill>
          <a:blip r:embed="rId7"/>
          <a:stretch>
            <a:fillRect/>
          </a:stretch>
        </p:blipFill>
        <p:spPr>
          <a:xfrm>
            <a:off x="779576" y="1629099"/>
            <a:ext cx="222736" cy="296982"/>
          </a:xfrm>
          <a:prstGeom prst="rect">
            <a:avLst/>
          </a:prstGeom>
        </p:spPr>
      </p:pic>
      <p:pic>
        <p:nvPicPr>
          <p:cNvPr id="8" name="Image 6" descr="preencoded.png"/>
          <p:cNvPicPr>
            <a:picLocks noChangeAspect="1"/>
          </p:cNvPicPr>
          <p:nvPr/>
        </p:nvPicPr>
        <p:blipFill>
          <a:blip r:embed="rId8"/>
          <a:stretch>
            <a:fillRect/>
          </a:stretch>
        </p:blipFill>
        <p:spPr>
          <a:xfrm>
            <a:off x="668208" y="2371553"/>
            <a:ext cx="129929" cy="148491"/>
          </a:xfrm>
          <a:prstGeom prst="rect">
            <a:avLst/>
          </a:prstGeom>
        </p:spPr>
      </p:pic>
      <p:pic>
        <p:nvPicPr>
          <p:cNvPr id="9" name="Image 7" descr="preencoded.png"/>
          <p:cNvPicPr>
            <a:picLocks noChangeAspect="1"/>
          </p:cNvPicPr>
          <p:nvPr/>
        </p:nvPicPr>
        <p:blipFill>
          <a:blip r:embed="rId9"/>
          <a:stretch>
            <a:fillRect/>
          </a:stretch>
        </p:blipFill>
        <p:spPr>
          <a:xfrm>
            <a:off x="668208" y="2854148"/>
            <a:ext cx="167052" cy="148491"/>
          </a:xfrm>
          <a:prstGeom prst="rect">
            <a:avLst/>
          </a:prstGeom>
        </p:spPr>
      </p:pic>
      <p:pic>
        <p:nvPicPr>
          <p:cNvPr id="10" name="Image 8" descr="preencoded.png"/>
          <p:cNvPicPr>
            <a:picLocks noChangeAspect="1"/>
          </p:cNvPicPr>
          <p:nvPr/>
        </p:nvPicPr>
        <p:blipFill>
          <a:blip r:embed="rId10"/>
          <a:stretch>
            <a:fillRect/>
          </a:stretch>
        </p:blipFill>
        <p:spPr>
          <a:xfrm>
            <a:off x="668208" y="3225375"/>
            <a:ext cx="148491" cy="148491"/>
          </a:xfrm>
          <a:prstGeom prst="rect">
            <a:avLst/>
          </a:prstGeom>
        </p:spPr>
      </p:pic>
      <p:pic>
        <p:nvPicPr>
          <p:cNvPr id="11" name="Image 9" descr="preencoded.png"/>
          <p:cNvPicPr>
            <a:picLocks noChangeAspect="1"/>
          </p:cNvPicPr>
          <p:nvPr/>
        </p:nvPicPr>
        <p:blipFill>
          <a:blip r:embed="rId11"/>
          <a:stretch>
            <a:fillRect/>
          </a:stretch>
        </p:blipFill>
        <p:spPr>
          <a:xfrm>
            <a:off x="668208" y="3596602"/>
            <a:ext cx="148491" cy="148491"/>
          </a:xfrm>
          <a:prstGeom prst="rect">
            <a:avLst/>
          </a:prstGeom>
        </p:spPr>
      </p:pic>
      <p:pic>
        <p:nvPicPr>
          <p:cNvPr id="12" name="Image 10" descr="preencoded.png"/>
          <p:cNvPicPr>
            <a:picLocks noChangeAspect="1"/>
          </p:cNvPicPr>
          <p:nvPr/>
        </p:nvPicPr>
        <p:blipFill>
          <a:blip r:embed="rId12"/>
          <a:stretch>
            <a:fillRect/>
          </a:stretch>
        </p:blipFill>
        <p:spPr>
          <a:xfrm>
            <a:off x="668208" y="4339056"/>
            <a:ext cx="4900196" cy="278420"/>
          </a:xfrm>
          <a:prstGeom prst="rect">
            <a:avLst/>
          </a:prstGeom>
        </p:spPr>
      </p:pic>
      <p:pic>
        <p:nvPicPr>
          <p:cNvPr id="13" name="Image 11" descr="preencoded.png"/>
          <p:cNvPicPr>
            <a:picLocks noChangeAspect="1"/>
          </p:cNvPicPr>
          <p:nvPr/>
        </p:nvPicPr>
        <p:blipFill>
          <a:blip r:embed="rId13"/>
          <a:stretch>
            <a:fillRect/>
          </a:stretch>
        </p:blipFill>
        <p:spPr>
          <a:xfrm>
            <a:off x="668208" y="4663879"/>
            <a:ext cx="2940088" cy="278420"/>
          </a:xfrm>
          <a:prstGeom prst="rect">
            <a:avLst/>
          </a:prstGeom>
        </p:spPr>
      </p:pic>
      <p:pic>
        <p:nvPicPr>
          <p:cNvPr id="14" name="Image 12" descr="preencoded.png"/>
          <p:cNvPicPr>
            <a:picLocks noChangeAspect="1"/>
          </p:cNvPicPr>
          <p:nvPr/>
        </p:nvPicPr>
        <p:blipFill>
          <a:blip r:embed="rId14"/>
          <a:stretch>
            <a:fillRect/>
          </a:stretch>
        </p:blipFill>
        <p:spPr>
          <a:xfrm>
            <a:off x="6088122" y="1332117"/>
            <a:ext cx="5345668" cy="4102058"/>
          </a:xfrm>
          <a:prstGeom prst="rect">
            <a:avLst/>
          </a:prstGeom>
        </p:spPr>
      </p:pic>
      <p:pic>
        <p:nvPicPr>
          <p:cNvPr id="15" name="Image 13" descr="preencoded.png"/>
          <p:cNvPicPr>
            <a:picLocks noChangeAspect="1"/>
          </p:cNvPicPr>
          <p:nvPr/>
        </p:nvPicPr>
        <p:blipFill>
          <a:blip r:embed="rId15"/>
          <a:stretch>
            <a:fillRect/>
          </a:stretch>
        </p:blipFill>
        <p:spPr>
          <a:xfrm>
            <a:off x="6310858" y="1554854"/>
            <a:ext cx="445472" cy="445472"/>
          </a:xfrm>
          <a:prstGeom prst="rect">
            <a:avLst/>
          </a:prstGeom>
        </p:spPr>
      </p:pic>
      <p:pic>
        <p:nvPicPr>
          <p:cNvPr id="16" name="Image 14" descr="preencoded.png"/>
          <p:cNvPicPr>
            <a:picLocks noChangeAspect="1"/>
          </p:cNvPicPr>
          <p:nvPr/>
        </p:nvPicPr>
        <p:blipFill>
          <a:blip r:embed="rId16"/>
          <a:stretch>
            <a:fillRect/>
          </a:stretch>
        </p:blipFill>
        <p:spPr>
          <a:xfrm>
            <a:off x="6422226" y="1629099"/>
            <a:ext cx="222736" cy="296982"/>
          </a:xfrm>
          <a:prstGeom prst="rect">
            <a:avLst/>
          </a:prstGeom>
        </p:spPr>
      </p:pic>
      <p:pic>
        <p:nvPicPr>
          <p:cNvPr id="17" name="Image 15" descr="preencoded.png"/>
          <p:cNvPicPr>
            <a:picLocks noChangeAspect="1"/>
          </p:cNvPicPr>
          <p:nvPr/>
        </p:nvPicPr>
        <p:blipFill>
          <a:blip r:embed="rId17"/>
          <a:stretch>
            <a:fillRect/>
          </a:stretch>
        </p:blipFill>
        <p:spPr>
          <a:xfrm>
            <a:off x="6310858" y="2371553"/>
            <a:ext cx="129929" cy="148491"/>
          </a:xfrm>
          <a:prstGeom prst="rect">
            <a:avLst/>
          </a:prstGeom>
        </p:spPr>
      </p:pic>
      <p:pic>
        <p:nvPicPr>
          <p:cNvPr id="18" name="Image 16" descr="preencoded.png"/>
          <p:cNvPicPr>
            <a:picLocks noChangeAspect="1"/>
          </p:cNvPicPr>
          <p:nvPr/>
        </p:nvPicPr>
        <p:blipFill>
          <a:blip r:embed="rId18"/>
          <a:stretch>
            <a:fillRect/>
          </a:stretch>
        </p:blipFill>
        <p:spPr>
          <a:xfrm>
            <a:off x="6310858" y="2854148"/>
            <a:ext cx="167052" cy="148491"/>
          </a:xfrm>
          <a:prstGeom prst="rect">
            <a:avLst/>
          </a:prstGeom>
        </p:spPr>
      </p:pic>
      <p:pic>
        <p:nvPicPr>
          <p:cNvPr id="19" name="Image 17" descr="preencoded.png"/>
          <p:cNvPicPr>
            <a:picLocks noChangeAspect="1"/>
          </p:cNvPicPr>
          <p:nvPr/>
        </p:nvPicPr>
        <p:blipFill>
          <a:blip r:embed="rId19"/>
          <a:stretch>
            <a:fillRect/>
          </a:stretch>
        </p:blipFill>
        <p:spPr>
          <a:xfrm>
            <a:off x="6310858" y="3225375"/>
            <a:ext cx="148491" cy="148491"/>
          </a:xfrm>
          <a:prstGeom prst="rect">
            <a:avLst/>
          </a:prstGeom>
        </p:spPr>
      </p:pic>
      <p:pic>
        <p:nvPicPr>
          <p:cNvPr id="20" name="Image 18" descr="preencoded.png"/>
          <p:cNvPicPr>
            <a:picLocks noChangeAspect="1"/>
          </p:cNvPicPr>
          <p:nvPr/>
        </p:nvPicPr>
        <p:blipFill>
          <a:blip r:embed="rId20"/>
          <a:stretch>
            <a:fillRect/>
          </a:stretch>
        </p:blipFill>
        <p:spPr>
          <a:xfrm>
            <a:off x="6310858" y="3596602"/>
            <a:ext cx="148491" cy="148491"/>
          </a:xfrm>
          <a:prstGeom prst="rect">
            <a:avLst/>
          </a:prstGeom>
        </p:spPr>
      </p:pic>
      <p:pic>
        <p:nvPicPr>
          <p:cNvPr id="21" name="Image 19" descr="preencoded.png"/>
          <p:cNvPicPr>
            <a:picLocks noChangeAspect="1"/>
          </p:cNvPicPr>
          <p:nvPr/>
        </p:nvPicPr>
        <p:blipFill>
          <a:blip r:embed="rId21"/>
          <a:stretch>
            <a:fillRect/>
          </a:stretch>
        </p:blipFill>
        <p:spPr>
          <a:xfrm>
            <a:off x="6310858" y="4339056"/>
            <a:ext cx="4900196" cy="278420"/>
          </a:xfrm>
          <a:prstGeom prst="rect">
            <a:avLst/>
          </a:prstGeom>
        </p:spPr>
      </p:pic>
      <p:pic>
        <p:nvPicPr>
          <p:cNvPr id="22" name="Image 20" descr="preencoded.png"/>
          <p:cNvPicPr>
            <a:picLocks noChangeAspect="1"/>
          </p:cNvPicPr>
          <p:nvPr/>
        </p:nvPicPr>
        <p:blipFill>
          <a:blip r:embed="rId22"/>
          <a:stretch>
            <a:fillRect/>
          </a:stretch>
        </p:blipFill>
        <p:spPr>
          <a:xfrm>
            <a:off x="6310858" y="4663879"/>
            <a:ext cx="3920070" cy="278420"/>
          </a:xfrm>
          <a:prstGeom prst="rect">
            <a:avLst/>
          </a:prstGeom>
        </p:spPr>
      </p:pic>
      <p:sp>
        <p:nvSpPr>
          <p:cNvPr id="25"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Optional Archive Tiers</a:t>
            </a:r>
            <a:endParaRPr lang="en-US" sz="2631" dirty="0"/>
          </a:p>
        </p:txBody>
      </p:sp>
      <p:sp>
        <p:nvSpPr>
          <p:cNvPr id="26" name="Text 1"/>
          <p:cNvSpPr/>
          <p:nvPr/>
        </p:nvSpPr>
        <p:spPr>
          <a:xfrm>
            <a:off x="1262172" y="1629099"/>
            <a:ext cx="254075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Archive Access Tier</a:t>
            </a:r>
            <a:endParaRPr lang="en-US" sz="1754" dirty="0"/>
          </a:p>
        </p:txBody>
      </p:sp>
      <p:sp>
        <p:nvSpPr>
          <p:cNvPr id="27" name="Text 2"/>
          <p:cNvSpPr/>
          <p:nvPr/>
        </p:nvSpPr>
        <p:spPr>
          <a:xfrm>
            <a:off x="890944" y="2223062"/>
            <a:ext cx="4677460"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Access Requirement:</a:t>
            </a:r>
            <a:r>
              <a:rPr lang="en-US" sz="1169" dirty="0">
                <a:solidFill>
                  <a:srgbClr val="374151"/>
                </a:solidFill>
                <a:latin typeface="Arial" pitchFamily="34" charset="0"/>
                <a:ea typeface="Arial" pitchFamily="34" charset="-122"/>
                <a:cs typeface="Arial" pitchFamily="34" charset="-120"/>
              </a:rPr>
              <a:t> Data not accessed for 90+ consecutive days (configurable up to 730 days)</a:t>
            </a:r>
            <a:endParaRPr lang="en-US" sz="1169" dirty="0"/>
          </a:p>
        </p:txBody>
      </p:sp>
      <p:sp>
        <p:nvSpPr>
          <p:cNvPr id="28" name="Text 3"/>
          <p:cNvSpPr/>
          <p:nvPr/>
        </p:nvSpPr>
        <p:spPr>
          <a:xfrm>
            <a:off x="928067" y="2817025"/>
            <a:ext cx="423842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Performance:</a:t>
            </a:r>
            <a:r>
              <a:rPr lang="en-US" sz="1169" dirty="0">
                <a:solidFill>
                  <a:srgbClr val="374151"/>
                </a:solidFill>
                <a:latin typeface="Arial" pitchFamily="34" charset="0"/>
                <a:ea typeface="Arial" pitchFamily="34" charset="-122"/>
                <a:cs typeface="Arial" pitchFamily="34" charset="-120"/>
              </a:rPr>
              <a:t> Similar to S3 Glacier Flexible Retrieval</a:t>
            </a:r>
            <a:endParaRPr lang="en-US" sz="1169" dirty="0"/>
          </a:p>
        </p:txBody>
      </p:sp>
      <p:sp>
        <p:nvSpPr>
          <p:cNvPr id="29" name="Text 4"/>
          <p:cNvSpPr/>
          <p:nvPr/>
        </p:nvSpPr>
        <p:spPr>
          <a:xfrm>
            <a:off x="909506" y="3188252"/>
            <a:ext cx="524595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Retrieval Time:</a:t>
            </a:r>
            <a:r>
              <a:rPr lang="en-US" sz="1169" dirty="0">
                <a:solidFill>
                  <a:srgbClr val="374151"/>
                </a:solidFill>
                <a:latin typeface="Arial" pitchFamily="34" charset="0"/>
                <a:ea typeface="Arial" pitchFamily="34" charset="-122"/>
                <a:cs typeface="Arial" pitchFamily="34" charset="-120"/>
              </a:rPr>
              <a:t> Standard retrieval times ranging from 3 to 5 hours</a:t>
            </a:r>
            <a:endParaRPr lang="en-US" sz="1169" dirty="0"/>
          </a:p>
        </p:txBody>
      </p:sp>
      <p:sp>
        <p:nvSpPr>
          <p:cNvPr id="30" name="Text 5"/>
          <p:cNvSpPr/>
          <p:nvPr/>
        </p:nvSpPr>
        <p:spPr>
          <a:xfrm>
            <a:off x="909506" y="3559479"/>
            <a:ext cx="308959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Activation:</a:t>
            </a:r>
            <a:r>
              <a:rPr lang="en-US" sz="1169" dirty="0">
                <a:solidFill>
                  <a:srgbClr val="374151"/>
                </a:solidFill>
                <a:latin typeface="Arial" pitchFamily="34" charset="0"/>
                <a:ea typeface="Arial" pitchFamily="34" charset="-122"/>
                <a:cs typeface="Arial" pitchFamily="34" charset="-120"/>
              </a:rPr>
              <a:t> Must be explicitly activated</a:t>
            </a:r>
            <a:endParaRPr lang="en-US" sz="1169" dirty="0"/>
          </a:p>
        </p:txBody>
      </p:sp>
      <p:sp>
        <p:nvSpPr>
          <p:cNvPr id="31" name="Text 6"/>
          <p:cNvSpPr/>
          <p:nvPr/>
        </p:nvSpPr>
        <p:spPr>
          <a:xfrm>
            <a:off x="668208" y="4004951"/>
            <a:ext cx="490019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Cost Savings</a:t>
            </a:r>
            <a:endParaRPr lang="en-US" sz="1315" dirty="0"/>
          </a:p>
        </p:txBody>
      </p:sp>
      <p:sp>
        <p:nvSpPr>
          <p:cNvPr id="32" name="Text 7"/>
          <p:cNvSpPr/>
          <p:nvPr/>
        </p:nvSpPr>
        <p:spPr>
          <a:xfrm>
            <a:off x="668208" y="4988703"/>
            <a:ext cx="146466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Frequent Access Tier</a:t>
            </a:r>
            <a:endParaRPr lang="en-US" sz="1023" dirty="0"/>
          </a:p>
        </p:txBody>
      </p:sp>
      <p:sp>
        <p:nvSpPr>
          <p:cNvPr id="33" name="Text 8"/>
          <p:cNvSpPr/>
          <p:nvPr/>
        </p:nvSpPr>
        <p:spPr>
          <a:xfrm>
            <a:off x="2823790" y="4988703"/>
            <a:ext cx="329353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Saves up to 68% compared to Frequent Access</a:t>
            </a:r>
            <a:endParaRPr lang="en-US" sz="1023" dirty="0"/>
          </a:p>
        </p:txBody>
      </p:sp>
      <p:sp>
        <p:nvSpPr>
          <p:cNvPr id="34" name="Text 9"/>
          <p:cNvSpPr/>
          <p:nvPr/>
        </p:nvSpPr>
        <p:spPr>
          <a:xfrm>
            <a:off x="6904822" y="1629099"/>
            <a:ext cx="325873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Deep Archive Access Tier</a:t>
            </a:r>
            <a:endParaRPr lang="en-US" sz="1754" dirty="0"/>
          </a:p>
        </p:txBody>
      </p:sp>
      <p:sp>
        <p:nvSpPr>
          <p:cNvPr id="35" name="Text 10"/>
          <p:cNvSpPr/>
          <p:nvPr/>
        </p:nvSpPr>
        <p:spPr>
          <a:xfrm>
            <a:off x="6533594" y="2223062"/>
            <a:ext cx="4677460"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Access Requirement:</a:t>
            </a:r>
            <a:r>
              <a:rPr lang="en-US" sz="1169" dirty="0">
                <a:solidFill>
                  <a:srgbClr val="374151"/>
                </a:solidFill>
                <a:latin typeface="Arial" pitchFamily="34" charset="0"/>
                <a:ea typeface="Arial" pitchFamily="34" charset="-122"/>
                <a:cs typeface="Arial" pitchFamily="34" charset="-120"/>
              </a:rPr>
              <a:t> Data not accessed for 180+ consecutive days (configurable up to 730 days)</a:t>
            </a:r>
            <a:endParaRPr lang="en-US" sz="1169" dirty="0"/>
          </a:p>
        </p:txBody>
      </p:sp>
      <p:sp>
        <p:nvSpPr>
          <p:cNvPr id="36" name="Text 11"/>
          <p:cNvSpPr/>
          <p:nvPr/>
        </p:nvSpPr>
        <p:spPr>
          <a:xfrm>
            <a:off x="6570717" y="2817025"/>
            <a:ext cx="393164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Performance:</a:t>
            </a:r>
            <a:r>
              <a:rPr lang="en-US" sz="1169" dirty="0">
                <a:solidFill>
                  <a:srgbClr val="374151"/>
                </a:solidFill>
                <a:latin typeface="Arial" pitchFamily="34" charset="0"/>
                <a:ea typeface="Arial" pitchFamily="34" charset="-122"/>
                <a:cs typeface="Arial" pitchFamily="34" charset="-120"/>
              </a:rPr>
              <a:t> Similar to S3 Glacier Deep Archive</a:t>
            </a:r>
            <a:endParaRPr lang="en-US" sz="1169" dirty="0"/>
          </a:p>
        </p:txBody>
      </p:sp>
      <p:sp>
        <p:nvSpPr>
          <p:cNvPr id="37" name="Text 12"/>
          <p:cNvSpPr/>
          <p:nvPr/>
        </p:nvSpPr>
        <p:spPr>
          <a:xfrm>
            <a:off x="6552155" y="3188252"/>
            <a:ext cx="445350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Retrieval Time:</a:t>
            </a:r>
            <a:r>
              <a:rPr lang="en-US" sz="1169" dirty="0">
                <a:solidFill>
                  <a:srgbClr val="374151"/>
                </a:solidFill>
                <a:latin typeface="Arial" pitchFamily="34" charset="0"/>
                <a:ea typeface="Arial" pitchFamily="34" charset="-122"/>
                <a:cs typeface="Arial" pitchFamily="34" charset="-120"/>
              </a:rPr>
              <a:t> Standard retrieval times within 12 hours</a:t>
            </a:r>
            <a:endParaRPr lang="en-US" sz="1169" dirty="0"/>
          </a:p>
        </p:txBody>
      </p:sp>
      <p:sp>
        <p:nvSpPr>
          <p:cNvPr id="38" name="Text 13"/>
          <p:cNvSpPr/>
          <p:nvPr/>
        </p:nvSpPr>
        <p:spPr>
          <a:xfrm>
            <a:off x="6552156" y="3559479"/>
            <a:ext cx="308959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Activation:</a:t>
            </a:r>
            <a:r>
              <a:rPr lang="en-US" sz="1169" dirty="0">
                <a:solidFill>
                  <a:srgbClr val="374151"/>
                </a:solidFill>
                <a:latin typeface="Arial" pitchFamily="34" charset="0"/>
                <a:ea typeface="Arial" pitchFamily="34" charset="-122"/>
                <a:cs typeface="Arial" pitchFamily="34" charset="-120"/>
              </a:rPr>
              <a:t> Must be explicitly activated</a:t>
            </a:r>
            <a:endParaRPr lang="en-US" sz="1169" dirty="0"/>
          </a:p>
        </p:txBody>
      </p:sp>
      <p:sp>
        <p:nvSpPr>
          <p:cNvPr id="39" name="Text 14"/>
          <p:cNvSpPr/>
          <p:nvPr/>
        </p:nvSpPr>
        <p:spPr>
          <a:xfrm>
            <a:off x="6310858" y="4004951"/>
            <a:ext cx="490019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Cost Savings</a:t>
            </a:r>
            <a:endParaRPr lang="en-US" sz="1315" dirty="0"/>
          </a:p>
        </p:txBody>
      </p:sp>
      <p:sp>
        <p:nvSpPr>
          <p:cNvPr id="40" name="Text 15"/>
          <p:cNvSpPr/>
          <p:nvPr/>
        </p:nvSpPr>
        <p:spPr>
          <a:xfrm>
            <a:off x="6310858" y="4988703"/>
            <a:ext cx="146466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Frequent Access Tier</a:t>
            </a:r>
            <a:endParaRPr lang="en-US" sz="1023" dirty="0"/>
          </a:p>
        </p:txBody>
      </p:sp>
      <p:sp>
        <p:nvSpPr>
          <p:cNvPr id="41" name="Text 16"/>
          <p:cNvSpPr/>
          <p:nvPr/>
        </p:nvSpPr>
        <p:spPr>
          <a:xfrm>
            <a:off x="8466439" y="4988703"/>
            <a:ext cx="329353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Saves up to 95% compared to Frequent Access</a:t>
            </a:r>
            <a:endParaRPr lang="en-US" sz="1023" dirty="0"/>
          </a:p>
        </p:txBody>
      </p:sp>
      <p:sp>
        <p:nvSpPr>
          <p:cNvPr id="42" name="Text 17"/>
          <p:cNvSpPr/>
          <p:nvPr/>
        </p:nvSpPr>
        <p:spPr>
          <a:xfrm>
            <a:off x="844542" y="5805402"/>
            <a:ext cx="10440758"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Arial" pitchFamily="34" charset="0"/>
                <a:ea typeface="Arial" pitchFamily="34" charset="-122"/>
                <a:cs typeface="Arial" pitchFamily="34" charset="-120"/>
              </a:rPr>
              <a:t>Note:</a:t>
            </a:r>
            <a:r>
              <a:rPr lang="en-US" sz="1169" dirty="0">
                <a:solidFill>
                  <a:srgbClr val="374151"/>
                </a:solidFill>
                <a:latin typeface="Arial" pitchFamily="34" charset="0"/>
                <a:ea typeface="Arial" pitchFamily="34" charset="-122"/>
                <a:cs typeface="Arial" pitchFamily="34" charset="-120"/>
              </a:rPr>
              <a:t> Both archive tiers must be explicitly activated and are suitable for data with very low access frequency. The Deep Archive tier offers the lowest storage cost but with longer retrieval times.</a:t>
            </a:r>
            <a:endParaRPr lang="en-US" sz="1169" dirty="0"/>
          </a:p>
        </p:txBody>
      </p:sp>
      <p:sp>
        <p:nvSpPr>
          <p:cNvPr id="43" name="Text 18"/>
          <p:cNvSpPr/>
          <p:nvPr/>
        </p:nvSpPr>
        <p:spPr>
          <a:xfrm>
            <a:off x="445472" y="6547856"/>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295449"/>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3" y="1336758"/>
            <a:ext cx="3439940" cy="1299294"/>
          </a:xfrm>
          <a:prstGeom prst="rect">
            <a:avLst/>
          </a:prstGeom>
        </p:spPr>
      </p:pic>
      <p:pic>
        <p:nvPicPr>
          <p:cNvPr id="6" name="Image 4" descr="preencoded.png"/>
          <p:cNvPicPr>
            <a:picLocks noChangeAspect="1"/>
          </p:cNvPicPr>
          <p:nvPr/>
        </p:nvPicPr>
        <p:blipFill>
          <a:blip r:embed="rId6"/>
          <a:stretch>
            <a:fillRect/>
          </a:stretch>
        </p:blipFill>
        <p:spPr>
          <a:xfrm>
            <a:off x="593964" y="1986406"/>
            <a:ext cx="213455" cy="334104"/>
          </a:xfrm>
          <a:prstGeom prst="rect">
            <a:avLst/>
          </a:prstGeom>
        </p:spPr>
      </p:pic>
      <p:pic>
        <p:nvPicPr>
          <p:cNvPr id="7" name="Image 5" descr="preencoded.png"/>
          <p:cNvPicPr>
            <a:picLocks noChangeAspect="1"/>
          </p:cNvPicPr>
          <p:nvPr/>
        </p:nvPicPr>
        <p:blipFill>
          <a:blip r:embed="rId7"/>
          <a:stretch>
            <a:fillRect/>
          </a:stretch>
        </p:blipFill>
        <p:spPr>
          <a:xfrm>
            <a:off x="445473" y="2858789"/>
            <a:ext cx="3439940" cy="3044061"/>
          </a:xfrm>
          <a:prstGeom prst="rect">
            <a:avLst/>
          </a:prstGeom>
        </p:spPr>
      </p:pic>
      <p:pic>
        <p:nvPicPr>
          <p:cNvPr id="8" name="Image 6" descr="preencoded.png"/>
          <p:cNvPicPr>
            <a:picLocks noChangeAspect="1"/>
          </p:cNvPicPr>
          <p:nvPr/>
        </p:nvPicPr>
        <p:blipFill>
          <a:blip r:embed="rId8"/>
          <a:stretch>
            <a:fillRect/>
          </a:stretch>
        </p:blipFill>
        <p:spPr>
          <a:xfrm>
            <a:off x="593964" y="3378506"/>
            <a:ext cx="3142958" cy="2375853"/>
          </a:xfrm>
          <a:prstGeom prst="rect">
            <a:avLst/>
          </a:prstGeom>
        </p:spPr>
      </p:pic>
      <p:pic>
        <p:nvPicPr>
          <p:cNvPr id="9" name="Image 7" descr="preencoded.png"/>
          <p:cNvPicPr>
            <a:picLocks noChangeAspect="1"/>
          </p:cNvPicPr>
          <p:nvPr/>
        </p:nvPicPr>
        <p:blipFill>
          <a:blip r:embed="rId9"/>
          <a:stretch>
            <a:fillRect/>
          </a:stretch>
        </p:blipFill>
        <p:spPr>
          <a:xfrm>
            <a:off x="668209" y="3499155"/>
            <a:ext cx="2994468" cy="408350"/>
          </a:xfrm>
          <a:prstGeom prst="rect">
            <a:avLst/>
          </a:prstGeom>
        </p:spPr>
      </p:pic>
      <p:pic>
        <p:nvPicPr>
          <p:cNvPr id="10" name="Image 8" descr="preencoded.png"/>
          <p:cNvPicPr>
            <a:picLocks noChangeAspect="1"/>
          </p:cNvPicPr>
          <p:nvPr/>
        </p:nvPicPr>
        <p:blipFill>
          <a:blip r:embed="rId10"/>
          <a:stretch>
            <a:fillRect/>
          </a:stretch>
        </p:blipFill>
        <p:spPr>
          <a:xfrm>
            <a:off x="2081916" y="3879663"/>
            <a:ext cx="167052" cy="222736"/>
          </a:xfrm>
          <a:prstGeom prst="rect">
            <a:avLst/>
          </a:prstGeom>
        </p:spPr>
      </p:pic>
      <p:pic>
        <p:nvPicPr>
          <p:cNvPr id="11" name="Image 9" descr="preencoded.png"/>
          <p:cNvPicPr>
            <a:picLocks noChangeAspect="1"/>
          </p:cNvPicPr>
          <p:nvPr/>
        </p:nvPicPr>
        <p:blipFill>
          <a:blip r:embed="rId11"/>
          <a:stretch>
            <a:fillRect/>
          </a:stretch>
        </p:blipFill>
        <p:spPr>
          <a:xfrm>
            <a:off x="668209" y="3953907"/>
            <a:ext cx="2994468" cy="408350"/>
          </a:xfrm>
          <a:prstGeom prst="rect">
            <a:avLst/>
          </a:prstGeom>
        </p:spPr>
      </p:pic>
      <p:pic>
        <p:nvPicPr>
          <p:cNvPr id="12" name="Image 10" descr="preencoded.png"/>
          <p:cNvPicPr>
            <a:picLocks noChangeAspect="1"/>
          </p:cNvPicPr>
          <p:nvPr/>
        </p:nvPicPr>
        <p:blipFill>
          <a:blip r:embed="rId10"/>
          <a:stretch>
            <a:fillRect/>
          </a:stretch>
        </p:blipFill>
        <p:spPr>
          <a:xfrm>
            <a:off x="2081916" y="3879663"/>
            <a:ext cx="167052" cy="222736"/>
          </a:xfrm>
          <a:prstGeom prst="rect">
            <a:avLst/>
          </a:prstGeom>
        </p:spPr>
      </p:pic>
      <p:pic>
        <p:nvPicPr>
          <p:cNvPr id="13" name="Image 11" descr="preencoded.png"/>
          <p:cNvPicPr>
            <a:picLocks noChangeAspect="1"/>
          </p:cNvPicPr>
          <p:nvPr/>
        </p:nvPicPr>
        <p:blipFill>
          <a:blip r:embed="rId12"/>
          <a:stretch>
            <a:fillRect/>
          </a:stretch>
        </p:blipFill>
        <p:spPr>
          <a:xfrm>
            <a:off x="668209" y="4408661"/>
            <a:ext cx="2994468" cy="408350"/>
          </a:xfrm>
          <a:prstGeom prst="rect">
            <a:avLst/>
          </a:prstGeom>
        </p:spPr>
      </p:pic>
      <p:pic>
        <p:nvPicPr>
          <p:cNvPr id="14" name="Image 12" descr="preencoded.png"/>
          <p:cNvPicPr>
            <a:picLocks noChangeAspect="1"/>
          </p:cNvPicPr>
          <p:nvPr/>
        </p:nvPicPr>
        <p:blipFill>
          <a:blip r:embed="rId10"/>
          <a:stretch>
            <a:fillRect/>
          </a:stretch>
        </p:blipFill>
        <p:spPr>
          <a:xfrm>
            <a:off x="2081916" y="5030466"/>
            <a:ext cx="167052" cy="222736"/>
          </a:xfrm>
          <a:prstGeom prst="rect">
            <a:avLst/>
          </a:prstGeom>
        </p:spPr>
      </p:pic>
      <p:pic>
        <p:nvPicPr>
          <p:cNvPr id="15" name="Image 13" descr="preencoded.png"/>
          <p:cNvPicPr>
            <a:picLocks noChangeAspect="1"/>
          </p:cNvPicPr>
          <p:nvPr/>
        </p:nvPicPr>
        <p:blipFill>
          <a:blip r:embed="rId13"/>
          <a:stretch>
            <a:fillRect/>
          </a:stretch>
        </p:blipFill>
        <p:spPr>
          <a:xfrm>
            <a:off x="4330885" y="1332117"/>
            <a:ext cx="3439940" cy="2932693"/>
          </a:xfrm>
          <a:prstGeom prst="rect">
            <a:avLst/>
          </a:prstGeom>
        </p:spPr>
      </p:pic>
      <p:pic>
        <p:nvPicPr>
          <p:cNvPr id="16" name="Image 14" descr="preencoded.png"/>
          <p:cNvPicPr>
            <a:picLocks noChangeAspect="1"/>
          </p:cNvPicPr>
          <p:nvPr/>
        </p:nvPicPr>
        <p:blipFill>
          <a:blip r:embed="rId14"/>
          <a:stretch>
            <a:fillRect/>
          </a:stretch>
        </p:blipFill>
        <p:spPr>
          <a:xfrm>
            <a:off x="4479375" y="1517731"/>
            <a:ext cx="167052" cy="185613"/>
          </a:xfrm>
          <a:prstGeom prst="rect">
            <a:avLst/>
          </a:prstGeom>
        </p:spPr>
      </p:pic>
      <p:pic>
        <p:nvPicPr>
          <p:cNvPr id="17" name="Image 15" descr="preencoded.png"/>
          <p:cNvPicPr>
            <a:picLocks noChangeAspect="1"/>
          </p:cNvPicPr>
          <p:nvPr/>
        </p:nvPicPr>
        <p:blipFill>
          <a:blip r:embed="rId15"/>
          <a:stretch>
            <a:fillRect/>
          </a:stretch>
        </p:blipFill>
        <p:spPr>
          <a:xfrm>
            <a:off x="4479376" y="2408676"/>
            <a:ext cx="3142958" cy="371227"/>
          </a:xfrm>
          <a:prstGeom prst="rect">
            <a:avLst/>
          </a:prstGeom>
        </p:spPr>
      </p:pic>
      <p:pic>
        <p:nvPicPr>
          <p:cNvPr id="18" name="Image 16" descr="preencoded.png"/>
          <p:cNvPicPr>
            <a:picLocks noChangeAspect="1"/>
          </p:cNvPicPr>
          <p:nvPr/>
        </p:nvPicPr>
        <p:blipFill>
          <a:blip r:embed="rId16"/>
          <a:stretch>
            <a:fillRect/>
          </a:stretch>
        </p:blipFill>
        <p:spPr>
          <a:xfrm>
            <a:off x="4553620" y="2520044"/>
            <a:ext cx="148491" cy="148491"/>
          </a:xfrm>
          <a:prstGeom prst="rect">
            <a:avLst/>
          </a:prstGeom>
        </p:spPr>
      </p:pic>
      <p:pic>
        <p:nvPicPr>
          <p:cNvPr id="19" name="Image 17" descr="preencoded.png"/>
          <p:cNvPicPr>
            <a:picLocks noChangeAspect="1"/>
          </p:cNvPicPr>
          <p:nvPr/>
        </p:nvPicPr>
        <p:blipFill>
          <a:blip r:embed="rId17"/>
          <a:stretch>
            <a:fillRect/>
          </a:stretch>
        </p:blipFill>
        <p:spPr>
          <a:xfrm>
            <a:off x="4479376" y="2854148"/>
            <a:ext cx="3142958" cy="371227"/>
          </a:xfrm>
          <a:prstGeom prst="rect">
            <a:avLst/>
          </a:prstGeom>
        </p:spPr>
      </p:pic>
      <p:pic>
        <p:nvPicPr>
          <p:cNvPr id="20" name="Image 18" descr="preencoded.png"/>
          <p:cNvPicPr>
            <a:picLocks noChangeAspect="1"/>
          </p:cNvPicPr>
          <p:nvPr/>
        </p:nvPicPr>
        <p:blipFill>
          <a:blip r:embed="rId17"/>
          <a:stretch>
            <a:fillRect/>
          </a:stretch>
        </p:blipFill>
        <p:spPr>
          <a:xfrm>
            <a:off x="4479376" y="3299620"/>
            <a:ext cx="3142958" cy="371227"/>
          </a:xfrm>
          <a:prstGeom prst="rect">
            <a:avLst/>
          </a:prstGeom>
        </p:spPr>
      </p:pic>
      <p:pic>
        <p:nvPicPr>
          <p:cNvPr id="21" name="Image 19" descr="preencoded.png"/>
          <p:cNvPicPr>
            <a:picLocks noChangeAspect="1"/>
          </p:cNvPicPr>
          <p:nvPr/>
        </p:nvPicPr>
        <p:blipFill>
          <a:blip r:embed="rId18"/>
          <a:stretch>
            <a:fillRect/>
          </a:stretch>
        </p:blipFill>
        <p:spPr>
          <a:xfrm>
            <a:off x="4553620" y="3410988"/>
            <a:ext cx="148491" cy="148491"/>
          </a:xfrm>
          <a:prstGeom prst="rect">
            <a:avLst/>
          </a:prstGeom>
        </p:spPr>
      </p:pic>
      <p:pic>
        <p:nvPicPr>
          <p:cNvPr id="22" name="Image 20" descr="preencoded.png"/>
          <p:cNvPicPr>
            <a:picLocks noChangeAspect="1"/>
          </p:cNvPicPr>
          <p:nvPr/>
        </p:nvPicPr>
        <p:blipFill>
          <a:blip r:embed="rId17"/>
          <a:stretch>
            <a:fillRect/>
          </a:stretch>
        </p:blipFill>
        <p:spPr>
          <a:xfrm>
            <a:off x="4479376" y="3745093"/>
            <a:ext cx="3142958" cy="371227"/>
          </a:xfrm>
          <a:prstGeom prst="rect">
            <a:avLst/>
          </a:prstGeom>
        </p:spPr>
      </p:pic>
      <p:pic>
        <p:nvPicPr>
          <p:cNvPr id="23" name="Image 21" descr="preencoded.png"/>
          <p:cNvPicPr>
            <a:picLocks noChangeAspect="1"/>
          </p:cNvPicPr>
          <p:nvPr/>
        </p:nvPicPr>
        <p:blipFill>
          <a:blip r:embed="rId19"/>
          <a:stretch>
            <a:fillRect/>
          </a:stretch>
        </p:blipFill>
        <p:spPr>
          <a:xfrm>
            <a:off x="7993561" y="1332117"/>
            <a:ext cx="3439940" cy="2932693"/>
          </a:xfrm>
          <a:prstGeom prst="rect">
            <a:avLst/>
          </a:prstGeom>
        </p:spPr>
      </p:pic>
      <p:pic>
        <p:nvPicPr>
          <p:cNvPr id="24" name="Image 22" descr="preencoded.png"/>
          <p:cNvPicPr>
            <a:picLocks noChangeAspect="1"/>
          </p:cNvPicPr>
          <p:nvPr/>
        </p:nvPicPr>
        <p:blipFill>
          <a:blip r:embed="rId20"/>
          <a:stretch>
            <a:fillRect/>
          </a:stretch>
        </p:blipFill>
        <p:spPr>
          <a:xfrm>
            <a:off x="8142052" y="1517731"/>
            <a:ext cx="185613" cy="185613"/>
          </a:xfrm>
          <a:prstGeom prst="rect">
            <a:avLst/>
          </a:prstGeom>
        </p:spPr>
      </p:pic>
      <p:pic>
        <p:nvPicPr>
          <p:cNvPr id="25" name="Image 23" descr="preencoded.png"/>
          <p:cNvPicPr>
            <a:picLocks noChangeAspect="1"/>
          </p:cNvPicPr>
          <p:nvPr/>
        </p:nvPicPr>
        <p:blipFill>
          <a:blip r:embed="rId21"/>
          <a:stretch>
            <a:fillRect/>
          </a:stretch>
        </p:blipFill>
        <p:spPr>
          <a:xfrm>
            <a:off x="8142052" y="2185939"/>
            <a:ext cx="3142958" cy="371227"/>
          </a:xfrm>
          <a:prstGeom prst="rect">
            <a:avLst/>
          </a:prstGeom>
        </p:spPr>
      </p:pic>
      <p:pic>
        <p:nvPicPr>
          <p:cNvPr id="26" name="Image 24" descr="preencoded.png"/>
          <p:cNvPicPr>
            <a:picLocks noChangeAspect="1"/>
          </p:cNvPicPr>
          <p:nvPr/>
        </p:nvPicPr>
        <p:blipFill>
          <a:blip r:embed="rId21"/>
          <a:stretch>
            <a:fillRect/>
          </a:stretch>
        </p:blipFill>
        <p:spPr>
          <a:xfrm>
            <a:off x="8142052" y="2631412"/>
            <a:ext cx="3142958" cy="371227"/>
          </a:xfrm>
          <a:prstGeom prst="rect">
            <a:avLst/>
          </a:prstGeom>
        </p:spPr>
      </p:pic>
      <p:pic>
        <p:nvPicPr>
          <p:cNvPr id="27" name="Image 25" descr="preencoded.png"/>
          <p:cNvPicPr>
            <a:picLocks noChangeAspect="1"/>
          </p:cNvPicPr>
          <p:nvPr/>
        </p:nvPicPr>
        <p:blipFill>
          <a:blip r:embed="rId22"/>
          <a:stretch>
            <a:fillRect/>
          </a:stretch>
        </p:blipFill>
        <p:spPr>
          <a:xfrm>
            <a:off x="8216297" y="2742780"/>
            <a:ext cx="148491" cy="148491"/>
          </a:xfrm>
          <a:prstGeom prst="rect">
            <a:avLst/>
          </a:prstGeom>
        </p:spPr>
      </p:pic>
      <p:pic>
        <p:nvPicPr>
          <p:cNvPr id="28" name="Image 26" descr="preencoded.png"/>
          <p:cNvPicPr>
            <a:picLocks noChangeAspect="1"/>
          </p:cNvPicPr>
          <p:nvPr/>
        </p:nvPicPr>
        <p:blipFill>
          <a:blip r:embed="rId21"/>
          <a:stretch>
            <a:fillRect/>
          </a:stretch>
        </p:blipFill>
        <p:spPr>
          <a:xfrm>
            <a:off x="8142052" y="3076884"/>
            <a:ext cx="3142958" cy="371227"/>
          </a:xfrm>
          <a:prstGeom prst="rect">
            <a:avLst/>
          </a:prstGeom>
        </p:spPr>
      </p:pic>
      <p:pic>
        <p:nvPicPr>
          <p:cNvPr id="29" name="Image 27" descr="preencoded.png"/>
          <p:cNvPicPr>
            <a:picLocks noChangeAspect="1"/>
          </p:cNvPicPr>
          <p:nvPr/>
        </p:nvPicPr>
        <p:blipFill>
          <a:blip r:embed="rId23"/>
          <a:stretch>
            <a:fillRect/>
          </a:stretch>
        </p:blipFill>
        <p:spPr>
          <a:xfrm>
            <a:off x="8216297" y="3188252"/>
            <a:ext cx="148491" cy="148491"/>
          </a:xfrm>
          <a:prstGeom prst="rect">
            <a:avLst/>
          </a:prstGeom>
        </p:spPr>
      </p:pic>
      <p:pic>
        <p:nvPicPr>
          <p:cNvPr id="30" name="Image 28" descr="preencoded.png"/>
          <p:cNvPicPr>
            <a:picLocks noChangeAspect="1"/>
          </p:cNvPicPr>
          <p:nvPr/>
        </p:nvPicPr>
        <p:blipFill>
          <a:blip r:embed="rId21"/>
          <a:stretch>
            <a:fillRect/>
          </a:stretch>
        </p:blipFill>
        <p:spPr>
          <a:xfrm>
            <a:off x="8142052" y="3522356"/>
            <a:ext cx="3142958" cy="371227"/>
          </a:xfrm>
          <a:prstGeom prst="rect">
            <a:avLst/>
          </a:prstGeom>
        </p:spPr>
      </p:pic>
      <p:pic>
        <p:nvPicPr>
          <p:cNvPr id="31" name="Image 29" descr="preencoded.png"/>
          <p:cNvPicPr>
            <a:picLocks noChangeAspect="1"/>
          </p:cNvPicPr>
          <p:nvPr/>
        </p:nvPicPr>
        <p:blipFill>
          <a:blip r:embed="rId24"/>
          <a:stretch>
            <a:fillRect/>
          </a:stretch>
        </p:blipFill>
        <p:spPr>
          <a:xfrm>
            <a:off x="4330885" y="4487547"/>
            <a:ext cx="7102760" cy="1039435"/>
          </a:xfrm>
          <a:prstGeom prst="rect">
            <a:avLst/>
          </a:prstGeom>
        </p:spPr>
      </p:pic>
      <p:pic>
        <p:nvPicPr>
          <p:cNvPr id="32" name="Image 30" descr="preencoded.png"/>
          <p:cNvPicPr>
            <a:picLocks noChangeAspect="1"/>
          </p:cNvPicPr>
          <p:nvPr/>
        </p:nvPicPr>
        <p:blipFill>
          <a:blip r:embed="rId25"/>
          <a:stretch>
            <a:fillRect/>
          </a:stretch>
        </p:blipFill>
        <p:spPr>
          <a:xfrm>
            <a:off x="4479375" y="4682441"/>
            <a:ext cx="167052" cy="167052"/>
          </a:xfrm>
          <a:prstGeom prst="rect">
            <a:avLst/>
          </a:prstGeom>
        </p:spPr>
      </p:pic>
      <p:sp>
        <p:nvSpPr>
          <p:cNvPr id="33"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Data Movement Mechanics</a:t>
            </a:r>
            <a:endParaRPr lang="en-US" sz="2631" dirty="0"/>
          </a:p>
        </p:txBody>
      </p:sp>
      <p:sp>
        <p:nvSpPr>
          <p:cNvPr id="34" name="Text 1"/>
          <p:cNvSpPr/>
          <p:nvPr/>
        </p:nvSpPr>
        <p:spPr>
          <a:xfrm>
            <a:off x="279668" y="1485249"/>
            <a:ext cx="3771550"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Arial" pitchFamily="34" charset="0"/>
                <a:ea typeface="Arial" pitchFamily="34" charset="-122"/>
                <a:cs typeface="Arial" pitchFamily="34" charset="-120"/>
              </a:rPr>
              <a:t>Object Size Limitation</a:t>
            </a:r>
            <a:endParaRPr lang="en-US" sz="1315" dirty="0"/>
          </a:p>
        </p:txBody>
      </p:sp>
      <p:sp>
        <p:nvSpPr>
          <p:cNvPr id="35" name="Text 2"/>
          <p:cNvSpPr/>
          <p:nvPr/>
        </p:nvSpPr>
        <p:spPr>
          <a:xfrm>
            <a:off x="918786" y="1819353"/>
            <a:ext cx="2818135" cy="668209"/>
          </a:xfrm>
          <a:prstGeom prst="rect">
            <a:avLst/>
          </a:prstGeom>
          <a:noFill/>
          <a:ln/>
        </p:spPr>
        <p:txBody>
          <a:bodyPr vert="horz" wrap="square" lIns="0" tIns="0" rIns="0" bIns="0" rtlCol="0" anchor="t"/>
          <a:lstStyle/>
          <a:p>
            <a:pPr>
              <a:lnSpc>
                <a:spcPts val="1754"/>
              </a:lnSpc>
            </a:pPr>
            <a:r>
              <a:rPr lang="en-US" sz="1169" b="1" dirty="0">
                <a:solidFill>
                  <a:srgbClr val="EF4444"/>
                </a:solidFill>
                <a:latin typeface="Arial" pitchFamily="34" charset="0"/>
                <a:ea typeface="Arial" pitchFamily="34" charset="-122"/>
                <a:cs typeface="Arial" pitchFamily="34" charset="-120"/>
              </a:rPr>
              <a:t>Objects smaller than 128 KB</a:t>
            </a:r>
            <a:r>
              <a:rPr lang="en-US" sz="1169" dirty="0">
                <a:solidFill>
                  <a:srgbClr val="374151"/>
                </a:solidFill>
                <a:latin typeface="Arial" pitchFamily="34" charset="0"/>
                <a:ea typeface="Arial" pitchFamily="34" charset="-122"/>
                <a:cs typeface="Arial" pitchFamily="34" charset="-120"/>
              </a:rPr>
              <a:t> are not monitored and remain in the Frequent Access tier</a:t>
            </a:r>
            <a:endParaRPr lang="en-US" sz="1169" dirty="0"/>
          </a:p>
        </p:txBody>
      </p:sp>
      <p:sp>
        <p:nvSpPr>
          <p:cNvPr id="36" name="Text 3"/>
          <p:cNvSpPr/>
          <p:nvPr/>
        </p:nvSpPr>
        <p:spPr>
          <a:xfrm>
            <a:off x="279668" y="3007279"/>
            <a:ext cx="3771550"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Arial" pitchFamily="34" charset="0"/>
                <a:ea typeface="Arial" pitchFamily="34" charset="-122"/>
                <a:cs typeface="Arial" pitchFamily="34" charset="-120"/>
              </a:rPr>
              <a:t>Data Movement Flow</a:t>
            </a:r>
            <a:endParaRPr lang="en-US" sz="1315" dirty="0"/>
          </a:p>
        </p:txBody>
      </p:sp>
      <p:sp>
        <p:nvSpPr>
          <p:cNvPr id="37" name="Text 4"/>
          <p:cNvSpPr/>
          <p:nvPr/>
        </p:nvSpPr>
        <p:spPr>
          <a:xfrm>
            <a:off x="368762" y="3499155"/>
            <a:ext cx="3593361" cy="408350"/>
          </a:xfrm>
          <a:prstGeom prst="rect">
            <a:avLst/>
          </a:prstGeom>
          <a:noFill/>
          <a:ln/>
        </p:spPr>
        <p:txBody>
          <a:bodyPr vert="horz" wrap="square" lIns="0" tIns="0" rIns="0" bIns="0" rtlCol="0" anchor="t"/>
          <a:lstStyle/>
          <a:p>
            <a:pPr algn="ctr">
              <a:lnSpc>
                <a:spcPts val="1754"/>
              </a:lnSpc>
            </a:pPr>
            <a:r>
              <a:rPr lang="en-US" sz="1169" b="1" dirty="0">
                <a:solidFill>
                  <a:srgbClr val="1E40AF"/>
                </a:solidFill>
                <a:latin typeface="Arial" pitchFamily="34" charset="0"/>
                <a:ea typeface="Arial" pitchFamily="34" charset="-122"/>
                <a:cs typeface="Arial" pitchFamily="34" charset="-120"/>
              </a:rPr>
              <a:t>Frequent Access Tier</a:t>
            </a:r>
            <a:endParaRPr lang="en-US" sz="1169" dirty="0"/>
          </a:p>
        </p:txBody>
      </p:sp>
      <p:sp>
        <p:nvSpPr>
          <p:cNvPr id="38" name="Text 5"/>
          <p:cNvSpPr/>
          <p:nvPr/>
        </p:nvSpPr>
        <p:spPr>
          <a:xfrm>
            <a:off x="368762" y="3953907"/>
            <a:ext cx="3593361" cy="408350"/>
          </a:xfrm>
          <a:prstGeom prst="rect">
            <a:avLst/>
          </a:prstGeom>
          <a:noFill/>
          <a:ln/>
        </p:spPr>
        <p:txBody>
          <a:bodyPr vert="horz" wrap="square" lIns="0" tIns="0" rIns="0" bIns="0" rtlCol="0" anchor="t"/>
          <a:lstStyle/>
          <a:p>
            <a:pPr algn="ctr">
              <a:lnSpc>
                <a:spcPts val="1754"/>
              </a:lnSpc>
            </a:pPr>
            <a:r>
              <a:rPr lang="en-US" sz="1169" b="1" dirty="0">
                <a:solidFill>
                  <a:srgbClr val="854D0E"/>
                </a:solidFill>
                <a:latin typeface="Arial" pitchFamily="34" charset="0"/>
                <a:ea typeface="Arial" pitchFamily="34" charset="-122"/>
                <a:cs typeface="Arial" pitchFamily="34" charset="-120"/>
              </a:rPr>
              <a:t>Infrequent Access Tier</a:t>
            </a:r>
            <a:endParaRPr lang="en-US" sz="1169" dirty="0"/>
          </a:p>
        </p:txBody>
      </p:sp>
      <p:sp>
        <p:nvSpPr>
          <p:cNvPr id="39" name="Text 6"/>
          <p:cNvSpPr/>
          <p:nvPr/>
        </p:nvSpPr>
        <p:spPr>
          <a:xfrm>
            <a:off x="368762" y="4408661"/>
            <a:ext cx="3593361" cy="408350"/>
          </a:xfrm>
          <a:prstGeom prst="rect">
            <a:avLst/>
          </a:prstGeom>
          <a:noFill/>
          <a:ln/>
        </p:spPr>
        <p:txBody>
          <a:bodyPr vert="horz" wrap="square" lIns="0" tIns="0" rIns="0" bIns="0" rtlCol="0" anchor="t"/>
          <a:lstStyle/>
          <a:p>
            <a:pPr algn="ctr">
              <a:lnSpc>
                <a:spcPts val="1754"/>
              </a:lnSpc>
            </a:pPr>
            <a:r>
              <a:rPr lang="en-US" sz="1169" b="1" dirty="0">
                <a:solidFill>
                  <a:srgbClr val="166534"/>
                </a:solidFill>
                <a:latin typeface="Arial" pitchFamily="34" charset="0"/>
                <a:ea typeface="Arial" pitchFamily="34" charset="-122"/>
                <a:cs typeface="Arial" pitchFamily="34" charset="-120"/>
              </a:rPr>
              <a:t>Archive Instant Access Tier</a:t>
            </a:r>
            <a:endParaRPr lang="en-US" sz="1169" dirty="0"/>
          </a:p>
        </p:txBody>
      </p:sp>
      <p:sp>
        <p:nvSpPr>
          <p:cNvPr id="40" name="Text 7"/>
          <p:cNvSpPr/>
          <p:nvPr/>
        </p:nvSpPr>
        <p:spPr>
          <a:xfrm>
            <a:off x="4720673" y="1480608"/>
            <a:ext cx="3142958" cy="259859"/>
          </a:xfrm>
          <a:prstGeom prst="rect">
            <a:avLst/>
          </a:prstGeom>
          <a:noFill/>
          <a:ln/>
        </p:spPr>
        <p:txBody>
          <a:bodyPr vert="horz" wrap="square" lIns="0" tIns="0" rIns="0" bIns="0" rtlCol="0" anchor="t"/>
          <a:lstStyle/>
          <a:p>
            <a:pPr>
              <a:lnSpc>
                <a:spcPts val="2046"/>
              </a:lnSpc>
            </a:pPr>
            <a:r>
              <a:rPr lang="en-US" sz="1461" b="1" dirty="0">
                <a:solidFill>
                  <a:srgbClr val="1D4ED8"/>
                </a:solidFill>
                <a:latin typeface="Arial" pitchFamily="34" charset="0"/>
                <a:ea typeface="Arial" pitchFamily="34" charset="-122"/>
                <a:cs typeface="Arial" pitchFamily="34" charset="-120"/>
              </a:rPr>
              <a:t>Access Actions</a:t>
            </a:r>
            <a:endParaRPr lang="en-US" sz="1461" dirty="0"/>
          </a:p>
        </p:txBody>
      </p:sp>
      <p:sp>
        <p:nvSpPr>
          <p:cNvPr id="41" name="Text 8"/>
          <p:cNvSpPr/>
          <p:nvPr/>
        </p:nvSpPr>
        <p:spPr>
          <a:xfrm>
            <a:off x="4479376" y="1851835"/>
            <a:ext cx="314295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These actions trigger movement back to Frequent Access tier:</a:t>
            </a:r>
            <a:endParaRPr lang="en-US" sz="1169" dirty="0"/>
          </a:p>
        </p:txBody>
      </p:sp>
      <p:sp>
        <p:nvSpPr>
          <p:cNvPr id="42" name="Text 9"/>
          <p:cNvSpPr/>
          <p:nvPr/>
        </p:nvSpPr>
        <p:spPr>
          <a:xfrm>
            <a:off x="4776357" y="2482921"/>
            <a:ext cx="225851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Downloading/Copying object</a:t>
            </a:r>
            <a:endParaRPr lang="en-US" sz="1169" dirty="0"/>
          </a:p>
        </p:txBody>
      </p:sp>
      <p:sp>
        <p:nvSpPr>
          <p:cNvPr id="43" name="Text 10"/>
          <p:cNvSpPr/>
          <p:nvPr/>
        </p:nvSpPr>
        <p:spPr>
          <a:xfrm>
            <a:off x="4627867" y="2928393"/>
            <a:ext cx="168374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GetObject, PutObject</a:t>
            </a:r>
            <a:endParaRPr lang="en-US" sz="1169" dirty="0"/>
          </a:p>
        </p:txBody>
      </p:sp>
      <p:sp>
        <p:nvSpPr>
          <p:cNvPr id="44" name="Text 11"/>
          <p:cNvSpPr/>
          <p:nvPr/>
        </p:nvSpPr>
        <p:spPr>
          <a:xfrm>
            <a:off x="4776357" y="3373866"/>
            <a:ext cx="233751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CopyObject, UploadPartCopy</a:t>
            </a:r>
            <a:endParaRPr lang="en-US" sz="1169" dirty="0"/>
          </a:p>
        </p:txBody>
      </p:sp>
      <p:sp>
        <p:nvSpPr>
          <p:cNvPr id="45" name="Text 12"/>
          <p:cNvSpPr/>
          <p:nvPr/>
        </p:nvSpPr>
        <p:spPr>
          <a:xfrm>
            <a:off x="4627866" y="3819338"/>
            <a:ext cx="324846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RestoreObject, CompleteMultipartUpload</a:t>
            </a:r>
            <a:endParaRPr lang="en-US" sz="1169" dirty="0"/>
          </a:p>
        </p:txBody>
      </p:sp>
      <p:sp>
        <p:nvSpPr>
          <p:cNvPr id="46" name="Text 13"/>
          <p:cNvSpPr/>
          <p:nvPr/>
        </p:nvSpPr>
        <p:spPr>
          <a:xfrm>
            <a:off x="8401911" y="1480608"/>
            <a:ext cx="3771550" cy="259859"/>
          </a:xfrm>
          <a:prstGeom prst="rect">
            <a:avLst/>
          </a:prstGeom>
          <a:noFill/>
          <a:ln/>
        </p:spPr>
        <p:txBody>
          <a:bodyPr vert="horz" wrap="square" lIns="0" tIns="0" rIns="0" bIns="0" rtlCol="0" anchor="t"/>
          <a:lstStyle/>
          <a:p>
            <a:pPr>
              <a:lnSpc>
                <a:spcPts val="2046"/>
              </a:lnSpc>
            </a:pPr>
            <a:r>
              <a:rPr lang="en-US" sz="1461" b="1" dirty="0">
                <a:solidFill>
                  <a:srgbClr val="15803D"/>
                </a:solidFill>
                <a:latin typeface="Arial" pitchFamily="34" charset="0"/>
                <a:ea typeface="Arial" pitchFamily="34" charset="-122"/>
                <a:cs typeface="Arial" pitchFamily="34" charset="-120"/>
              </a:rPr>
              <a:t>Non-Access Actions</a:t>
            </a:r>
            <a:endParaRPr lang="en-US" sz="1461" dirty="0"/>
          </a:p>
        </p:txBody>
      </p:sp>
      <p:sp>
        <p:nvSpPr>
          <p:cNvPr id="47" name="Text 14"/>
          <p:cNvSpPr/>
          <p:nvPr/>
        </p:nvSpPr>
        <p:spPr>
          <a:xfrm>
            <a:off x="8142052" y="1851835"/>
            <a:ext cx="377155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These actions do NOT trigger movement:</a:t>
            </a:r>
            <a:endParaRPr lang="en-US" sz="1169" dirty="0"/>
          </a:p>
        </p:txBody>
      </p:sp>
      <p:sp>
        <p:nvSpPr>
          <p:cNvPr id="48" name="Text 15"/>
          <p:cNvSpPr/>
          <p:nvPr/>
        </p:nvSpPr>
        <p:spPr>
          <a:xfrm>
            <a:off x="8290543" y="2260185"/>
            <a:ext cx="94106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HeadObject</a:t>
            </a:r>
            <a:endParaRPr lang="en-US" sz="1169" dirty="0"/>
          </a:p>
        </p:txBody>
      </p:sp>
      <p:sp>
        <p:nvSpPr>
          <p:cNvPr id="49" name="Text 16"/>
          <p:cNvSpPr/>
          <p:nvPr/>
        </p:nvSpPr>
        <p:spPr>
          <a:xfrm>
            <a:off x="8439033" y="2705657"/>
            <a:ext cx="293211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GetObjectTagging, PutObjectTagging</a:t>
            </a:r>
            <a:endParaRPr lang="en-US" sz="1169" dirty="0"/>
          </a:p>
        </p:txBody>
      </p:sp>
      <p:sp>
        <p:nvSpPr>
          <p:cNvPr id="50" name="Text 17"/>
          <p:cNvSpPr/>
          <p:nvPr/>
        </p:nvSpPr>
        <p:spPr>
          <a:xfrm>
            <a:off x="8439034" y="3151130"/>
            <a:ext cx="207979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ListObjects, ListObjectsV2</a:t>
            </a:r>
            <a:endParaRPr lang="en-US" sz="1169" dirty="0"/>
          </a:p>
        </p:txBody>
      </p:sp>
      <p:sp>
        <p:nvSpPr>
          <p:cNvPr id="51" name="Text 18"/>
          <p:cNvSpPr/>
          <p:nvPr/>
        </p:nvSpPr>
        <p:spPr>
          <a:xfrm>
            <a:off x="8290542" y="3596602"/>
            <a:ext cx="320914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ListObjectVersions, SelectObjectContent</a:t>
            </a:r>
            <a:endParaRPr lang="en-US" sz="1169" dirty="0"/>
          </a:p>
        </p:txBody>
      </p:sp>
      <p:sp>
        <p:nvSpPr>
          <p:cNvPr id="52" name="Text 19"/>
          <p:cNvSpPr/>
          <p:nvPr/>
        </p:nvSpPr>
        <p:spPr>
          <a:xfrm>
            <a:off x="4720673" y="4636037"/>
            <a:ext cx="6805779" cy="259859"/>
          </a:xfrm>
          <a:prstGeom prst="rect">
            <a:avLst/>
          </a:prstGeom>
          <a:noFill/>
          <a:ln/>
        </p:spPr>
        <p:txBody>
          <a:bodyPr vert="horz" wrap="square" lIns="0" tIns="0" rIns="0" bIns="0" rtlCol="0" anchor="t"/>
          <a:lstStyle/>
          <a:p>
            <a:pPr>
              <a:lnSpc>
                <a:spcPts val="2046"/>
              </a:lnSpc>
            </a:pPr>
            <a:r>
              <a:rPr lang="en-US" sz="1315" b="1" dirty="0">
                <a:solidFill>
                  <a:srgbClr val="C2410C"/>
                </a:solidFill>
                <a:latin typeface="Arial" pitchFamily="34" charset="0"/>
                <a:ea typeface="Arial" pitchFamily="34" charset="-122"/>
                <a:cs typeface="Arial" pitchFamily="34" charset="-120"/>
              </a:rPr>
              <a:t>Important Note</a:t>
            </a:r>
            <a:endParaRPr lang="en-US" sz="1315" dirty="0"/>
          </a:p>
        </p:txBody>
      </p:sp>
      <p:sp>
        <p:nvSpPr>
          <p:cNvPr id="53" name="Text 20"/>
          <p:cNvSpPr/>
          <p:nvPr/>
        </p:nvSpPr>
        <p:spPr>
          <a:xfrm>
            <a:off x="4479375" y="4933019"/>
            <a:ext cx="680577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There are </a:t>
            </a:r>
            <a:r>
              <a:rPr lang="en-US" sz="1169" b="1" dirty="0">
                <a:solidFill>
                  <a:srgbClr val="374151"/>
                </a:solidFill>
                <a:latin typeface="Arial" pitchFamily="34" charset="0"/>
                <a:ea typeface="Arial" pitchFamily="34" charset="-122"/>
                <a:cs typeface="Arial" pitchFamily="34" charset="-120"/>
              </a:rPr>
              <a:t>no retrieval charges</a:t>
            </a:r>
            <a:r>
              <a:rPr lang="en-US" sz="1169" dirty="0">
                <a:solidFill>
                  <a:srgbClr val="374151"/>
                </a:solidFill>
                <a:latin typeface="Arial" pitchFamily="34" charset="0"/>
                <a:ea typeface="Arial" pitchFamily="34" charset="-122"/>
                <a:cs typeface="Arial" pitchFamily="34" charset="-120"/>
              </a:rPr>
              <a:t> for objects moved between tiers within the S3 Intelligent-Tiering storage class.</a:t>
            </a:r>
            <a:endParaRPr lang="en-US" sz="1169" dirty="0"/>
          </a:p>
        </p:txBody>
      </p:sp>
      <p:sp>
        <p:nvSpPr>
          <p:cNvPr id="54" name="Text 21"/>
          <p:cNvSpPr/>
          <p:nvPr/>
        </p:nvSpPr>
        <p:spPr>
          <a:xfrm>
            <a:off x="445472" y="6130226"/>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2" y="1332118"/>
            <a:ext cx="3514331" cy="4575372"/>
          </a:xfrm>
          <a:prstGeom prst="rect">
            <a:avLst/>
          </a:prstGeom>
        </p:spPr>
      </p:pic>
      <p:pic>
        <p:nvPicPr>
          <p:cNvPr id="6" name="Image 4" descr="preencoded.png"/>
          <p:cNvPicPr>
            <a:picLocks noChangeAspect="1"/>
          </p:cNvPicPr>
          <p:nvPr/>
        </p:nvPicPr>
        <p:blipFill>
          <a:blip r:embed="rId6"/>
          <a:stretch>
            <a:fillRect/>
          </a:stretch>
        </p:blipFill>
        <p:spPr>
          <a:xfrm>
            <a:off x="668208" y="1573415"/>
            <a:ext cx="521458" cy="556840"/>
          </a:xfrm>
          <a:prstGeom prst="rect">
            <a:avLst/>
          </a:prstGeom>
        </p:spPr>
      </p:pic>
      <p:pic>
        <p:nvPicPr>
          <p:cNvPr id="7" name="Image 5" descr="preencoded.png"/>
          <p:cNvPicPr>
            <a:picLocks noChangeAspect="1"/>
          </p:cNvPicPr>
          <p:nvPr/>
        </p:nvPicPr>
        <p:blipFill>
          <a:blip r:embed="rId7"/>
          <a:stretch>
            <a:fillRect/>
          </a:stretch>
        </p:blipFill>
        <p:spPr>
          <a:xfrm>
            <a:off x="803648" y="1703344"/>
            <a:ext cx="250578" cy="296982"/>
          </a:xfrm>
          <a:prstGeom prst="rect">
            <a:avLst/>
          </a:prstGeom>
        </p:spPr>
      </p:pic>
      <p:pic>
        <p:nvPicPr>
          <p:cNvPr id="8" name="Image 6" descr="preencoded.png"/>
          <p:cNvPicPr>
            <a:picLocks noChangeAspect="1"/>
          </p:cNvPicPr>
          <p:nvPr/>
        </p:nvPicPr>
        <p:blipFill>
          <a:blip r:embed="rId8"/>
          <a:stretch>
            <a:fillRect/>
          </a:stretch>
        </p:blipFill>
        <p:spPr>
          <a:xfrm>
            <a:off x="668208" y="2334430"/>
            <a:ext cx="148491" cy="148491"/>
          </a:xfrm>
          <a:prstGeom prst="rect">
            <a:avLst/>
          </a:prstGeom>
        </p:spPr>
      </p:pic>
      <p:pic>
        <p:nvPicPr>
          <p:cNvPr id="9" name="Image 7" descr="preencoded.png"/>
          <p:cNvPicPr>
            <a:picLocks noChangeAspect="1"/>
          </p:cNvPicPr>
          <p:nvPr/>
        </p:nvPicPr>
        <p:blipFill>
          <a:blip r:embed="rId8"/>
          <a:stretch>
            <a:fillRect/>
          </a:stretch>
        </p:blipFill>
        <p:spPr>
          <a:xfrm>
            <a:off x="668208" y="2854148"/>
            <a:ext cx="148491" cy="148491"/>
          </a:xfrm>
          <a:prstGeom prst="rect">
            <a:avLst/>
          </a:prstGeom>
        </p:spPr>
      </p:pic>
      <p:pic>
        <p:nvPicPr>
          <p:cNvPr id="10" name="Image 8" descr="preencoded.png"/>
          <p:cNvPicPr>
            <a:picLocks noChangeAspect="1"/>
          </p:cNvPicPr>
          <p:nvPr/>
        </p:nvPicPr>
        <p:blipFill>
          <a:blip r:embed="rId9"/>
          <a:stretch>
            <a:fillRect/>
          </a:stretch>
        </p:blipFill>
        <p:spPr>
          <a:xfrm>
            <a:off x="668208" y="3856461"/>
            <a:ext cx="3068858" cy="1186622"/>
          </a:xfrm>
          <a:prstGeom prst="rect">
            <a:avLst/>
          </a:prstGeom>
        </p:spPr>
      </p:pic>
      <p:pic>
        <p:nvPicPr>
          <p:cNvPr id="11" name="Image 9" descr="preencoded.png"/>
          <p:cNvPicPr>
            <a:picLocks noChangeAspect="1"/>
          </p:cNvPicPr>
          <p:nvPr/>
        </p:nvPicPr>
        <p:blipFill>
          <a:blip r:embed="rId10"/>
          <a:stretch>
            <a:fillRect/>
          </a:stretch>
        </p:blipFill>
        <p:spPr>
          <a:xfrm>
            <a:off x="4182539" y="1332118"/>
            <a:ext cx="3514331" cy="4575372"/>
          </a:xfrm>
          <a:prstGeom prst="rect">
            <a:avLst/>
          </a:prstGeom>
        </p:spPr>
      </p:pic>
      <p:pic>
        <p:nvPicPr>
          <p:cNvPr id="12" name="Image 10" descr="preencoded.png"/>
          <p:cNvPicPr>
            <a:picLocks noChangeAspect="1"/>
          </p:cNvPicPr>
          <p:nvPr/>
        </p:nvPicPr>
        <p:blipFill>
          <a:blip r:embed="rId11"/>
          <a:stretch>
            <a:fillRect/>
          </a:stretch>
        </p:blipFill>
        <p:spPr>
          <a:xfrm>
            <a:off x="4405275" y="1573415"/>
            <a:ext cx="531899" cy="556840"/>
          </a:xfrm>
          <a:prstGeom prst="rect">
            <a:avLst/>
          </a:prstGeom>
        </p:spPr>
      </p:pic>
      <p:pic>
        <p:nvPicPr>
          <p:cNvPr id="13" name="Image 11" descr="preencoded.png"/>
          <p:cNvPicPr>
            <a:picLocks noChangeAspect="1"/>
          </p:cNvPicPr>
          <p:nvPr/>
        </p:nvPicPr>
        <p:blipFill>
          <a:blip r:embed="rId12"/>
          <a:stretch>
            <a:fillRect/>
          </a:stretch>
        </p:blipFill>
        <p:spPr>
          <a:xfrm>
            <a:off x="4587698" y="1703344"/>
            <a:ext cx="167052" cy="296982"/>
          </a:xfrm>
          <a:prstGeom prst="rect">
            <a:avLst/>
          </a:prstGeom>
        </p:spPr>
      </p:pic>
      <p:pic>
        <p:nvPicPr>
          <p:cNvPr id="14" name="Image 12" descr="preencoded.png"/>
          <p:cNvPicPr>
            <a:picLocks noChangeAspect="1"/>
          </p:cNvPicPr>
          <p:nvPr/>
        </p:nvPicPr>
        <p:blipFill>
          <a:blip r:embed="rId13"/>
          <a:stretch>
            <a:fillRect/>
          </a:stretch>
        </p:blipFill>
        <p:spPr>
          <a:xfrm>
            <a:off x="4405275" y="2334430"/>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4405275" y="2928393"/>
            <a:ext cx="148491" cy="148491"/>
          </a:xfrm>
          <a:prstGeom prst="rect">
            <a:avLst/>
          </a:prstGeom>
        </p:spPr>
      </p:pic>
      <p:pic>
        <p:nvPicPr>
          <p:cNvPr id="16" name="Image 14" descr="preencoded.png"/>
          <p:cNvPicPr>
            <a:picLocks noChangeAspect="1"/>
          </p:cNvPicPr>
          <p:nvPr/>
        </p:nvPicPr>
        <p:blipFill>
          <a:blip r:embed="rId13"/>
          <a:stretch>
            <a:fillRect/>
          </a:stretch>
        </p:blipFill>
        <p:spPr>
          <a:xfrm>
            <a:off x="4405275" y="3522356"/>
            <a:ext cx="148491" cy="148491"/>
          </a:xfrm>
          <a:prstGeom prst="rect">
            <a:avLst/>
          </a:prstGeom>
        </p:spPr>
      </p:pic>
      <p:pic>
        <p:nvPicPr>
          <p:cNvPr id="17" name="Image 15" descr="preencoded.png"/>
          <p:cNvPicPr>
            <a:picLocks noChangeAspect="1"/>
          </p:cNvPicPr>
          <p:nvPr/>
        </p:nvPicPr>
        <p:blipFill>
          <a:blip r:embed="rId14"/>
          <a:stretch>
            <a:fillRect/>
          </a:stretch>
        </p:blipFill>
        <p:spPr>
          <a:xfrm>
            <a:off x="5110606" y="4153442"/>
            <a:ext cx="445472" cy="593963"/>
          </a:xfrm>
          <a:prstGeom prst="rect">
            <a:avLst/>
          </a:prstGeom>
        </p:spPr>
      </p:pic>
      <p:pic>
        <p:nvPicPr>
          <p:cNvPr id="18" name="Image 16" descr="preencoded.png"/>
          <p:cNvPicPr>
            <a:picLocks noChangeAspect="1"/>
          </p:cNvPicPr>
          <p:nvPr/>
        </p:nvPicPr>
        <p:blipFill>
          <a:blip r:embed="rId15"/>
          <a:stretch>
            <a:fillRect/>
          </a:stretch>
        </p:blipFill>
        <p:spPr>
          <a:xfrm>
            <a:off x="5786501" y="4153442"/>
            <a:ext cx="445472" cy="593963"/>
          </a:xfrm>
          <a:prstGeom prst="rect">
            <a:avLst/>
          </a:prstGeom>
        </p:spPr>
      </p:pic>
      <p:pic>
        <p:nvPicPr>
          <p:cNvPr id="19" name="Image 17" descr="preencoded.png"/>
          <p:cNvPicPr>
            <a:picLocks noChangeAspect="1"/>
          </p:cNvPicPr>
          <p:nvPr/>
        </p:nvPicPr>
        <p:blipFill>
          <a:blip r:embed="rId16"/>
          <a:stretch>
            <a:fillRect/>
          </a:stretch>
        </p:blipFill>
        <p:spPr>
          <a:xfrm>
            <a:off x="7919604" y="1332118"/>
            <a:ext cx="3514331" cy="4575372"/>
          </a:xfrm>
          <a:prstGeom prst="rect">
            <a:avLst/>
          </a:prstGeom>
        </p:spPr>
      </p:pic>
      <p:pic>
        <p:nvPicPr>
          <p:cNvPr id="20" name="Image 18" descr="preencoded.png"/>
          <p:cNvPicPr>
            <a:picLocks noChangeAspect="1"/>
          </p:cNvPicPr>
          <p:nvPr/>
        </p:nvPicPr>
        <p:blipFill>
          <a:blip r:embed="rId17"/>
          <a:stretch>
            <a:fillRect/>
          </a:stretch>
        </p:blipFill>
        <p:spPr>
          <a:xfrm>
            <a:off x="8142341" y="1573415"/>
            <a:ext cx="474330" cy="556840"/>
          </a:xfrm>
          <a:prstGeom prst="rect">
            <a:avLst/>
          </a:prstGeom>
        </p:spPr>
      </p:pic>
      <p:pic>
        <p:nvPicPr>
          <p:cNvPr id="21" name="Image 19" descr="preencoded.png"/>
          <p:cNvPicPr>
            <a:picLocks noChangeAspect="1"/>
          </p:cNvPicPr>
          <p:nvPr/>
        </p:nvPicPr>
        <p:blipFill>
          <a:blip r:embed="rId18"/>
          <a:stretch>
            <a:fillRect/>
          </a:stretch>
        </p:blipFill>
        <p:spPr>
          <a:xfrm>
            <a:off x="8268065" y="1703344"/>
            <a:ext cx="222736" cy="296982"/>
          </a:xfrm>
          <a:prstGeom prst="rect">
            <a:avLst/>
          </a:prstGeom>
        </p:spPr>
      </p:pic>
      <p:pic>
        <p:nvPicPr>
          <p:cNvPr id="22" name="Image 20" descr="preencoded.png"/>
          <p:cNvPicPr>
            <a:picLocks noChangeAspect="1"/>
          </p:cNvPicPr>
          <p:nvPr/>
        </p:nvPicPr>
        <p:blipFill>
          <a:blip r:embed="rId19"/>
          <a:stretch>
            <a:fillRect/>
          </a:stretch>
        </p:blipFill>
        <p:spPr>
          <a:xfrm>
            <a:off x="8142341" y="2334430"/>
            <a:ext cx="148491" cy="148491"/>
          </a:xfrm>
          <a:prstGeom prst="rect">
            <a:avLst/>
          </a:prstGeom>
        </p:spPr>
      </p:pic>
      <p:pic>
        <p:nvPicPr>
          <p:cNvPr id="23" name="Image 21" descr="preencoded.png"/>
          <p:cNvPicPr>
            <a:picLocks noChangeAspect="1"/>
          </p:cNvPicPr>
          <p:nvPr/>
        </p:nvPicPr>
        <p:blipFill>
          <a:blip r:embed="rId19"/>
          <a:stretch>
            <a:fillRect/>
          </a:stretch>
        </p:blipFill>
        <p:spPr>
          <a:xfrm>
            <a:off x="8142341" y="2705657"/>
            <a:ext cx="148491" cy="148491"/>
          </a:xfrm>
          <a:prstGeom prst="rect">
            <a:avLst/>
          </a:prstGeom>
        </p:spPr>
      </p:pic>
      <p:pic>
        <p:nvPicPr>
          <p:cNvPr id="24" name="Image 22" descr="preencoded.png"/>
          <p:cNvPicPr>
            <a:picLocks noChangeAspect="1"/>
          </p:cNvPicPr>
          <p:nvPr/>
        </p:nvPicPr>
        <p:blipFill>
          <a:blip r:embed="rId19"/>
          <a:stretch>
            <a:fillRect/>
          </a:stretch>
        </p:blipFill>
        <p:spPr>
          <a:xfrm>
            <a:off x="8142341" y="3076884"/>
            <a:ext cx="148491" cy="148491"/>
          </a:xfrm>
          <a:prstGeom prst="rect">
            <a:avLst/>
          </a:prstGeom>
        </p:spPr>
      </p:pic>
      <p:pic>
        <p:nvPicPr>
          <p:cNvPr id="25" name="Image 23" descr="preencoded.png"/>
          <p:cNvPicPr>
            <a:picLocks noChangeAspect="1"/>
          </p:cNvPicPr>
          <p:nvPr/>
        </p:nvPicPr>
        <p:blipFill>
          <a:blip r:embed="rId20"/>
          <a:stretch>
            <a:fillRect/>
          </a:stretch>
        </p:blipFill>
        <p:spPr>
          <a:xfrm>
            <a:off x="8818525" y="3485233"/>
            <a:ext cx="222736" cy="296982"/>
          </a:xfrm>
          <a:prstGeom prst="rect">
            <a:avLst/>
          </a:prstGeom>
        </p:spPr>
      </p:pic>
      <p:sp>
        <p:nvSpPr>
          <p:cNvPr id="26"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Key Benefits</a:t>
            </a:r>
            <a:endParaRPr lang="en-US" sz="2631" dirty="0"/>
          </a:p>
        </p:txBody>
      </p:sp>
      <p:sp>
        <p:nvSpPr>
          <p:cNvPr id="27" name="Text 1"/>
          <p:cNvSpPr/>
          <p:nvPr/>
        </p:nvSpPr>
        <p:spPr>
          <a:xfrm>
            <a:off x="1338157" y="1554854"/>
            <a:ext cx="2398909"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Automatic Cost Savings</a:t>
            </a:r>
            <a:endParaRPr lang="en-US" sz="1754" dirty="0"/>
          </a:p>
        </p:txBody>
      </p:sp>
      <p:sp>
        <p:nvSpPr>
          <p:cNvPr id="28" name="Text 2"/>
          <p:cNvSpPr/>
          <p:nvPr/>
        </p:nvSpPr>
        <p:spPr>
          <a:xfrm>
            <a:off x="890944" y="2297308"/>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Automatically moves data to the most cost-effective tier</a:t>
            </a:r>
            <a:endParaRPr lang="en-US" sz="1169" dirty="0"/>
          </a:p>
        </p:txBody>
      </p:sp>
      <p:sp>
        <p:nvSpPr>
          <p:cNvPr id="29" name="Text 3"/>
          <p:cNvSpPr/>
          <p:nvPr/>
        </p:nvSpPr>
        <p:spPr>
          <a:xfrm>
            <a:off x="890944" y="2817025"/>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Eliminates manual intervention and complex lifecycle policies</a:t>
            </a:r>
            <a:endParaRPr lang="en-US" sz="1169" dirty="0"/>
          </a:p>
        </p:txBody>
      </p:sp>
      <p:sp>
        <p:nvSpPr>
          <p:cNvPr id="30" name="Text 4"/>
          <p:cNvSpPr/>
          <p:nvPr/>
        </p:nvSpPr>
        <p:spPr>
          <a:xfrm>
            <a:off x="668208" y="3410988"/>
            <a:ext cx="306885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Potential Cost Savings Compared to Frequent Access Tier:</a:t>
            </a:r>
            <a:endParaRPr lang="en-US" sz="1023" dirty="0"/>
          </a:p>
        </p:txBody>
      </p:sp>
      <p:sp>
        <p:nvSpPr>
          <p:cNvPr id="31" name="Text 5"/>
          <p:cNvSpPr/>
          <p:nvPr/>
        </p:nvSpPr>
        <p:spPr>
          <a:xfrm>
            <a:off x="5085664" y="1554854"/>
            <a:ext cx="2388468"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No Performance Impact</a:t>
            </a:r>
            <a:endParaRPr lang="en-US" sz="1754" dirty="0"/>
          </a:p>
        </p:txBody>
      </p:sp>
      <p:sp>
        <p:nvSpPr>
          <p:cNvPr id="32" name="Text 6"/>
          <p:cNvSpPr/>
          <p:nvPr/>
        </p:nvSpPr>
        <p:spPr>
          <a:xfrm>
            <a:off x="4628011" y="2297308"/>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All tiers provide same low-latency performance as S3 Standard</a:t>
            </a:r>
            <a:endParaRPr lang="en-US" sz="1169" dirty="0"/>
          </a:p>
        </p:txBody>
      </p:sp>
      <p:sp>
        <p:nvSpPr>
          <p:cNvPr id="33" name="Text 7"/>
          <p:cNvSpPr/>
          <p:nvPr/>
        </p:nvSpPr>
        <p:spPr>
          <a:xfrm>
            <a:off x="4628011" y="2891271"/>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High-throughput access for all data regardless of tier</a:t>
            </a:r>
            <a:endParaRPr lang="en-US" sz="1169" dirty="0"/>
          </a:p>
        </p:txBody>
      </p:sp>
      <p:sp>
        <p:nvSpPr>
          <p:cNvPr id="34" name="Text 8"/>
          <p:cNvSpPr/>
          <p:nvPr/>
        </p:nvSpPr>
        <p:spPr>
          <a:xfrm>
            <a:off x="4628011" y="3485234"/>
            <a:ext cx="284612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Seamless transition between tiers without performance degradation</a:t>
            </a:r>
            <a:endParaRPr lang="en-US" sz="1169" dirty="0"/>
          </a:p>
        </p:txBody>
      </p:sp>
      <p:sp>
        <p:nvSpPr>
          <p:cNvPr id="35" name="Text 9"/>
          <p:cNvSpPr/>
          <p:nvPr/>
        </p:nvSpPr>
        <p:spPr>
          <a:xfrm>
            <a:off x="5057866" y="4821651"/>
            <a:ext cx="63288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Arial" pitchFamily="34" charset="0"/>
                <a:ea typeface="Arial" pitchFamily="34" charset="-122"/>
                <a:cs typeface="Arial" pitchFamily="34" charset="-120"/>
              </a:rPr>
              <a:t>Standard</a:t>
            </a:r>
            <a:endParaRPr lang="en-US" sz="1023" dirty="0"/>
          </a:p>
        </p:txBody>
      </p:sp>
      <p:sp>
        <p:nvSpPr>
          <p:cNvPr id="36" name="Text 10"/>
          <p:cNvSpPr/>
          <p:nvPr/>
        </p:nvSpPr>
        <p:spPr>
          <a:xfrm>
            <a:off x="5688269" y="4821651"/>
            <a:ext cx="117876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Arial" pitchFamily="34" charset="0"/>
                <a:ea typeface="Arial" pitchFamily="34" charset="-122"/>
                <a:cs typeface="Arial" pitchFamily="34" charset="-120"/>
              </a:rPr>
              <a:t>Intelligent Tiering</a:t>
            </a:r>
            <a:endParaRPr lang="en-US" sz="1023" dirty="0"/>
          </a:p>
        </p:txBody>
      </p:sp>
      <p:sp>
        <p:nvSpPr>
          <p:cNvPr id="37" name="Text 11"/>
          <p:cNvSpPr/>
          <p:nvPr/>
        </p:nvSpPr>
        <p:spPr>
          <a:xfrm>
            <a:off x="8765162" y="1554854"/>
            <a:ext cx="2446038"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Zero Operational Overhead</a:t>
            </a:r>
            <a:endParaRPr lang="en-US" sz="1754" dirty="0"/>
          </a:p>
        </p:txBody>
      </p:sp>
      <p:sp>
        <p:nvSpPr>
          <p:cNvPr id="38" name="Text 12"/>
          <p:cNvSpPr/>
          <p:nvPr/>
        </p:nvSpPr>
        <p:spPr>
          <a:xfrm>
            <a:off x="8365077" y="2297308"/>
            <a:ext cx="286999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"Set-it-and-forget-it" storage solution</a:t>
            </a:r>
            <a:endParaRPr lang="en-US" sz="1169" dirty="0"/>
          </a:p>
        </p:txBody>
      </p:sp>
      <p:sp>
        <p:nvSpPr>
          <p:cNvPr id="39" name="Text 13"/>
          <p:cNvSpPr/>
          <p:nvPr/>
        </p:nvSpPr>
        <p:spPr>
          <a:xfrm>
            <a:off x="8365077" y="2668535"/>
            <a:ext cx="271355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No retrieval fees for tier transitions</a:t>
            </a:r>
            <a:endParaRPr lang="en-US" sz="1169" dirty="0"/>
          </a:p>
        </p:txBody>
      </p:sp>
      <p:sp>
        <p:nvSpPr>
          <p:cNvPr id="40" name="Text 14"/>
          <p:cNvSpPr/>
          <p:nvPr/>
        </p:nvSpPr>
        <p:spPr>
          <a:xfrm>
            <a:off x="8365078" y="3039761"/>
            <a:ext cx="272364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No minimum storage duration fees</a:t>
            </a:r>
            <a:endParaRPr lang="en-US" sz="1169" dirty="0"/>
          </a:p>
        </p:txBody>
      </p:sp>
      <p:sp>
        <p:nvSpPr>
          <p:cNvPr id="41" name="Text 15"/>
          <p:cNvSpPr/>
          <p:nvPr/>
        </p:nvSpPr>
        <p:spPr>
          <a:xfrm>
            <a:off x="9115507" y="3522356"/>
            <a:ext cx="1703409" cy="222736"/>
          </a:xfrm>
          <a:prstGeom prst="rect">
            <a:avLst/>
          </a:prstGeom>
          <a:noFill/>
          <a:ln/>
        </p:spPr>
        <p:txBody>
          <a:bodyPr vert="horz" wrap="square" lIns="0" tIns="0" rIns="0" bIns="0" rtlCol="0" anchor="t"/>
          <a:lstStyle/>
          <a:p>
            <a:pPr>
              <a:lnSpc>
                <a:spcPts val="1754"/>
              </a:lnSpc>
            </a:pPr>
            <a:r>
              <a:rPr lang="en-US" sz="1169" dirty="0">
                <a:solidFill>
                  <a:srgbClr val="6B7280"/>
                </a:solidFill>
                <a:latin typeface="Arial" pitchFamily="34" charset="0"/>
                <a:ea typeface="Arial" pitchFamily="34" charset="-122"/>
                <a:cs typeface="Arial" pitchFamily="34" charset="-120"/>
              </a:rPr>
              <a:t>Minimal Management</a:t>
            </a:r>
            <a:endParaRPr lang="en-US" sz="1169" dirty="0"/>
          </a:p>
        </p:txBody>
      </p:sp>
      <p:sp>
        <p:nvSpPr>
          <p:cNvPr id="42" name="Text 16"/>
          <p:cNvSpPr/>
          <p:nvPr/>
        </p:nvSpPr>
        <p:spPr>
          <a:xfrm>
            <a:off x="445472" y="6130226"/>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988733"/>
            <a:ext cx="4395269" cy="27842"/>
          </a:xfrm>
          <a:prstGeom prst="rect">
            <a:avLst/>
          </a:prstGeom>
        </p:spPr>
      </p:pic>
      <p:pic>
        <p:nvPicPr>
          <p:cNvPr id="5" name="Image 3" descr="preencoded.png"/>
          <p:cNvPicPr>
            <a:picLocks noChangeAspect="1"/>
          </p:cNvPicPr>
          <p:nvPr/>
        </p:nvPicPr>
        <p:blipFill>
          <a:blip r:embed="rId5"/>
          <a:stretch>
            <a:fillRect/>
          </a:stretch>
        </p:blipFill>
        <p:spPr>
          <a:xfrm>
            <a:off x="445473" y="2074572"/>
            <a:ext cx="3514185" cy="3832918"/>
          </a:xfrm>
          <a:prstGeom prst="rect">
            <a:avLst/>
          </a:prstGeom>
        </p:spPr>
      </p:pic>
      <p:pic>
        <p:nvPicPr>
          <p:cNvPr id="6" name="Image 4" descr="preencoded.png"/>
          <p:cNvPicPr>
            <a:picLocks noChangeAspect="1"/>
          </p:cNvPicPr>
          <p:nvPr/>
        </p:nvPicPr>
        <p:blipFill>
          <a:blip r:embed="rId6"/>
          <a:stretch>
            <a:fillRect/>
          </a:stretch>
        </p:blipFill>
        <p:spPr>
          <a:xfrm>
            <a:off x="668208" y="2315869"/>
            <a:ext cx="542050" cy="556840"/>
          </a:xfrm>
          <a:prstGeom prst="rect">
            <a:avLst/>
          </a:prstGeom>
        </p:spPr>
      </p:pic>
      <p:pic>
        <p:nvPicPr>
          <p:cNvPr id="7" name="Image 5" descr="preencoded.png"/>
          <p:cNvPicPr>
            <a:picLocks noChangeAspect="1"/>
          </p:cNvPicPr>
          <p:nvPr/>
        </p:nvPicPr>
        <p:blipFill>
          <a:blip r:embed="rId7"/>
          <a:stretch>
            <a:fillRect/>
          </a:stretch>
        </p:blipFill>
        <p:spPr>
          <a:xfrm>
            <a:off x="668208" y="3076884"/>
            <a:ext cx="148491" cy="148491"/>
          </a:xfrm>
          <a:prstGeom prst="rect">
            <a:avLst/>
          </a:prstGeom>
        </p:spPr>
      </p:pic>
      <p:pic>
        <p:nvPicPr>
          <p:cNvPr id="8" name="Image 6" descr="preencoded.png"/>
          <p:cNvPicPr>
            <a:picLocks noChangeAspect="1"/>
          </p:cNvPicPr>
          <p:nvPr/>
        </p:nvPicPr>
        <p:blipFill>
          <a:blip r:embed="rId7"/>
          <a:stretch>
            <a:fillRect/>
          </a:stretch>
        </p:blipFill>
        <p:spPr>
          <a:xfrm>
            <a:off x="668208" y="3596602"/>
            <a:ext cx="148491" cy="148491"/>
          </a:xfrm>
          <a:prstGeom prst="rect">
            <a:avLst/>
          </a:prstGeom>
        </p:spPr>
      </p:pic>
      <p:pic>
        <p:nvPicPr>
          <p:cNvPr id="9" name="Image 7" descr="preencoded.png"/>
          <p:cNvPicPr>
            <a:picLocks noChangeAspect="1"/>
          </p:cNvPicPr>
          <p:nvPr/>
        </p:nvPicPr>
        <p:blipFill>
          <a:blip r:embed="rId7"/>
          <a:stretch>
            <a:fillRect/>
          </a:stretch>
        </p:blipFill>
        <p:spPr>
          <a:xfrm>
            <a:off x="668208" y="3893583"/>
            <a:ext cx="148491" cy="148491"/>
          </a:xfrm>
          <a:prstGeom prst="rect">
            <a:avLst/>
          </a:prstGeom>
        </p:spPr>
      </p:pic>
      <p:pic>
        <p:nvPicPr>
          <p:cNvPr id="10" name="Image 8" descr="preencoded.png"/>
          <p:cNvPicPr>
            <a:picLocks noChangeAspect="1"/>
          </p:cNvPicPr>
          <p:nvPr/>
        </p:nvPicPr>
        <p:blipFill>
          <a:blip r:embed="rId8"/>
          <a:stretch>
            <a:fillRect/>
          </a:stretch>
        </p:blipFill>
        <p:spPr>
          <a:xfrm>
            <a:off x="668209" y="4227687"/>
            <a:ext cx="3068713" cy="779577"/>
          </a:xfrm>
          <a:prstGeom prst="rect">
            <a:avLst/>
          </a:prstGeom>
        </p:spPr>
      </p:pic>
      <p:pic>
        <p:nvPicPr>
          <p:cNvPr id="11" name="Image 9" descr="preencoded.png"/>
          <p:cNvPicPr>
            <a:picLocks noChangeAspect="1"/>
          </p:cNvPicPr>
          <p:nvPr/>
        </p:nvPicPr>
        <p:blipFill>
          <a:blip r:embed="rId9"/>
          <a:stretch>
            <a:fillRect/>
          </a:stretch>
        </p:blipFill>
        <p:spPr>
          <a:xfrm>
            <a:off x="4182393" y="2074572"/>
            <a:ext cx="3514331" cy="3832918"/>
          </a:xfrm>
          <a:prstGeom prst="rect">
            <a:avLst/>
          </a:prstGeom>
        </p:spPr>
      </p:pic>
      <p:pic>
        <p:nvPicPr>
          <p:cNvPr id="12" name="Image 10" descr="preencoded.png"/>
          <p:cNvPicPr>
            <a:picLocks noChangeAspect="1"/>
          </p:cNvPicPr>
          <p:nvPr/>
        </p:nvPicPr>
        <p:blipFill>
          <a:blip r:embed="rId10"/>
          <a:stretch>
            <a:fillRect/>
          </a:stretch>
        </p:blipFill>
        <p:spPr>
          <a:xfrm>
            <a:off x="4405130" y="2297308"/>
            <a:ext cx="556840" cy="556840"/>
          </a:xfrm>
          <a:prstGeom prst="rect">
            <a:avLst/>
          </a:prstGeom>
        </p:spPr>
      </p:pic>
      <p:pic>
        <p:nvPicPr>
          <p:cNvPr id="13" name="Image 11" descr="preencoded.png"/>
          <p:cNvPicPr>
            <a:picLocks noChangeAspect="1"/>
          </p:cNvPicPr>
          <p:nvPr/>
        </p:nvPicPr>
        <p:blipFill>
          <a:blip r:embed="rId11"/>
          <a:stretch>
            <a:fillRect/>
          </a:stretch>
        </p:blipFill>
        <p:spPr>
          <a:xfrm>
            <a:off x="4572182" y="2427237"/>
            <a:ext cx="222736" cy="296982"/>
          </a:xfrm>
          <a:prstGeom prst="rect">
            <a:avLst/>
          </a:prstGeom>
        </p:spPr>
      </p:pic>
      <p:pic>
        <p:nvPicPr>
          <p:cNvPr id="14" name="Image 12" descr="preencoded.png"/>
          <p:cNvPicPr>
            <a:picLocks noChangeAspect="1"/>
          </p:cNvPicPr>
          <p:nvPr/>
        </p:nvPicPr>
        <p:blipFill>
          <a:blip r:embed="rId12"/>
          <a:stretch>
            <a:fillRect/>
          </a:stretch>
        </p:blipFill>
        <p:spPr>
          <a:xfrm>
            <a:off x="4405130" y="3039761"/>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4405130" y="3559479"/>
            <a:ext cx="148491" cy="148491"/>
          </a:xfrm>
          <a:prstGeom prst="rect">
            <a:avLst/>
          </a:prstGeom>
        </p:spPr>
      </p:pic>
      <p:pic>
        <p:nvPicPr>
          <p:cNvPr id="16" name="Image 14" descr="preencoded.png"/>
          <p:cNvPicPr>
            <a:picLocks noChangeAspect="1"/>
          </p:cNvPicPr>
          <p:nvPr/>
        </p:nvPicPr>
        <p:blipFill>
          <a:blip r:embed="rId12"/>
          <a:stretch>
            <a:fillRect/>
          </a:stretch>
        </p:blipFill>
        <p:spPr>
          <a:xfrm>
            <a:off x="4405130" y="3856461"/>
            <a:ext cx="148491" cy="148491"/>
          </a:xfrm>
          <a:prstGeom prst="rect">
            <a:avLst/>
          </a:prstGeom>
        </p:spPr>
      </p:pic>
      <p:pic>
        <p:nvPicPr>
          <p:cNvPr id="17" name="Image 15" descr="preencoded.png"/>
          <p:cNvPicPr>
            <a:picLocks noChangeAspect="1"/>
          </p:cNvPicPr>
          <p:nvPr/>
        </p:nvPicPr>
        <p:blipFill>
          <a:blip r:embed="rId13"/>
          <a:stretch>
            <a:fillRect/>
          </a:stretch>
        </p:blipFill>
        <p:spPr>
          <a:xfrm>
            <a:off x="4405130" y="4190565"/>
            <a:ext cx="3068858" cy="779577"/>
          </a:xfrm>
          <a:prstGeom prst="rect">
            <a:avLst/>
          </a:prstGeom>
        </p:spPr>
      </p:pic>
      <p:pic>
        <p:nvPicPr>
          <p:cNvPr id="18" name="Image 16" descr="preencoded.png"/>
          <p:cNvPicPr>
            <a:picLocks noChangeAspect="1"/>
          </p:cNvPicPr>
          <p:nvPr/>
        </p:nvPicPr>
        <p:blipFill>
          <a:blip r:embed="rId14"/>
          <a:stretch>
            <a:fillRect/>
          </a:stretch>
        </p:blipFill>
        <p:spPr>
          <a:xfrm>
            <a:off x="7919460" y="2074572"/>
            <a:ext cx="3514185" cy="3832918"/>
          </a:xfrm>
          <a:prstGeom prst="rect">
            <a:avLst/>
          </a:prstGeom>
        </p:spPr>
      </p:pic>
      <p:pic>
        <p:nvPicPr>
          <p:cNvPr id="19" name="Image 17" descr="preencoded.png"/>
          <p:cNvPicPr>
            <a:picLocks noChangeAspect="1"/>
          </p:cNvPicPr>
          <p:nvPr/>
        </p:nvPicPr>
        <p:blipFill>
          <a:blip r:embed="rId15"/>
          <a:stretch>
            <a:fillRect/>
          </a:stretch>
        </p:blipFill>
        <p:spPr>
          <a:xfrm>
            <a:off x="8142196" y="2315869"/>
            <a:ext cx="519283" cy="556840"/>
          </a:xfrm>
          <a:prstGeom prst="rect">
            <a:avLst/>
          </a:prstGeom>
        </p:spPr>
      </p:pic>
      <p:pic>
        <p:nvPicPr>
          <p:cNvPr id="20" name="Image 18" descr="preencoded.png"/>
          <p:cNvPicPr>
            <a:picLocks noChangeAspect="1"/>
          </p:cNvPicPr>
          <p:nvPr/>
        </p:nvPicPr>
        <p:blipFill>
          <a:blip r:embed="rId16"/>
          <a:stretch>
            <a:fillRect/>
          </a:stretch>
        </p:blipFill>
        <p:spPr>
          <a:xfrm>
            <a:off x="8262555" y="2445798"/>
            <a:ext cx="278420" cy="296982"/>
          </a:xfrm>
          <a:prstGeom prst="rect">
            <a:avLst/>
          </a:prstGeom>
        </p:spPr>
      </p:pic>
      <p:pic>
        <p:nvPicPr>
          <p:cNvPr id="21" name="Image 19" descr="preencoded.png"/>
          <p:cNvPicPr>
            <a:picLocks noChangeAspect="1"/>
          </p:cNvPicPr>
          <p:nvPr/>
        </p:nvPicPr>
        <p:blipFill>
          <a:blip r:embed="rId17"/>
          <a:stretch>
            <a:fillRect/>
          </a:stretch>
        </p:blipFill>
        <p:spPr>
          <a:xfrm>
            <a:off x="8142195" y="3076884"/>
            <a:ext cx="148491" cy="148491"/>
          </a:xfrm>
          <a:prstGeom prst="rect">
            <a:avLst/>
          </a:prstGeom>
        </p:spPr>
      </p:pic>
      <p:pic>
        <p:nvPicPr>
          <p:cNvPr id="22" name="Image 20" descr="preencoded.png"/>
          <p:cNvPicPr>
            <a:picLocks noChangeAspect="1"/>
          </p:cNvPicPr>
          <p:nvPr/>
        </p:nvPicPr>
        <p:blipFill>
          <a:blip r:embed="rId17"/>
          <a:stretch>
            <a:fillRect/>
          </a:stretch>
        </p:blipFill>
        <p:spPr>
          <a:xfrm>
            <a:off x="8142195" y="3373866"/>
            <a:ext cx="148491" cy="148491"/>
          </a:xfrm>
          <a:prstGeom prst="rect">
            <a:avLst/>
          </a:prstGeom>
        </p:spPr>
      </p:pic>
      <p:pic>
        <p:nvPicPr>
          <p:cNvPr id="23" name="Image 21" descr="preencoded.png"/>
          <p:cNvPicPr>
            <a:picLocks noChangeAspect="1"/>
          </p:cNvPicPr>
          <p:nvPr/>
        </p:nvPicPr>
        <p:blipFill>
          <a:blip r:embed="rId17"/>
          <a:stretch>
            <a:fillRect/>
          </a:stretch>
        </p:blipFill>
        <p:spPr>
          <a:xfrm>
            <a:off x="8142195" y="3893583"/>
            <a:ext cx="148491" cy="148491"/>
          </a:xfrm>
          <a:prstGeom prst="rect">
            <a:avLst/>
          </a:prstGeom>
        </p:spPr>
      </p:pic>
      <p:pic>
        <p:nvPicPr>
          <p:cNvPr id="24" name="Image 22" descr="preencoded.png"/>
          <p:cNvPicPr>
            <a:picLocks noChangeAspect="1"/>
          </p:cNvPicPr>
          <p:nvPr/>
        </p:nvPicPr>
        <p:blipFill>
          <a:blip r:embed="rId18"/>
          <a:stretch>
            <a:fillRect/>
          </a:stretch>
        </p:blipFill>
        <p:spPr>
          <a:xfrm>
            <a:off x="8142196" y="4227687"/>
            <a:ext cx="3068713" cy="779577"/>
          </a:xfrm>
          <a:prstGeom prst="rect">
            <a:avLst/>
          </a:prstGeom>
        </p:spPr>
      </p:pic>
      <p:sp>
        <p:nvSpPr>
          <p:cNvPr id="25"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Ideal Use Cases</a:t>
            </a:r>
            <a:endParaRPr lang="en-US" sz="2631" dirty="0"/>
          </a:p>
        </p:txBody>
      </p:sp>
      <p:sp>
        <p:nvSpPr>
          <p:cNvPr id="26" name="Text 1"/>
          <p:cNvSpPr/>
          <p:nvPr/>
        </p:nvSpPr>
        <p:spPr>
          <a:xfrm>
            <a:off x="445472" y="1332117"/>
            <a:ext cx="10988318"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Arial" pitchFamily="34" charset="0"/>
                <a:ea typeface="Arial" pitchFamily="34" charset="-122"/>
                <a:cs typeface="Arial" pitchFamily="34" charset="-120"/>
              </a:rPr>
              <a:t>S3 Intelligent-Tiering excels in scenarios with unknown, changing, or unpredictable access patterns, offering automated storage optimization without manual intervention.</a:t>
            </a:r>
            <a:endParaRPr lang="en-US" sz="1315" dirty="0"/>
          </a:p>
        </p:txBody>
      </p:sp>
      <p:sp>
        <p:nvSpPr>
          <p:cNvPr id="27" name="Text 2"/>
          <p:cNvSpPr/>
          <p:nvPr/>
        </p:nvSpPr>
        <p:spPr>
          <a:xfrm>
            <a:off x="1358750" y="2297308"/>
            <a:ext cx="2378172"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Data Lakes &amp; Analytics</a:t>
            </a:r>
            <a:endParaRPr lang="en-US" sz="1754" dirty="0"/>
          </a:p>
        </p:txBody>
      </p:sp>
      <p:sp>
        <p:nvSpPr>
          <p:cNvPr id="28" name="Text 3"/>
          <p:cNvSpPr/>
          <p:nvPr/>
        </p:nvSpPr>
        <p:spPr>
          <a:xfrm>
            <a:off x="909507" y="3039762"/>
            <a:ext cx="282741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Data with highly fluctuating access patterns</a:t>
            </a:r>
            <a:endParaRPr lang="en-US" sz="1169" dirty="0"/>
          </a:p>
        </p:txBody>
      </p:sp>
      <p:sp>
        <p:nvSpPr>
          <p:cNvPr id="29" name="Text 4"/>
          <p:cNvSpPr/>
          <p:nvPr/>
        </p:nvSpPr>
        <p:spPr>
          <a:xfrm>
            <a:off x="909506" y="3559479"/>
            <a:ext cx="316981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Initially frequent queries, then infrequent</a:t>
            </a:r>
            <a:endParaRPr lang="en-US" sz="1169" dirty="0"/>
          </a:p>
        </p:txBody>
      </p:sp>
      <p:sp>
        <p:nvSpPr>
          <p:cNvPr id="30" name="Text 5"/>
          <p:cNvSpPr/>
          <p:nvPr/>
        </p:nvSpPr>
        <p:spPr>
          <a:xfrm>
            <a:off x="909506" y="3856461"/>
            <a:ext cx="277289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Periodic re-access for new projects</a:t>
            </a:r>
            <a:endParaRPr lang="en-US" sz="1169" dirty="0"/>
          </a:p>
        </p:txBody>
      </p:sp>
      <p:sp>
        <p:nvSpPr>
          <p:cNvPr id="31" name="Text 6"/>
          <p:cNvSpPr/>
          <p:nvPr/>
        </p:nvSpPr>
        <p:spPr>
          <a:xfrm>
            <a:off x="779577" y="4339056"/>
            <a:ext cx="2845977" cy="556840"/>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"Automatically adapts to shifts in access patterns, moving data to more cost-effective tiers as activity decreases."</a:t>
            </a:r>
            <a:endParaRPr lang="en-US" sz="1023" dirty="0"/>
          </a:p>
        </p:txBody>
      </p:sp>
      <p:sp>
        <p:nvSpPr>
          <p:cNvPr id="32" name="Text 7"/>
          <p:cNvSpPr/>
          <p:nvPr/>
        </p:nvSpPr>
        <p:spPr>
          <a:xfrm>
            <a:off x="5110461" y="2427237"/>
            <a:ext cx="221779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New Applications</a:t>
            </a:r>
            <a:endParaRPr lang="en-US" sz="1754" dirty="0"/>
          </a:p>
        </p:txBody>
      </p:sp>
      <p:sp>
        <p:nvSpPr>
          <p:cNvPr id="33" name="Text 8"/>
          <p:cNvSpPr/>
          <p:nvPr/>
        </p:nvSpPr>
        <p:spPr>
          <a:xfrm>
            <a:off x="4646427" y="3002639"/>
            <a:ext cx="282756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Challenging to predict future access patterns</a:t>
            </a:r>
            <a:endParaRPr lang="en-US" sz="1169" dirty="0"/>
          </a:p>
        </p:txBody>
      </p:sp>
      <p:sp>
        <p:nvSpPr>
          <p:cNvPr id="34" name="Text 9"/>
          <p:cNvSpPr/>
          <p:nvPr/>
        </p:nvSpPr>
        <p:spPr>
          <a:xfrm>
            <a:off x="4646428" y="3522356"/>
            <a:ext cx="240694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Excellent default storage class</a:t>
            </a:r>
            <a:endParaRPr lang="en-US" sz="1169" dirty="0"/>
          </a:p>
        </p:txBody>
      </p:sp>
      <p:sp>
        <p:nvSpPr>
          <p:cNvPr id="35" name="Text 10"/>
          <p:cNvSpPr/>
          <p:nvPr/>
        </p:nvSpPr>
        <p:spPr>
          <a:xfrm>
            <a:off x="4646427" y="3819338"/>
            <a:ext cx="329597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"Set-it-and-forget-it" storage management</a:t>
            </a:r>
            <a:endParaRPr lang="en-US" sz="1169" dirty="0"/>
          </a:p>
        </p:txBody>
      </p:sp>
      <p:sp>
        <p:nvSpPr>
          <p:cNvPr id="36" name="Text 11"/>
          <p:cNvSpPr/>
          <p:nvPr/>
        </p:nvSpPr>
        <p:spPr>
          <a:xfrm>
            <a:off x="4516498" y="4301933"/>
            <a:ext cx="2846122" cy="556840"/>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"Automatically observes and adapts to evolving usage patterns, ensuring optimal storage costs from day one."</a:t>
            </a:r>
            <a:endParaRPr lang="en-US" sz="1023" dirty="0"/>
          </a:p>
        </p:txBody>
      </p:sp>
      <p:sp>
        <p:nvSpPr>
          <p:cNvPr id="37" name="Text 12"/>
          <p:cNvSpPr/>
          <p:nvPr/>
        </p:nvSpPr>
        <p:spPr>
          <a:xfrm>
            <a:off x="8809970" y="2297308"/>
            <a:ext cx="2400939"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User-Generated Content</a:t>
            </a:r>
            <a:endParaRPr lang="en-US" sz="1754" dirty="0"/>
          </a:p>
        </p:txBody>
      </p:sp>
      <p:sp>
        <p:nvSpPr>
          <p:cNvPr id="38" name="Text 13"/>
          <p:cNvSpPr/>
          <p:nvPr/>
        </p:nvSpPr>
        <p:spPr>
          <a:xfrm>
            <a:off x="8383493" y="3039761"/>
            <a:ext cx="291210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Highly unpredictable access patterns</a:t>
            </a:r>
            <a:endParaRPr lang="en-US" sz="1169" dirty="0"/>
          </a:p>
        </p:txBody>
      </p:sp>
      <p:sp>
        <p:nvSpPr>
          <p:cNvPr id="39" name="Text 14"/>
          <p:cNvSpPr/>
          <p:nvPr/>
        </p:nvSpPr>
        <p:spPr>
          <a:xfrm>
            <a:off x="8383494" y="3336743"/>
            <a:ext cx="282741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Sudden spikes in popularity for some content</a:t>
            </a:r>
            <a:endParaRPr lang="en-US" sz="1169" dirty="0"/>
          </a:p>
        </p:txBody>
      </p:sp>
      <p:sp>
        <p:nvSpPr>
          <p:cNvPr id="40" name="Text 15"/>
          <p:cNvSpPr/>
          <p:nvPr/>
        </p:nvSpPr>
        <p:spPr>
          <a:xfrm>
            <a:off x="8383493" y="3856461"/>
            <a:ext cx="323837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Arial" pitchFamily="34" charset="0"/>
                <a:ea typeface="Arial" pitchFamily="34" charset="-122"/>
                <a:cs typeface="Arial" pitchFamily="34" charset="-120"/>
              </a:rPr>
              <a:t>Majority of content remains rarely viewed</a:t>
            </a:r>
            <a:endParaRPr lang="en-US" sz="1169" dirty="0"/>
          </a:p>
        </p:txBody>
      </p:sp>
      <p:sp>
        <p:nvSpPr>
          <p:cNvPr id="41" name="Text 16"/>
          <p:cNvSpPr/>
          <p:nvPr/>
        </p:nvSpPr>
        <p:spPr>
          <a:xfrm>
            <a:off x="8253564" y="4339056"/>
            <a:ext cx="2845977" cy="556840"/>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"Efficiently manages variability by moving popular content to frequent access tiers and less popular content to lower-cost tiers."</a:t>
            </a:r>
            <a:endParaRPr lang="en-US" sz="1023" dirty="0"/>
          </a:p>
        </p:txBody>
      </p:sp>
      <p:sp>
        <p:nvSpPr>
          <p:cNvPr id="42" name="Text 17"/>
          <p:cNvSpPr/>
          <p:nvPr/>
        </p:nvSpPr>
        <p:spPr>
          <a:xfrm>
            <a:off x="445472" y="6130226"/>
            <a:ext cx="21523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Arial" pitchFamily="34" charset="0"/>
                <a:ea typeface="Arial" pitchFamily="34" charset="-122"/>
                <a:cs typeface="Arial" pitchFamily="34" charset="-120"/>
              </a:rPr>
              <a:t>S3 Intelligent-Tiering Explained</a:t>
            </a:r>
            <a:endParaRPr lang="en-US" sz="1023"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0FFC-62C4-1E85-5C48-E137BED4F99A}"/>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8E1F4CA8-B401-7757-6782-8D87BA9BE3F0}"/>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6836492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046729"/>
            <a:ext cx="5345668" cy="593963"/>
          </a:xfrm>
          <a:prstGeom prst="rect">
            <a:avLst/>
          </a:prstGeom>
        </p:spPr>
      </p:pic>
      <p:pic>
        <p:nvPicPr>
          <p:cNvPr id="5" name="Image 3" descr="preencoded.png"/>
          <p:cNvPicPr>
            <a:picLocks noChangeAspect="1"/>
          </p:cNvPicPr>
          <p:nvPr/>
        </p:nvPicPr>
        <p:blipFill>
          <a:blip r:embed="rId5"/>
          <a:stretch>
            <a:fillRect/>
          </a:stretch>
        </p:blipFill>
        <p:spPr>
          <a:xfrm>
            <a:off x="6088122" y="2046729"/>
            <a:ext cx="5345668" cy="593963"/>
          </a:xfrm>
          <a:prstGeom prst="rect">
            <a:avLst/>
          </a:prstGeom>
        </p:spPr>
      </p:pic>
      <p:pic>
        <p:nvPicPr>
          <p:cNvPr id="6" name="Image 4" descr="preencoded.png"/>
          <p:cNvPicPr>
            <a:picLocks noChangeAspect="1"/>
          </p:cNvPicPr>
          <p:nvPr/>
        </p:nvPicPr>
        <p:blipFill>
          <a:blip r:embed="rId5"/>
          <a:stretch>
            <a:fillRect/>
          </a:stretch>
        </p:blipFill>
        <p:spPr>
          <a:xfrm>
            <a:off x="445472" y="2937674"/>
            <a:ext cx="5345668" cy="593963"/>
          </a:xfrm>
          <a:prstGeom prst="rect">
            <a:avLst/>
          </a:prstGeom>
        </p:spPr>
      </p:pic>
      <p:pic>
        <p:nvPicPr>
          <p:cNvPr id="7" name="Image 5" descr="preencoded.png"/>
          <p:cNvPicPr>
            <a:picLocks noChangeAspect="1"/>
          </p:cNvPicPr>
          <p:nvPr/>
        </p:nvPicPr>
        <p:blipFill>
          <a:blip r:embed="rId5"/>
          <a:stretch>
            <a:fillRect/>
          </a:stretch>
        </p:blipFill>
        <p:spPr>
          <a:xfrm>
            <a:off x="6088122" y="2937674"/>
            <a:ext cx="5345668" cy="593963"/>
          </a:xfrm>
          <a:prstGeom prst="rect">
            <a:avLst/>
          </a:prstGeom>
        </p:spPr>
      </p:pic>
      <p:pic>
        <p:nvPicPr>
          <p:cNvPr id="8" name="Image 6" descr="preencoded.png"/>
          <p:cNvPicPr>
            <a:picLocks noChangeAspect="1"/>
          </p:cNvPicPr>
          <p:nvPr/>
        </p:nvPicPr>
        <p:blipFill>
          <a:blip r:embed="rId6"/>
          <a:stretch>
            <a:fillRect/>
          </a:stretch>
        </p:blipFill>
        <p:spPr>
          <a:xfrm>
            <a:off x="445472" y="5963174"/>
            <a:ext cx="352666" cy="334104"/>
          </a:xfrm>
          <a:prstGeom prst="rect">
            <a:avLst/>
          </a:prstGeom>
        </p:spPr>
      </p:pic>
      <p:pic>
        <p:nvPicPr>
          <p:cNvPr id="9" name="Image 7" descr="preencoded.png"/>
          <p:cNvPicPr>
            <a:picLocks noChangeAspect="1"/>
          </p:cNvPicPr>
          <p:nvPr/>
        </p:nvPicPr>
        <p:blipFill>
          <a:blip r:embed="rId7"/>
          <a:stretch>
            <a:fillRect/>
          </a:stretch>
        </p:blipFill>
        <p:spPr>
          <a:xfrm>
            <a:off x="909506" y="5981735"/>
            <a:ext cx="194894" cy="296982"/>
          </a:xfrm>
          <a:prstGeom prst="rect">
            <a:avLst/>
          </a:prstGeom>
        </p:spPr>
      </p:pic>
      <p:pic>
        <p:nvPicPr>
          <p:cNvPr id="11" name="Image 9" descr="preencoded.png"/>
          <p:cNvPicPr>
            <a:picLocks noChangeAspect="1"/>
          </p:cNvPicPr>
          <p:nvPr/>
        </p:nvPicPr>
        <p:blipFill>
          <a:blip r:embed="rId8"/>
          <a:stretch>
            <a:fillRect/>
          </a:stretch>
        </p:blipFill>
        <p:spPr>
          <a:xfrm>
            <a:off x="10988317" y="79226"/>
            <a:ext cx="890945" cy="890945"/>
          </a:xfrm>
          <a:prstGeom prst="rect">
            <a:avLst/>
          </a:prstGeom>
        </p:spPr>
      </p:pic>
      <p:pic>
        <p:nvPicPr>
          <p:cNvPr id="12" name="Image 10" descr="preencoded.png"/>
          <p:cNvPicPr>
            <a:picLocks noChangeAspect="1"/>
          </p:cNvPicPr>
          <p:nvPr/>
        </p:nvPicPr>
        <p:blipFill>
          <a:blip r:embed="rId9"/>
          <a:stretch>
            <a:fillRect/>
          </a:stretch>
        </p:blipFill>
        <p:spPr>
          <a:xfrm>
            <a:off x="0" y="5573385"/>
            <a:ext cx="1187926" cy="1187926"/>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4" name="Text 1"/>
          <p:cNvSpPr/>
          <p:nvPr/>
        </p:nvSpPr>
        <p:spPr>
          <a:xfrm>
            <a:off x="445472" y="1341398"/>
            <a:ext cx="13185981" cy="334104"/>
          </a:xfrm>
          <a:prstGeom prst="rect">
            <a:avLst/>
          </a:prstGeom>
          <a:noFill/>
          <a:ln/>
        </p:spPr>
        <p:txBody>
          <a:bodyPr vert="horz" wrap="square" lIns="0" tIns="0" rIns="0" bIns="0" rtlCol="0" anchor="t"/>
          <a:lstStyle/>
          <a:p>
            <a:pPr>
              <a:lnSpc>
                <a:spcPts val="2631"/>
              </a:lnSpc>
            </a:pPr>
            <a:r>
              <a:rPr lang="en-US" sz="2192" dirty="0">
                <a:solidFill>
                  <a:srgbClr val="374151"/>
                </a:solidFill>
                <a:latin typeface="ui-sans-serif" pitchFamily="34" charset="0"/>
                <a:ea typeface="ui-sans-serif" pitchFamily="34" charset="-122"/>
                <a:cs typeface="ui-sans-serif" pitchFamily="34" charset="-120"/>
              </a:rPr>
              <a:t>What is the primary use case for S3 Intelligent-Tiering?</a:t>
            </a:r>
            <a:endParaRPr lang="en-US" sz="2192" dirty="0"/>
          </a:p>
        </p:txBody>
      </p:sp>
      <p:sp>
        <p:nvSpPr>
          <p:cNvPr id="15" name="Text 2"/>
          <p:cNvSpPr/>
          <p:nvPr/>
        </p:nvSpPr>
        <p:spPr>
          <a:xfrm>
            <a:off x="593963" y="2195220"/>
            <a:ext cx="206901"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A</a:t>
            </a:r>
            <a:endParaRPr lang="en-US" sz="1754" dirty="0"/>
          </a:p>
        </p:txBody>
      </p:sp>
      <p:sp>
        <p:nvSpPr>
          <p:cNvPr id="16" name="Text 3"/>
          <p:cNvSpPr/>
          <p:nvPr/>
        </p:nvSpPr>
        <p:spPr>
          <a:xfrm>
            <a:off x="914872" y="2213781"/>
            <a:ext cx="493221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Lowest latency for frequently accessed data</a:t>
            </a:r>
            <a:endParaRPr lang="en-US" sz="1461" dirty="0"/>
          </a:p>
        </p:txBody>
      </p:sp>
      <p:sp>
        <p:nvSpPr>
          <p:cNvPr id="17" name="Text 4"/>
          <p:cNvSpPr/>
          <p:nvPr/>
        </p:nvSpPr>
        <p:spPr>
          <a:xfrm>
            <a:off x="6236613" y="2195220"/>
            <a:ext cx="203769"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B</a:t>
            </a:r>
            <a:endParaRPr lang="en-US" sz="1754" dirty="0"/>
          </a:p>
        </p:txBody>
      </p:sp>
      <p:sp>
        <p:nvSpPr>
          <p:cNvPr id="18" name="Text 5"/>
          <p:cNvSpPr/>
          <p:nvPr/>
        </p:nvSpPr>
        <p:spPr>
          <a:xfrm>
            <a:off x="6554911" y="2213781"/>
            <a:ext cx="342944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Archiving rarely accessed data</a:t>
            </a:r>
            <a:endParaRPr lang="en-US" sz="1461" dirty="0"/>
          </a:p>
        </p:txBody>
      </p:sp>
      <p:sp>
        <p:nvSpPr>
          <p:cNvPr id="19" name="Text 6"/>
          <p:cNvSpPr/>
          <p:nvPr/>
        </p:nvSpPr>
        <p:spPr>
          <a:xfrm>
            <a:off x="593963" y="3086165"/>
            <a:ext cx="19628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C</a:t>
            </a:r>
            <a:endParaRPr lang="en-US" sz="1754" dirty="0"/>
          </a:p>
        </p:txBody>
      </p:sp>
      <p:sp>
        <p:nvSpPr>
          <p:cNvPr id="20" name="Text 7"/>
          <p:cNvSpPr/>
          <p:nvPr/>
        </p:nvSpPr>
        <p:spPr>
          <a:xfrm>
            <a:off x="906025" y="3104726"/>
            <a:ext cx="538134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Data with unknown or changing access patterns</a:t>
            </a:r>
            <a:endParaRPr lang="en-US" sz="1461" dirty="0"/>
          </a:p>
        </p:txBody>
      </p:sp>
      <p:sp>
        <p:nvSpPr>
          <p:cNvPr id="21" name="Text 8"/>
          <p:cNvSpPr/>
          <p:nvPr/>
        </p:nvSpPr>
        <p:spPr>
          <a:xfrm>
            <a:off x="6236613" y="3086165"/>
            <a:ext cx="221866" cy="296982"/>
          </a:xfrm>
          <a:prstGeom prst="rect">
            <a:avLst/>
          </a:prstGeom>
          <a:noFill/>
          <a:ln/>
        </p:spPr>
        <p:txBody>
          <a:bodyPr vert="horz" wrap="square" lIns="0" tIns="0" rIns="0" bIns="0" rtlCol="0" anchor="t"/>
          <a:lstStyle/>
          <a:p>
            <a:pPr>
              <a:lnSpc>
                <a:spcPts val="2338"/>
              </a:lnSpc>
            </a:pPr>
            <a:r>
              <a:rPr lang="en-US" sz="1754" b="1" dirty="0">
                <a:solidFill>
                  <a:srgbClr val="FF9900"/>
                </a:solidFill>
                <a:latin typeface="ui-sans-serif" pitchFamily="34" charset="0"/>
                <a:ea typeface="ui-sans-serif" pitchFamily="34" charset="-122"/>
                <a:cs typeface="ui-sans-serif" pitchFamily="34" charset="-120"/>
              </a:rPr>
              <a:t>D</a:t>
            </a:r>
            <a:endParaRPr lang="en-US" sz="1754" dirty="0"/>
          </a:p>
        </p:txBody>
      </p:sp>
      <p:sp>
        <p:nvSpPr>
          <p:cNvPr id="22" name="Text 9"/>
          <p:cNvSpPr/>
          <p:nvPr/>
        </p:nvSpPr>
        <p:spPr>
          <a:xfrm>
            <a:off x="6569993" y="3104726"/>
            <a:ext cx="509735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Replicating data across multiple AWS Regions</a:t>
            </a:r>
            <a:endParaRPr lang="en-US" sz="1461" dirty="0"/>
          </a:p>
        </p:txBody>
      </p:sp>
      <p:sp>
        <p:nvSpPr>
          <p:cNvPr id="23" name="Text 10"/>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786870"/>
            <a:ext cx="10988318" cy="965190"/>
          </a:xfrm>
          <a:prstGeom prst="rect">
            <a:avLst/>
          </a:prstGeom>
        </p:spPr>
      </p:pic>
      <p:pic>
        <p:nvPicPr>
          <p:cNvPr id="5" name="Image 3" descr="preencoded.png"/>
          <p:cNvPicPr>
            <a:picLocks noChangeAspect="1"/>
          </p:cNvPicPr>
          <p:nvPr/>
        </p:nvPicPr>
        <p:blipFill>
          <a:blip r:embed="rId6"/>
          <a:stretch>
            <a:fillRect/>
          </a:stretch>
        </p:blipFill>
        <p:spPr>
          <a:xfrm>
            <a:off x="2691395" y="4659239"/>
            <a:ext cx="1781889" cy="853822"/>
          </a:xfrm>
          <a:prstGeom prst="rect">
            <a:avLst/>
          </a:prstGeom>
        </p:spPr>
      </p:pic>
      <p:pic>
        <p:nvPicPr>
          <p:cNvPr id="6" name="Image 4" descr="preencoded.png"/>
          <p:cNvPicPr>
            <a:picLocks noChangeAspect="1"/>
          </p:cNvPicPr>
          <p:nvPr/>
        </p:nvPicPr>
        <p:blipFill>
          <a:blip r:embed="rId7"/>
          <a:stretch>
            <a:fillRect/>
          </a:stretch>
        </p:blipFill>
        <p:spPr>
          <a:xfrm>
            <a:off x="3461691" y="4770608"/>
            <a:ext cx="241298" cy="334104"/>
          </a:xfrm>
          <a:prstGeom prst="rect">
            <a:avLst/>
          </a:prstGeom>
        </p:spPr>
      </p:pic>
      <p:pic>
        <p:nvPicPr>
          <p:cNvPr id="7" name="Image 5" descr="preencoded.png"/>
          <p:cNvPicPr>
            <a:picLocks noChangeAspect="1"/>
          </p:cNvPicPr>
          <p:nvPr/>
        </p:nvPicPr>
        <p:blipFill>
          <a:blip r:embed="rId8"/>
          <a:stretch>
            <a:fillRect/>
          </a:stretch>
        </p:blipFill>
        <p:spPr>
          <a:xfrm>
            <a:off x="4696021" y="5011905"/>
            <a:ext cx="129929" cy="148491"/>
          </a:xfrm>
          <a:prstGeom prst="rect">
            <a:avLst/>
          </a:prstGeom>
        </p:spPr>
      </p:pic>
      <p:pic>
        <p:nvPicPr>
          <p:cNvPr id="8" name="Image 6" descr="preencoded.png"/>
          <p:cNvPicPr>
            <a:picLocks noChangeAspect="1"/>
          </p:cNvPicPr>
          <p:nvPr/>
        </p:nvPicPr>
        <p:blipFill>
          <a:blip r:embed="rId9"/>
          <a:stretch>
            <a:fillRect/>
          </a:stretch>
        </p:blipFill>
        <p:spPr>
          <a:xfrm>
            <a:off x="5048687" y="4547871"/>
            <a:ext cx="1781889" cy="1076558"/>
          </a:xfrm>
          <a:prstGeom prst="rect">
            <a:avLst/>
          </a:prstGeom>
        </p:spPr>
      </p:pic>
      <p:pic>
        <p:nvPicPr>
          <p:cNvPr id="9" name="Image 7" descr="preencoded.png"/>
          <p:cNvPicPr>
            <a:picLocks noChangeAspect="1"/>
          </p:cNvPicPr>
          <p:nvPr/>
        </p:nvPicPr>
        <p:blipFill>
          <a:blip r:embed="rId10"/>
          <a:stretch>
            <a:fillRect/>
          </a:stretch>
        </p:blipFill>
        <p:spPr>
          <a:xfrm>
            <a:off x="5800421" y="4659240"/>
            <a:ext cx="278420" cy="334104"/>
          </a:xfrm>
          <a:prstGeom prst="rect">
            <a:avLst/>
          </a:prstGeom>
        </p:spPr>
      </p:pic>
      <p:pic>
        <p:nvPicPr>
          <p:cNvPr id="10" name="Image 8" descr="preencoded.png"/>
          <p:cNvPicPr>
            <a:picLocks noChangeAspect="1"/>
          </p:cNvPicPr>
          <p:nvPr/>
        </p:nvPicPr>
        <p:blipFill>
          <a:blip r:embed="rId8"/>
          <a:stretch>
            <a:fillRect/>
          </a:stretch>
        </p:blipFill>
        <p:spPr>
          <a:xfrm>
            <a:off x="7053312" y="5011905"/>
            <a:ext cx="129929" cy="148491"/>
          </a:xfrm>
          <a:prstGeom prst="rect">
            <a:avLst/>
          </a:prstGeom>
        </p:spPr>
      </p:pic>
      <p:pic>
        <p:nvPicPr>
          <p:cNvPr id="11" name="Image 9" descr="preencoded.png"/>
          <p:cNvPicPr>
            <a:picLocks noChangeAspect="1"/>
          </p:cNvPicPr>
          <p:nvPr/>
        </p:nvPicPr>
        <p:blipFill>
          <a:blip r:embed="rId9"/>
          <a:stretch>
            <a:fillRect/>
          </a:stretch>
        </p:blipFill>
        <p:spPr>
          <a:xfrm>
            <a:off x="7405978" y="4547871"/>
            <a:ext cx="1781889" cy="1076558"/>
          </a:xfrm>
          <a:prstGeom prst="rect">
            <a:avLst/>
          </a:prstGeom>
        </p:spPr>
      </p:pic>
      <p:pic>
        <p:nvPicPr>
          <p:cNvPr id="12" name="Image 10" descr="preencoded.png"/>
          <p:cNvPicPr>
            <a:picLocks noChangeAspect="1"/>
          </p:cNvPicPr>
          <p:nvPr/>
        </p:nvPicPr>
        <p:blipFill>
          <a:blip r:embed="rId11"/>
          <a:stretch>
            <a:fillRect/>
          </a:stretch>
        </p:blipFill>
        <p:spPr>
          <a:xfrm>
            <a:off x="8157712" y="4659240"/>
            <a:ext cx="278420" cy="334104"/>
          </a:xfrm>
          <a:prstGeom prst="rect">
            <a:avLst/>
          </a:prstGeom>
        </p:spPr>
      </p:pic>
      <p:pic>
        <p:nvPicPr>
          <p:cNvPr id="13" name="Image 11" descr="preencoded.png"/>
          <p:cNvPicPr>
            <a:picLocks noChangeAspect="1"/>
          </p:cNvPicPr>
          <p:nvPr/>
        </p:nvPicPr>
        <p:blipFill>
          <a:blip r:embed="rId12"/>
          <a:stretch>
            <a:fillRect/>
          </a:stretch>
        </p:blipFill>
        <p:spPr>
          <a:xfrm>
            <a:off x="445472" y="5963174"/>
            <a:ext cx="352666" cy="334104"/>
          </a:xfrm>
          <a:prstGeom prst="rect">
            <a:avLst/>
          </a:prstGeom>
        </p:spPr>
      </p:pic>
      <p:pic>
        <p:nvPicPr>
          <p:cNvPr id="14" name="Image 12" descr="preencoded.png"/>
          <p:cNvPicPr>
            <a:picLocks noChangeAspect="1"/>
          </p:cNvPicPr>
          <p:nvPr/>
        </p:nvPicPr>
        <p:blipFill>
          <a:blip r:embed="rId13"/>
          <a:stretch>
            <a:fillRect/>
          </a:stretch>
        </p:blipFill>
        <p:spPr>
          <a:xfrm>
            <a:off x="909506" y="5981735"/>
            <a:ext cx="194894" cy="296982"/>
          </a:xfrm>
          <a:prstGeom prst="rect">
            <a:avLst/>
          </a:prstGeom>
        </p:spPr>
      </p:pic>
      <p:pic>
        <p:nvPicPr>
          <p:cNvPr id="16" name="Image 14" descr="preencoded.png"/>
          <p:cNvPicPr>
            <a:picLocks noChangeAspect="1"/>
          </p:cNvPicPr>
          <p:nvPr/>
        </p:nvPicPr>
        <p:blipFill>
          <a:blip r:embed="rId14"/>
          <a:stretch>
            <a:fillRect/>
          </a:stretch>
        </p:blipFill>
        <p:spPr>
          <a:xfrm>
            <a:off x="10988317" y="79226"/>
            <a:ext cx="890945" cy="890945"/>
          </a:xfrm>
          <a:prstGeom prst="rect">
            <a:avLst/>
          </a:prstGeom>
        </p:spPr>
      </p:pic>
      <p:pic>
        <p:nvPicPr>
          <p:cNvPr id="17" name="Image 15" descr="preencoded.png"/>
          <p:cNvPicPr>
            <a:picLocks noChangeAspect="1"/>
          </p:cNvPicPr>
          <p:nvPr/>
        </p:nvPicPr>
        <p:blipFill>
          <a:blip r:embed="rId15"/>
          <a:stretch>
            <a:fillRect/>
          </a:stretch>
        </p:blipFill>
        <p:spPr>
          <a:xfrm>
            <a:off x="0" y="5573385"/>
            <a:ext cx="1187926" cy="1187926"/>
          </a:xfrm>
          <a:prstGeom prst="rect">
            <a:avLst/>
          </a:prstGeom>
        </p:spPr>
      </p:pic>
      <p:sp>
        <p:nvSpPr>
          <p:cNvPr id="18"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a:t>
            </a:r>
            <a:endParaRPr lang="en-US" sz="2631" dirty="0"/>
          </a:p>
        </p:txBody>
      </p:sp>
      <p:sp>
        <p:nvSpPr>
          <p:cNvPr id="19" name="Text 1"/>
          <p:cNvSpPr/>
          <p:nvPr/>
        </p:nvSpPr>
        <p:spPr>
          <a:xfrm>
            <a:off x="445472" y="1267152"/>
            <a:ext cx="13185981"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primary use case for S3 Intelligent-Tiering?</a:t>
            </a:r>
            <a:endParaRPr lang="en-US" sz="1754" dirty="0"/>
          </a:p>
        </p:txBody>
      </p:sp>
      <p:sp>
        <p:nvSpPr>
          <p:cNvPr id="20" name="Text 2"/>
          <p:cNvSpPr/>
          <p:nvPr/>
        </p:nvSpPr>
        <p:spPr>
          <a:xfrm>
            <a:off x="631086" y="2102413"/>
            <a:ext cx="245358" cy="334104"/>
          </a:xfrm>
          <a:prstGeom prst="rect">
            <a:avLst/>
          </a:prstGeom>
          <a:noFill/>
          <a:ln/>
        </p:spPr>
        <p:txBody>
          <a:bodyPr vert="horz" wrap="square" lIns="0" tIns="0" rIns="0" bIns="0" rtlCol="0" anchor="t"/>
          <a:lstStyle/>
          <a:p>
            <a:pPr>
              <a:lnSpc>
                <a:spcPts val="2631"/>
              </a:lnSpc>
            </a:pPr>
            <a:r>
              <a:rPr lang="en-US" sz="2192" b="1" dirty="0">
                <a:solidFill>
                  <a:srgbClr val="FF9900"/>
                </a:solidFill>
                <a:latin typeface="ui-sans-serif" pitchFamily="34" charset="0"/>
                <a:ea typeface="ui-sans-serif" pitchFamily="34" charset="-122"/>
                <a:cs typeface="ui-sans-serif" pitchFamily="34" charset="-120"/>
              </a:rPr>
              <a:t>C</a:t>
            </a:r>
            <a:endParaRPr lang="en-US" sz="2192" dirty="0"/>
          </a:p>
        </p:txBody>
      </p:sp>
      <p:sp>
        <p:nvSpPr>
          <p:cNvPr id="21" name="Text 3"/>
          <p:cNvSpPr/>
          <p:nvPr/>
        </p:nvSpPr>
        <p:spPr>
          <a:xfrm>
            <a:off x="984042" y="1991045"/>
            <a:ext cx="9549379" cy="556840"/>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Data with unknown or changing access patterns, where cost optimization is desired.</a:t>
            </a:r>
            <a:endParaRPr lang="en-US" sz="1754" dirty="0"/>
          </a:p>
        </p:txBody>
      </p:sp>
      <p:sp>
        <p:nvSpPr>
          <p:cNvPr id="22" name="Text 4"/>
          <p:cNvSpPr/>
          <p:nvPr/>
        </p:nvSpPr>
        <p:spPr>
          <a:xfrm>
            <a:off x="445472" y="2974797"/>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3" name="Text 5"/>
          <p:cNvSpPr/>
          <p:nvPr/>
        </p:nvSpPr>
        <p:spPr>
          <a:xfrm>
            <a:off x="445472" y="3346024"/>
            <a:ext cx="10988318" cy="904866"/>
          </a:xfrm>
          <a:prstGeom prst="rect">
            <a:avLst/>
          </a:prstGeom>
          <a:noFill/>
          <a:ln/>
        </p:spPr>
        <p:txBody>
          <a:bodyPr vert="horz" wrap="square" lIns="0" tIns="0" rIns="0" bIns="0" rtlCol="0" anchor="t"/>
          <a:lstStyle/>
          <a:p>
            <a:pPr>
              <a:lnSpc>
                <a:spcPts val="2375"/>
              </a:lnSpc>
            </a:pPr>
            <a:r>
              <a:rPr lang="en-US" sz="1461" dirty="0">
                <a:solidFill>
                  <a:srgbClr val="4B5563"/>
                </a:solidFill>
                <a:latin typeface="ui-sans-serif" pitchFamily="34" charset="0"/>
                <a:ea typeface="ui-sans-serif" pitchFamily="34" charset="-122"/>
                <a:cs typeface="ui-sans-serif" pitchFamily="34" charset="-120"/>
              </a:rPr>
              <a:t>S3 Intelligent-Tiering automatically moves objects between access tiers (frequent, infrequent, archive instant access, and optionally archive/deep archive) based on changing access patterns. This helps optimize storage costs without performance impact or operational overhead, making it ideal for data with unpredictable access.</a:t>
            </a:r>
            <a:endParaRPr lang="en-US" sz="1461" dirty="0"/>
          </a:p>
        </p:txBody>
      </p:sp>
      <p:sp>
        <p:nvSpPr>
          <p:cNvPr id="24" name="Text 6"/>
          <p:cNvSpPr/>
          <p:nvPr/>
        </p:nvSpPr>
        <p:spPr>
          <a:xfrm>
            <a:off x="2646848" y="5178957"/>
            <a:ext cx="187098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Frequent Access Tier</a:t>
            </a:r>
            <a:endParaRPr lang="en-US" sz="1169" dirty="0"/>
          </a:p>
        </p:txBody>
      </p:sp>
      <p:sp>
        <p:nvSpPr>
          <p:cNvPr id="25" name="Text 7"/>
          <p:cNvSpPr/>
          <p:nvPr/>
        </p:nvSpPr>
        <p:spPr>
          <a:xfrm>
            <a:off x="5160055" y="5067589"/>
            <a:ext cx="1559153" cy="445472"/>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Monitoring Access Patterns</a:t>
            </a:r>
            <a:endParaRPr lang="en-US" sz="1169" dirty="0"/>
          </a:p>
        </p:txBody>
      </p:sp>
      <p:sp>
        <p:nvSpPr>
          <p:cNvPr id="26" name="Text 8"/>
          <p:cNvSpPr/>
          <p:nvPr/>
        </p:nvSpPr>
        <p:spPr>
          <a:xfrm>
            <a:off x="7517346" y="5067589"/>
            <a:ext cx="1559153" cy="445472"/>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Infrequent Access Tier</a:t>
            </a:r>
            <a:endParaRPr lang="en-US" sz="1169" dirty="0"/>
          </a:p>
        </p:txBody>
      </p:sp>
      <p:sp>
        <p:nvSpPr>
          <p:cNvPr id="27" name="Text 9"/>
          <p:cNvSpPr/>
          <p:nvPr/>
        </p:nvSpPr>
        <p:spPr>
          <a:xfrm>
            <a:off x="10053000" y="6037419"/>
            <a:ext cx="1478760" cy="17633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3D457-9763-E30D-538C-7AEC9DC321F1}"/>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D7E4CA40-49E9-418D-6CE6-08246B79C725}"/>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5100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9723817" y="3879026"/>
            <a:ext cx="1921758" cy="2109960"/>
          </a:xfrm>
          <a:prstGeom prst="rect">
            <a:avLst/>
          </a:prstGeom>
        </p:spPr>
      </p:pic>
      <p:pic>
        <p:nvPicPr>
          <p:cNvPr id="5" name="Image 3" descr="preencoded.png"/>
          <p:cNvPicPr>
            <a:picLocks noChangeAspect="1"/>
          </p:cNvPicPr>
          <p:nvPr/>
        </p:nvPicPr>
        <p:blipFill>
          <a:blip r:embed="rId6"/>
          <a:stretch>
            <a:fillRect/>
          </a:stretch>
        </p:blipFill>
        <p:spPr>
          <a:xfrm>
            <a:off x="593963" y="970171"/>
            <a:ext cx="928067"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5234300" cy="1596276"/>
          </a:xfrm>
          <a:prstGeom prst="rect">
            <a:avLst/>
          </a:prstGeom>
        </p:spPr>
      </p:pic>
      <p:pic>
        <p:nvPicPr>
          <p:cNvPr id="7" name="Image 5" descr="preencoded.png"/>
          <p:cNvPicPr>
            <a:picLocks noChangeAspect="1"/>
          </p:cNvPicPr>
          <p:nvPr/>
        </p:nvPicPr>
        <p:blipFill>
          <a:blip r:embed="rId8"/>
          <a:stretch>
            <a:fillRect/>
          </a:stretch>
        </p:blipFill>
        <p:spPr>
          <a:xfrm>
            <a:off x="779576" y="1480608"/>
            <a:ext cx="259859" cy="296982"/>
          </a:xfrm>
          <a:prstGeom prst="rect">
            <a:avLst/>
          </a:prstGeom>
        </p:spPr>
      </p:pic>
      <p:pic>
        <p:nvPicPr>
          <p:cNvPr id="8" name="Image 6" descr="preencoded.png"/>
          <p:cNvPicPr>
            <a:picLocks noChangeAspect="1"/>
          </p:cNvPicPr>
          <p:nvPr/>
        </p:nvPicPr>
        <p:blipFill>
          <a:blip r:embed="rId7"/>
          <a:stretch>
            <a:fillRect/>
          </a:stretch>
        </p:blipFill>
        <p:spPr>
          <a:xfrm>
            <a:off x="6050999" y="1230030"/>
            <a:ext cx="5234300" cy="1596276"/>
          </a:xfrm>
          <a:prstGeom prst="rect">
            <a:avLst/>
          </a:prstGeom>
        </p:spPr>
      </p:pic>
      <p:pic>
        <p:nvPicPr>
          <p:cNvPr id="9" name="Image 7" descr="preencoded.png"/>
          <p:cNvPicPr>
            <a:picLocks noChangeAspect="1"/>
          </p:cNvPicPr>
          <p:nvPr/>
        </p:nvPicPr>
        <p:blipFill>
          <a:blip r:embed="rId9"/>
          <a:stretch>
            <a:fillRect/>
          </a:stretch>
        </p:blipFill>
        <p:spPr>
          <a:xfrm>
            <a:off x="6236612" y="1480608"/>
            <a:ext cx="296982" cy="296982"/>
          </a:xfrm>
          <a:prstGeom prst="rect">
            <a:avLst/>
          </a:prstGeom>
        </p:spPr>
      </p:pic>
      <p:pic>
        <p:nvPicPr>
          <p:cNvPr id="10" name="Image 8" descr="preencoded.png"/>
          <p:cNvPicPr>
            <a:picLocks noChangeAspect="1"/>
          </p:cNvPicPr>
          <p:nvPr/>
        </p:nvPicPr>
        <p:blipFill>
          <a:blip r:embed="rId10"/>
          <a:stretch>
            <a:fillRect/>
          </a:stretch>
        </p:blipFill>
        <p:spPr>
          <a:xfrm>
            <a:off x="593963" y="3049042"/>
            <a:ext cx="5234300" cy="1373540"/>
          </a:xfrm>
          <a:prstGeom prst="rect">
            <a:avLst/>
          </a:prstGeom>
        </p:spPr>
      </p:pic>
      <p:pic>
        <p:nvPicPr>
          <p:cNvPr id="11" name="Image 9" descr="preencoded.png"/>
          <p:cNvPicPr>
            <a:picLocks noChangeAspect="1"/>
          </p:cNvPicPr>
          <p:nvPr/>
        </p:nvPicPr>
        <p:blipFill>
          <a:blip r:embed="rId11"/>
          <a:stretch>
            <a:fillRect/>
          </a:stretch>
        </p:blipFill>
        <p:spPr>
          <a:xfrm>
            <a:off x="779576" y="3299620"/>
            <a:ext cx="296982" cy="296982"/>
          </a:xfrm>
          <a:prstGeom prst="rect">
            <a:avLst/>
          </a:prstGeom>
        </p:spPr>
      </p:pic>
      <p:pic>
        <p:nvPicPr>
          <p:cNvPr id="12" name="Image 10" descr="preencoded.png"/>
          <p:cNvPicPr>
            <a:picLocks noChangeAspect="1"/>
          </p:cNvPicPr>
          <p:nvPr/>
        </p:nvPicPr>
        <p:blipFill>
          <a:blip r:embed="rId10"/>
          <a:stretch>
            <a:fillRect/>
          </a:stretch>
        </p:blipFill>
        <p:spPr>
          <a:xfrm>
            <a:off x="6050999" y="3049042"/>
            <a:ext cx="5234300" cy="1373540"/>
          </a:xfrm>
          <a:prstGeom prst="rect">
            <a:avLst/>
          </a:prstGeom>
        </p:spPr>
      </p:pic>
      <p:pic>
        <p:nvPicPr>
          <p:cNvPr id="13" name="Image 11" descr="preencoded.png"/>
          <p:cNvPicPr>
            <a:picLocks noChangeAspect="1"/>
          </p:cNvPicPr>
          <p:nvPr/>
        </p:nvPicPr>
        <p:blipFill>
          <a:blip r:embed="rId12"/>
          <a:stretch>
            <a:fillRect/>
          </a:stretch>
        </p:blipFill>
        <p:spPr>
          <a:xfrm>
            <a:off x="6236612" y="3299620"/>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593963" y="4645318"/>
            <a:ext cx="10691336" cy="928067"/>
          </a:xfrm>
          <a:prstGeom prst="rect">
            <a:avLst/>
          </a:prstGeom>
        </p:spPr>
      </p:pic>
      <p:pic>
        <p:nvPicPr>
          <p:cNvPr id="15" name="Image 13" descr="preencoded.png"/>
          <p:cNvPicPr>
            <a:picLocks noChangeAspect="1"/>
          </p:cNvPicPr>
          <p:nvPr/>
        </p:nvPicPr>
        <p:blipFill>
          <a:blip r:embed="rId14"/>
          <a:stretch>
            <a:fillRect/>
          </a:stretch>
        </p:blipFill>
        <p:spPr>
          <a:xfrm>
            <a:off x="798138" y="4895896"/>
            <a:ext cx="334104" cy="296982"/>
          </a:xfrm>
          <a:prstGeom prst="rect">
            <a:avLst/>
          </a:prstGeom>
        </p:spPr>
      </p:pic>
      <p:sp>
        <p:nvSpPr>
          <p:cNvPr id="17"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Features: Storage Management</a:t>
            </a:r>
            <a:endParaRPr lang="en-US" sz="2631" dirty="0"/>
          </a:p>
        </p:txBody>
      </p:sp>
      <p:sp>
        <p:nvSpPr>
          <p:cNvPr id="18" name="Text 1"/>
          <p:cNvSpPr/>
          <p:nvPr/>
        </p:nvSpPr>
        <p:spPr>
          <a:xfrm>
            <a:off x="1187926" y="1415643"/>
            <a:ext cx="44547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Versioning</a:t>
            </a:r>
            <a:endParaRPr lang="en-US" sz="1461" dirty="0"/>
          </a:p>
        </p:txBody>
      </p:sp>
      <p:sp>
        <p:nvSpPr>
          <p:cNvPr id="19" name="Text 2"/>
          <p:cNvSpPr/>
          <p:nvPr/>
        </p:nvSpPr>
        <p:spPr>
          <a:xfrm>
            <a:off x="1187926" y="1749748"/>
            <a:ext cx="445472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Preserves multiple versions of an object, allowing recovery from accidental deletions or overwrites. Every change results in a new version, ensuring data integrity and providing a historical record.</a:t>
            </a:r>
            <a:endParaRPr lang="en-US" sz="1169" dirty="0"/>
          </a:p>
        </p:txBody>
      </p:sp>
      <p:sp>
        <p:nvSpPr>
          <p:cNvPr id="20" name="Text 3"/>
          <p:cNvSpPr/>
          <p:nvPr/>
        </p:nvSpPr>
        <p:spPr>
          <a:xfrm>
            <a:off x="6682085" y="1415643"/>
            <a:ext cx="530112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Lifecycle Management</a:t>
            </a:r>
            <a:endParaRPr lang="en-US" sz="1461" dirty="0"/>
          </a:p>
        </p:txBody>
      </p:sp>
      <p:sp>
        <p:nvSpPr>
          <p:cNvPr id="21" name="Text 4"/>
          <p:cNvSpPr/>
          <p:nvPr/>
        </p:nvSpPr>
        <p:spPr>
          <a:xfrm>
            <a:off x="6682085" y="1749748"/>
            <a:ext cx="441760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Automates the transition of objects between different storage classes or their expiration. This helps optimize costs by moving data to more cost-effective tiers as access patterns change.</a:t>
            </a:r>
            <a:endParaRPr lang="en-US" sz="1169" dirty="0"/>
          </a:p>
        </p:txBody>
      </p:sp>
      <p:sp>
        <p:nvSpPr>
          <p:cNvPr id="22" name="Text 5"/>
          <p:cNvSpPr/>
          <p:nvPr/>
        </p:nvSpPr>
        <p:spPr>
          <a:xfrm>
            <a:off x="1225049" y="3234655"/>
            <a:ext cx="441760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Replication</a:t>
            </a:r>
            <a:endParaRPr lang="en-US" sz="1461" dirty="0"/>
          </a:p>
        </p:txBody>
      </p:sp>
      <p:sp>
        <p:nvSpPr>
          <p:cNvPr id="23" name="Text 6"/>
          <p:cNvSpPr/>
          <p:nvPr/>
        </p:nvSpPr>
        <p:spPr>
          <a:xfrm>
            <a:off x="1225049" y="3568760"/>
            <a:ext cx="441760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replicates objects to a different AWS Region, crucial for disaster recovery strategies, ensuring business continuity, and meeting compliance requirements.</a:t>
            </a:r>
            <a:endParaRPr lang="en-US" sz="1169" dirty="0"/>
          </a:p>
        </p:txBody>
      </p:sp>
      <p:sp>
        <p:nvSpPr>
          <p:cNvPr id="24" name="Text 7"/>
          <p:cNvSpPr/>
          <p:nvPr/>
        </p:nvSpPr>
        <p:spPr>
          <a:xfrm>
            <a:off x="6682085" y="3234655"/>
            <a:ext cx="441760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Batch Operations</a:t>
            </a:r>
            <a:endParaRPr lang="en-US" sz="1461" dirty="0"/>
          </a:p>
        </p:txBody>
      </p:sp>
      <p:sp>
        <p:nvSpPr>
          <p:cNvPr id="25" name="Text 8"/>
          <p:cNvSpPr/>
          <p:nvPr/>
        </p:nvSpPr>
        <p:spPr>
          <a:xfrm>
            <a:off x="6682085" y="3568760"/>
            <a:ext cx="441760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Allows management of large-scale changes across billions of objects with a single request, such as copying, tagging, or restoring objects.</a:t>
            </a:r>
            <a:endParaRPr lang="en-US" sz="1169" dirty="0"/>
          </a:p>
        </p:txBody>
      </p:sp>
      <p:sp>
        <p:nvSpPr>
          <p:cNvPr id="26" name="Text 9"/>
          <p:cNvSpPr/>
          <p:nvPr/>
        </p:nvSpPr>
        <p:spPr>
          <a:xfrm>
            <a:off x="1299295" y="4830931"/>
            <a:ext cx="953995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Inventory</a:t>
            </a:r>
            <a:endParaRPr lang="en-US" sz="1461" dirty="0"/>
          </a:p>
        </p:txBody>
      </p:sp>
      <p:sp>
        <p:nvSpPr>
          <p:cNvPr id="27" name="Text 10"/>
          <p:cNvSpPr/>
          <p:nvPr/>
        </p:nvSpPr>
        <p:spPr>
          <a:xfrm>
            <a:off x="1299294" y="5165036"/>
            <a:ext cx="114479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Generates reports that list objects in a bucket, along with their metadata, which is useful for auditing and compliance purposes.</a:t>
            </a:r>
            <a:endParaRPr lang="en-US" sz="116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970171"/>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230030"/>
            <a:ext cx="3415288" cy="1930380"/>
          </a:xfrm>
          <a:prstGeom prst="rect">
            <a:avLst/>
          </a:prstGeom>
        </p:spPr>
      </p:pic>
      <p:pic>
        <p:nvPicPr>
          <p:cNvPr id="6" name="Image 4" descr="preencoded.png"/>
          <p:cNvPicPr>
            <a:picLocks noChangeAspect="1"/>
          </p:cNvPicPr>
          <p:nvPr/>
        </p:nvPicPr>
        <p:blipFill>
          <a:blip r:embed="rId7"/>
          <a:stretch>
            <a:fillRect/>
          </a:stretch>
        </p:blipFill>
        <p:spPr>
          <a:xfrm>
            <a:off x="779576" y="1415644"/>
            <a:ext cx="334104" cy="334104"/>
          </a:xfrm>
          <a:prstGeom prst="rect">
            <a:avLst/>
          </a:prstGeom>
        </p:spPr>
      </p:pic>
      <p:pic>
        <p:nvPicPr>
          <p:cNvPr id="7" name="Image 5" descr="preencoded.png"/>
          <p:cNvPicPr>
            <a:picLocks noChangeAspect="1"/>
          </p:cNvPicPr>
          <p:nvPr/>
        </p:nvPicPr>
        <p:blipFill>
          <a:blip r:embed="rId6"/>
          <a:stretch>
            <a:fillRect/>
          </a:stretch>
        </p:blipFill>
        <p:spPr>
          <a:xfrm>
            <a:off x="4231987" y="1230030"/>
            <a:ext cx="3415288" cy="1930380"/>
          </a:xfrm>
          <a:prstGeom prst="rect">
            <a:avLst/>
          </a:prstGeom>
        </p:spPr>
      </p:pic>
      <p:pic>
        <p:nvPicPr>
          <p:cNvPr id="8" name="Image 6" descr="preencoded.png"/>
          <p:cNvPicPr>
            <a:picLocks noChangeAspect="1"/>
          </p:cNvPicPr>
          <p:nvPr/>
        </p:nvPicPr>
        <p:blipFill>
          <a:blip r:embed="rId8"/>
          <a:stretch>
            <a:fillRect/>
          </a:stretch>
        </p:blipFill>
        <p:spPr>
          <a:xfrm>
            <a:off x="4417601" y="1415644"/>
            <a:ext cx="334104" cy="334104"/>
          </a:xfrm>
          <a:prstGeom prst="rect">
            <a:avLst/>
          </a:prstGeom>
        </p:spPr>
      </p:pic>
      <p:pic>
        <p:nvPicPr>
          <p:cNvPr id="9" name="Image 7" descr="preencoded.png"/>
          <p:cNvPicPr>
            <a:picLocks noChangeAspect="1"/>
          </p:cNvPicPr>
          <p:nvPr/>
        </p:nvPicPr>
        <p:blipFill>
          <a:blip r:embed="rId6"/>
          <a:stretch>
            <a:fillRect/>
          </a:stretch>
        </p:blipFill>
        <p:spPr>
          <a:xfrm>
            <a:off x="7870011" y="1230030"/>
            <a:ext cx="3415288" cy="1930380"/>
          </a:xfrm>
          <a:prstGeom prst="rect">
            <a:avLst/>
          </a:prstGeom>
        </p:spPr>
      </p:pic>
      <p:pic>
        <p:nvPicPr>
          <p:cNvPr id="10" name="Image 8" descr="preencoded.png"/>
          <p:cNvPicPr>
            <a:picLocks noChangeAspect="1"/>
          </p:cNvPicPr>
          <p:nvPr/>
        </p:nvPicPr>
        <p:blipFill>
          <a:blip r:embed="rId9"/>
          <a:stretch>
            <a:fillRect/>
          </a:stretch>
        </p:blipFill>
        <p:spPr>
          <a:xfrm>
            <a:off x="8055625" y="1415644"/>
            <a:ext cx="334104" cy="334104"/>
          </a:xfrm>
          <a:prstGeom prst="rect">
            <a:avLst/>
          </a:prstGeom>
        </p:spPr>
      </p:pic>
      <p:pic>
        <p:nvPicPr>
          <p:cNvPr id="11" name="Image 9" descr="preencoded.png"/>
          <p:cNvPicPr>
            <a:picLocks noChangeAspect="1"/>
          </p:cNvPicPr>
          <p:nvPr/>
        </p:nvPicPr>
        <p:blipFill>
          <a:blip r:embed="rId10"/>
          <a:stretch>
            <a:fillRect/>
          </a:stretch>
        </p:blipFill>
        <p:spPr>
          <a:xfrm>
            <a:off x="1522030" y="3624444"/>
            <a:ext cx="1670521" cy="649647"/>
          </a:xfrm>
          <a:prstGeom prst="rect">
            <a:avLst/>
          </a:prstGeom>
        </p:spPr>
      </p:pic>
      <p:pic>
        <p:nvPicPr>
          <p:cNvPr id="12" name="Image 10" descr="preencoded.png"/>
          <p:cNvPicPr>
            <a:picLocks noChangeAspect="1"/>
          </p:cNvPicPr>
          <p:nvPr/>
        </p:nvPicPr>
        <p:blipFill>
          <a:blip r:embed="rId11"/>
          <a:stretch>
            <a:fillRect/>
          </a:stretch>
        </p:blipFill>
        <p:spPr>
          <a:xfrm>
            <a:off x="2292326" y="3726531"/>
            <a:ext cx="129929" cy="148491"/>
          </a:xfrm>
          <a:prstGeom prst="rect">
            <a:avLst/>
          </a:prstGeom>
        </p:spPr>
      </p:pic>
      <p:pic>
        <p:nvPicPr>
          <p:cNvPr id="13" name="Image 11" descr="preencoded.png"/>
          <p:cNvPicPr>
            <a:picLocks noChangeAspect="1"/>
          </p:cNvPicPr>
          <p:nvPr/>
        </p:nvPicPr>
        <p:blipFill>
          <a:blip r:embed="rId12"/>
          <a:stretch>
            <a:fillRect/>
          </a:stretch>
        </p:blipFill>
        <p:spPr>
          <a:xfrm>
            <a:off x="3285359" y="3995671"/>
            <a:ext cx="194894" cy="222736"/>
          </a:xfrm>
          <a:prstGeom prst="rect">
            <a:avLst/>
          </a:prstGeom>
        </p:spPr>
      </p:pic>
      <p:pic>
        <p:nvPicPr>
          <p:cNvPr id="14" name="Image 12" descr="preencoded.png"/>
          <p:cNvPicPr>
            <a:picLocks noChangeAspect="1"/>
          </p:cNvPicPr>
          <p:nvPr/>
        </p:nvPicPr>
        <p:blipFill>
          <a:blip r:embed="rId13"/>
          <a:stretch>
            <a:fillRect/>
          </a:stretch>
        </p:blipFill>
        <p:spPr>
          <a:xfrm>
            <a:off x="4027812" y="3624444"/>
            <a:ext cx="1670521" cy="649647"/>
          </a:xfrm>
          <a:prstGeom prst="rect">
            <a:avLst/>
          </a:prstGeom>
        </p:spPr>
      </p:pic>
      <p:pic>
        <p:nvPicPr>
          <p:cNvPr id="15" name="Image 13" descr="preencoded.png"/>
          <p:cNvPicPr>
            <a:picLocks noChangeAspect="1"/>
          </p:cNvPicPr>
          <p:nvPr/>
        </p:nvPicPr>
        <p:blipFill>
          <a:blip r:embed="rId14"/>
          <a:stretch>
            <a:fillRect/>
          </a:stretch>
        </p:blipFill>
        <p:spPr>
          <a:xfrm>
            <a:off x="4788827" y="3726531"/>
            <a:ext cx="148491" cy="148491"/>
          </a:xfrm>
          <a:prstGeom prst="rect">
            <a:avLst/>
          </a:prstGeom>
        </p:spPr>
      </p:pic>
      <p:pic>
        <p:nvPicPr>
          <p:cNvPr id="16" name="Image 14" descr="preencoded.png"/>
          <p:cNvPicPr>
            <a:picLocks noChangeAspect="1"/>
          </p:cNvPicPr>
          <p:nvPr/>
        </p:nvPicPr>
        <p:blipFill>
          <a:blip r:embed="rId12"/>
          <a:stretch>
            <a:fillRect/>
          </a:stretch>
        </p:blipFill>
        <p:spPr>
          <a:xfrm>
            <a:off x="5791141" y="3995671"/>
            <a:ext cx="194894" cy="222736"/>
          </a:xfrm>
          <a:prstGeom prst="rect">
            <a:avLst/>
          </a:prstGeom>
        </p:spPr>
      </p:pic>
      <p:pic>
        <p:nvPicPr>
          <p:cNvPr id="17" name="Image 15" descr="preencoded.png"/>
          <p:cNvPicPr>
            <a:picLocks noChangeAspect="1"/>
          </p:cNvPicPr>
          <p:nvPr/>
        </p:nvPicPr>
        <p:blipFill>
          <a:blip r:embed="rId13"/>
          <a:stretch>
            <a:fillRect/>
          </a:stretch>
        </p:blipFill>
        <p:spPr>
          <a:xfrm>
            <a:off x="6533594" y="3624444"/>
            <a:ext cx="1670521" cy="649647"/>
          </a:xfrm>
          <a:prstGeom prst="rect">
            <a:avLst/>
          </a:prstGeom>
        </p:spPr>
      </p:pic>
      <p:pic>
        <p:nvPicPr>
          <p:cNvPr id="18" name="Image 16" descr="preencoded.png"/>
          <p:cNvPicPr>
            <a:picLocks noChangeAspect="1"/>
          </p:cNvPicPr>
          <p:nvPr/>
        </p:nvPicPr>
        <p:blipFill>
          <a:blip r:embed="rId15"/>
          <a:stretch>
            <a:fillRect/>
          </a:stretch>
        </p:blipFill>
        <p:spPr>
          <a:xfrm>
            <a:off x="7294609" y="3726531"/>
            <a:ext cx="148491" cy="148491"/>
          </a:xfrm>
          <a:prstGeom prst="rect">
            <a:avLst/>
          </a:prstGeom>
        </p:spPr>
      </p:pic>
      <p:pic>
        <p:nvPicPr>
          <p:cNvPr id="19" name="Image 17" descr="preencoded.png"/>
          <p:cNvPicPr>
            <a:picLocks noChangeAspect="1"/>
          </p:cNvPicPr>
          <p:nvPr/>
        </p:nvPicPr>
        <p:blipFill>
          <a:blip r:embed="rId12"/>
          <a:stretch>
            <a:fillRect/>
          </a:stretch>
        </p:blipFill>
        <p:spPr>
          <a:xfrm>
            <a:off x="8296923" y="3995671"/>
            <a:ext cx="194894" cy="222736"/>
          </a:xfrm>
          <a:prstGeom prst="rect">
            <a:avLst/>
          </a:prstGeom>
        </p:spPr>
      </p:pic>
      <p:pic>
        <p:nvPicPr>
          <p:cNvPr id="20" name="Image 18" descr="preencoded.png"/>
          <p:cNvPicPr>
            <a:picLocks noChangeAspect="1"/>
          </p:cNvPicPr>
          <p:nvPr/>
        </p:nvPicPr>
        <p:blipFill>
          <a:blip r:embed="rId13"/>
          <a:stretch>
            <a:fillRect/>
          </a:stretch>
        </p:blipFill>
        <p:spPr>
          <a:xfrm>
            <a:off x="9039376" y="3624444"/>
            <a:ext cx="1670521" cy="649647"/>
          </a:xfrm>
          <a:prstGeom prst="rect">
            <a:avLst/>
          </a:prstGeom>
        </p:spPr>
      </p:pic>
      <p:pic>
        <p:nvPicPr>
          <p:cNvPr id="21" name="Image 19" descr="preencoded.png"/>
          <p:cNvPicPr>
            <a:picLocks noChangeAspect="1"/>
          </p:cNvPicPr>
          <p:nvPr/>
        </p:nvPicPr>
        <p:blipFill>
          <a:blip r:embed="rId16"/>
          <a:stretch>
            <a:fillRect/>
          </a:stretch>
        </p:blipFill>
        <p:spPr>
          <a:xfrm>
            <a:off x="10357233" y="3698690"/>
            <a:ext cx="185613" cy="148491"/>
          </a:xfrm>
          <a:prstGeom prst="rect">
            <a:avLst/>
          </a:prstGeom>
        </p:spPr>
      </p:pic>
      <p:pic>
        <p:nvPicPr>
          <p:cNvPr id="22" name="Image 20" descr="preencoded.png"/>
          <p:cNvPicPr>
            <a:picLocks noChangeAspect="1"/>
          </p:cNvPicPr>
          <p:nvPr/>
        </p:nvPicPr>
        <p:blipFill>
          <a:blip r:embed="rId17"/>
          <a:stretch>
            <a:fillRect/>
          </a:stretch>
        </p:blipFill>
        <p:spPr>
          <a:xfrm>
            <a:off x="593963" y="5294965"/>
            <a:ext cx="111368" cy="148491"/>
          </a:xfrm>
          <a:prstGeom prst="rect">
            <a:avLst/>
          </a:prstGeom>
        </p:spPr>
      </p:pic>
      <p:pic>
        <p:nvPicPr>
          <p:cNvPr id="23" name="Image 21" descr="preencoded.png"/>
          <p:cNvPicPr>
            <a:picLocks noChangeAspect="1"/>
          </p:cNvPicPr>
          <p:nvPr/>
        </p:nvPicPr>
        <p:blipFill>
          <a:blip r:embed="rId18"/>
          <a:stretch>
            <a:fillRect/>
          </a:stretch>
        </p:blipFill>
        <p:spPr>
          <a:xfrm>
            <a:off x="4157741" y="5294965"/>
            <a:ext cx="92807" cy="148491"/>
          </a:xfrm>
          <a:prstGeom prst="rect">
            <a:avLst/>
          </a:prstGeom>
        </p:spPr>
      </p:pic>
      <p:pic>
        <p:nvPicPr>
          <p:cNvPr id="24" name="Image 22" descr="preencoded.png"/>
          <p:cNvPicPr>
            <a:picLocks noChangeAspect="1"/>
          </p:cNvPicPr>
          <p:nvPr/>
        </p:nvPicPr>
        <p:blipFill>
          <a:blip r:embed="rId19"/>
          <a:stretch>
            <a:fillRect/>
          </a:stretch>
        </p:blipFill>
        <p:spPr>
          <a:xfrm>
            <a:off x="7721520" y="5294965"/>
            <a:ext cx="148491" cy="148491"/>
          </a:xfrm>
          <a:prstGeom prst="rect">
            <a:avLst/>
          </a:prstGeom>
        </p:spPr>
      </p:pic>
      <p:sp>
        <p:nvSpPr>
          <p:cNvPr id="26"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Features: Data Processing</a:t>
            </a:r>
            <a:endParaRPr lang="en-US" sz="2631" dirty="0"/>
          </a:p>
        </p:txBody>
      </p:sp>
      <p:sp>
        <p:nvSpPr>
          <p:cNvPr id="27" name="Text 1"/>
          <p:cNvSpPr/>
          <p:nvPr/>
        </p:nvSpPr>
        <p:spPr>
          <a:xfrm>
            <a:off x="1299294" y="1415643"/>
            <a:ext cx="302921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S3 Select</a:t>
            </a:r>
            <a:endParaRPr lang="en-US" sz="1754" dirty="0"/>
          </a:p>
        </p:txBody>
      </p:sp>
      <p:sp>
        <p:nvSpPr>
          <p:cNvPr id="28" name="Text 2"/>
          <p:cNvSpPr/>
          <p:nvPr/>
        </p:nvSpPr>
        <p:spPr>
          <a:xfrm>
            <a:off x="1299294" y="1786870"/>
            <a:ext cx="2524343"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Retrieve only a subset of data from an object using simple SQL expressions, reducing data transfer and improving performance.</a:t>
            </a:r>
            <a:endParaRPr lang="en-US" sz="1169" dirty="0"/>
          </a:p>
        </p:txBody>
      </p:sp>
      <p:sp>
        <p:nvSpPr>
          <p:cNvPr id="29" name="Text 3"/>
          <p:cNvSpPr/>
          <p:nvPr/>
        </p:nvSpPr>
        <p:spPr>
          <a:xfrm>
            <a:off x="4937318" y="1415643"/>
            <a:ext cx="302921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S3 Metadata</a:t>
            </a:r>
            <a:endParaRPr lang="en-US" sz="1754" dirty="0"/>
          </a:p>
        </p:txBody>
      </p:sp>
      <p:sp>
        <p:nvSpPr>
          <p:cNvPr id="30" name="Text 4"/>
          <p:cNvSpPr/>
          <p:nvPr/>
        </p:nvSpPr>
        <p:spPr>
          <a:xfrm>
            <a:off x="4937318" y="1786870"/>
            <a:ext cx="252434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Provides queryable object metadata in near real-time, aiding in data organization and discovery for business analytics.</a:t>
            </a:r>
            <a:endParaRPr lang="en-US" sz="1169" dirty="0"/>
          </a:p>
        </p:txBody>
      </p:sp>
      <p:sp>
        <p:nvSpPr>
          <p:cNvPr id="31" name="Text 5"/>
          <p:cNvSpPr/>
          <p:nvPr/>
        </p:nvSpPr>
        <p:spPr>
          <a:xfrm>
            <a:off x="8575343" y="1415644"/>
            <a:ext cx="2524343"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AWS Analytics Integration</a:t>
            </a:r>
            <a:endParaRPr lang="en-US" sz="1754" dirty="0"/>
          </a:p>
        </p:txBody>
      </p:sp>
      <p:sp>
        <p:nvSpPr>
          <p:cNvPr id="32" name="Text 6"/>
          <p:cNvSpPr/>
          <p:nvPr/>
        </p:nvSpPr>
        <p:spPr>
          <a:xfrm>
            <a:off x="8575343" y="2083852"/>
            <a:ext cx="252434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S3 serves as the foundation for services like Amazon Athena, Amazon EMR, and Amazon SageMaker for complex analytics.</a:t>
            </a:r>
            <a:endParaRPr lang="en-US" sz="1169" dirty="0"/>
          </a:p>
        </p:txBody>
      </p:sp>
      <p:sp>
        <p:nvSpPr>
          <p:cNvPr id="33" name="Text 7"/>
          <p:cNvSpPr/>
          <p:nvPr/>
        </p:nvSpPr>
        <p:spPr>
          <a:xfrm>
            <a:off x="1531745" y="3670847"/>
            <a:ext cx="2004626" cy="649647"/>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S3 Storage</a:t>
            </a:r>
            <a:endParaRPr lang="en-US" sz="1169" dirty="0"/>
          </a:p>
        </p:txBody>
      </p:sp>
      <p:sp>
        <p:nvSpPr>
          <p:cNvPr id="34" name="Text 8"/>
          <p:cNvSpPr/>
          <p:nvPr/>
        </p:nvSpPr>
        <p:spPr>
          <a:xfrm>
            <a:off x="4110808" y="3661566"/>
            <a:ext cx="2004626" cy="649647"/>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S3 Select</a:t>
            </a:r>
            <a:endParaRPr lang="en-US" sz="1169" dirty="0"/>
          </a:p>
        </p:txBody>
      </p:sp>
      <p:sp>
        <p:nvSpPr>
          <p:cNvPr id="35" name="Text 9"/>
          <p:cNvSpPr/>
          <p:nvPr/>
        </p:nvSpPr>
        <p:spPr>
          <a:xfrm>
            <a:off x="6636406" y="3661565"/>
            <a:ext cx="1670521" cy="649647"/>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Analytics</a:t>
            </a:r>
            <a:endParaRPr lang="en-US" sz="1169" dirty="0"/>
          </a:p>
        </p:txBody>
      </p:sp>
      <p:sp>
        <p:nvSpPr>
          <p:cNvPr id="36" name="Text 10"/>
          <p:cNvSpPr/>
          <p:nvPr/>
        </p:nvSpPr>
        <p:spPr>
          <a:xfrm>
            <a:off x="9159542" y="3661566"/>
            <a:ext cx="2004626" cy="649647"/>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Business Insights</a:t>
            </a:r>
            <a:endParaRPr lang="en-US" sz="1169" dirty="0"/>
          </a:p>
        </p:txBody>
      </p:sp>
      <p:sp>
        <p:nvSpPr>
          <p:cNvPr id="37" name="Text 11"/>
          <p:cNvSpPr/>
          <p:nvPr/>
        </p:nvSpPr>
        <p:spPr>
          <a:xfrm>
            <a:off x="593963" y="4849493"/>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Benefits</a:t>
            </a:r>
            <a:endParaRPr lang="en-US" sz="1754" dirty="0"/>
          </a:p>
        </p:txBody>
      </p:sp>
      <p:sp>
        <p:nvSpPr>
          <p:cNvPr id="38" name="Text 12"/>
          <p:cNvSpPr/>
          <p:nvPr/>
        </p:nvSpPr>
        <p:spPr>
          <a:xfrm>
            <a:off x="779576" y="5257843"/>
            <a:ext cx="230288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Improved Performance</a:t>
            </a:r>
            <a:endParaRPr lang="en-US" sz="1169" dirty="0"/>
          </a:p>
        </p:txBody>
      </p:sp>
      <p:sp>
        <p:nvSpPr>
          <p:cNvPr id="39" name="Text 13"/>
          <p:cNvSpPr/>
          <p:nvPr/>
        </p:nvSpPr>
        <p:spPr>
          <a:xfrm>
            <a:off x="593963" y="5554824"/>
            <a:ext cx="409834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Reduced data transfer with targeted queries</a:t>
            </a:r>
            <a:endParaRPr lang="en-US" sz="1023" dirty="0"/>
          </a:p>
        </p:txBody>
      </p:sp>
      <p:sp>
        <p:nvSpPr>
          <p:cNvPr id="40" name="Text 14"/>
          <p:cNvSpPr/>
          <p:nvPr/>
        </p:nvSpPr>
        <p:spPr>
          <a:xfrm>
            <a:off x="4324794" y="5257843"/>
            <a:ext cx="122191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Lower Costs</a:t>
            </a:r>
            <a:endParaRPr lang="en-US" sz="1169" dirty="0"/>
          </a:p>
        </p:txBody>
      </p:sp>
      <p:sp>
        <p:nvSpPr>
          <p:cNvPr id="41" name="Text 15"/>
          <p:cNvSpPr/>
          <p:nvPr/>
        </p:nvSpPr>
        <p:spPr>
          <a:xfrm>
            <a:off x="4157741" y="5554824"/>
            <a:ext cx="409834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Pay only for the data you actually process</a:t>
            </a:r>
            <a:endParaRPr lang="en-US" sz="1023" dirty="0"/>
          </a:p>
        </p:txBody>
      </p:sp>
      <p:sp>
        <p:nvSpPr>
          <p:cNvPr id="42" name="Text 16"/>
          <p:cNvSpPr/>
          <p:nvPr/>
        </p:nvSpPr>
        <p:spPr>
          <a:xfrm>
            <a:off x="7944256" y="5257843"/>
            <a:ext cx="149946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Faster Insights</a:t>
            </a:r>
            <a:endParaRPr lang="en-US" sz="1169" dirty="0"/>
          </a:p>
        </p:txBody>
      </p:sp>
      <p:sp>
        <p:nvSpPr>
          <p:cNvPr id="43" name="Text 17"/>
          <p:cNvSpPr/>
          <p:nvPr/>
        </p:nvSpPr>
        <p:spPr>
          <a:xfrm>
            <a:off x="7721520" y="5554824"/>
            <a:ext cx="427653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Near real-time metadata for quick analysis</a:t>
            </a:r>
            <a:endParaRPr lang="en-US" sz="1023"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156</TotalTime>
  <Words>6463</Words>
  <Application>Microsoft Office PowerPoint</Application>
  <PresentationFormat>Custom</PresentationFormat>
  <Paragraphs>1121</Paragraphs>
  <Slides>78</Slides>
  <Notes>68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132</cp:revision>
  <dcterms:created xsi:type="dcterms:W3CDTF">2025-10-29T05:55:51Z</dcterms:created>
  <dcterms:modified xsi:type="dcterms:W3CDTF">2025-11-13T02:46:31Z</dcterms:modified>
</cp:coreProperties>
</file>